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63" r:id="rId4"/>
    <p:sldId id="264" r:id="rId5"/>
    <p:sldId id="290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86" r:id="rId20"/>
    <p:sldId id="287" r:id="rId21"/>
    <p:sldId id="279" r:id="rId22"/>
    <p:sldId id="288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37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39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5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7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6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4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2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A84C-23CF-48E5-95A9-FDE733C115D0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DDD1C-9B91-4466-9A2F-67E400F32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LaTex</a:t>
            </a:r>
            <a:r>
              <a:rPr lang="zh-CN" altLang="en-US" dirty="0" smtClean="0"/>
              <a:t>讲座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第一讲：简介和数学环境语法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一些基本指令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、断行，分段与换页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LaTex</a:t>
            </a:r>
            <a:r>
              <a:rPr lang="zh-CN" altLang="en-US" sz="2400" dirty="0" smtClean="0"/>
              <a:t>的换行是自动的，根据对齐的原则。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\\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\newline </a:t>
            </a:r>
            <a:r>
              <a:rPr lang="zh-CN" altLang="en-US" sz="2400" dirty="0" smtClean="0"/>
              <a:t>可以换行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newpage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可以分页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\par </a:t>
            </a:r>
            <a:r>
              <a:rPr lang="zh-CN" altLang="en-US" sz="2400" dirty="0" smtClean="0"/>
              <a:t>可以分段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005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一些基本指令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71" y="3096343"/>
            <a:ext cx="4253845" cy="200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0" y="3085939"/>
            <a:ext cx="4459425" cy="20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29785"/>
            <a:ext cx="8596668" cy="5711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bg2"/>
                </a:solidFill>
              </a:rPr>
              <a:t>1</a:t>
            </a:r>
            <a:r>
              <a:rPr lang="zh-CN" altLang="en-US" sz="2800" dirty="0" smtClean="0">
                <a:solidFill>
                  <a:schemeClr val="bg2"/>
                </a:solidFill>
              </a:rPr>
              <a:t>、什么</a:t>
            </a:r>
            <a:r>
              <a:rPr lang="zh-CN" altLang="en-US" sz="2800" dirty="0">
                <a:solidFill>
                  <a:schemeClr val="bg2"/>
                </a:solidFill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</a:rPr>
              <a:t>TEX</a:t>
            </a:r>
            <a:r>
              <a:rPr lang="zh-CN" altLang="en-US" sz="2800" dirty="0">
                <a:solidFill>
                  <a:schemeClr val="bg2"/>
                </a:solidFill>
              </a:rPr>
              <a:t>，什么是</a:t>
            </a:r>
            <a:r>
              <a:rPr lang="en-US" altLang="zh-CN" sz="2800" dirty="0">
                <a:solidFill>
                  <a:schemeClr val="bg2"/>
                </a:solidFill>
              </a:rPr>
              <a:t>LATEX</a:t>
            </a:r>
          </a:p>
          <a:p>
            <a:r>
              <a:rPr lang="en-US" altLang="zh-CN" sz="2400" dirty="0">
                <a:solidFill>
                  <a:schemeClr val="bg2"/>
                </a:solidFill>
                <a:hlinkClick r:id="rId2" action="ppaction://hlinksldjump"/>
              </a:rPr>
              <a:t>TEX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hlinkClick r:id="rId3" action="ppaction://hlinksldjump"/>
              </a:rPr>
              <a:t>LATEX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2"/>
                </a:solidFill>
              </a:rPr>
              <a:t>2</a:t>
            </a:r>
            <a:r>
              <a:rPr lang="zh-CN" altLang="en-US" sz="2800" dirty="0" smtClean="0">
                <a:solidFill>
                  <a:schemeClr val="bg2"/>
                </a:solidFill>
              </a:rPr>
              <a:t>、</a:t>
            </a:r>
            <a:r>
              <a:rPr lang="en-US" altLang="zh-CN" sz="2800" dirty="0" smtClean="0">
                <a:solidFill>
                  <a:schemeClr val="bg2"/>
                </a:solidFill>
              </a:rPr>
              <a:t>TEX </a:t>
            </a:r>
            <a:r>
              <a:rPr lang="zh-CN" altLang="en-US" sz="2800" dirty="0" smtClean="0">
                <a:solidFill>
                  <a:schemeClr val="bg2"/>
                </a:solidFill>
              </a:rPr>
              <a:t>基本操作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en-US" altLang="zh-CN" sz="2800" dirty="0" smtClean="0">
                <a:solidFill>
                  <a:schemeClr val="bg2"/>
                </a:solidFill>
                <a:hlinkClick r:id="rId4" action="ppaction://hlinksldjump"/>
              </a:rPr>
              <a:t>Hello World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  <a:hlinkClick r:id="rId5" action="ppaction://hlinksldjump"/>
              </a:rPr>
              <a:t>基本</a:t>
            </a:r>
            <a:r>
              <a:rPr lang="en-US" altLang="zh-CN" sz="2800" dirty="0" err="1" smtClean="0">
                <a:solidFill>
                  <a:schemeClr val="bg2"/>
                </a:solidFill>
                <a:hlinkClick r:id="rId5" action="ppaction://hlinksldjump"/>
              </a:rPr>
              <a:t>LaTex</a:t>
            </a:r>
            <a:r>
              <a:rPr lang="zh-CN" altLang="en-US" sz="2800" dirty="0" smtClean="0">
                <a:solidFill>
                  <a:schemeClr val="bg2"/>
                </a:solidFill>
                <a:hlinkClick r:id="rId5" action="ppaction://hlinksldjump"/>
              </a:rPr>
              <a:t>文件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>
                <a:solidFill>
                  <a:schemeClr val="bg2"/>
                </a:solidFill>
                <a:hlinkClick r:id="rId6" action="ppaction://hlinksldjump"/>
              </a:rPr>
              <a:t>一些基本</a:t>
            </a:r>
            <a:r>
              <a:rPr lang="zh-CN" altLang="en-US" sz="2800" dirty="0" smtClean="0">
                <a:solidFill>
                  <a:schemeClr val="bg2"/>
                </a:solidFill>
                <a:hlinkClick r:id="rId6" action="ppaction://hlinksldjump"/>
              </a:rPr>
              <a:t>指令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、数学环境语法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7" action="ppaction://hlinksldjump"/>
              </a:rPr>
              <a:t>数学公式的插入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8" action="ppaction://hlinksldjump"/>
              </a:rPr>
              <a:t>基本数学符号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复杂</a:t>
            </a:r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数学</a:t>
            </a:r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公式的排版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数学环境语法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数学公式的插入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数学公式有两种，一种在文段内出现，另一种单独成段。</a:t>
            </a:r>
            <a:endParaRPr lang="en-US" altLang="zh-CN" sz="2400" dirty="0" smtClean="0"/>
          </a:p>
          <a:p>
            <a:r>
              <a:rPr lang="zh-CN" altLang="en-US" sz="2400" dirty="0"/>
              <a:t>段</a:t>
            </a:r>
            <a:r>
              <a:rPr lang="zh-CN" altLang="en-US" sz="2400" dirty="0" smtClean="0"/>
              <a:t>内数学公式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处于</a:t>
            </a:r>
            <a:r>
              <a:rPr lang="zh-CN" altLang="en-US" sz="2400" dirty="0"/>
              <a:t>段内的数学文本要放在</a:t>
            </a:r>
            <a:r>
              <a:rPr lang="en-US" altLang="zh-CN" sz="2400" dirty="0"/>
              <a:t>\( </a:t>
            </a:r>
            <a:r>
              <a:rPr lang="zh-CN" altLang="en-US" sz="2400" dirty="0"/>
              <a:t>与</a:t>
            </a:r>
            <a:r>
              <a:rPr lang="en-US" altLang="zh-CN" sz="2400" dirty="0"/>
              <a:t>\) </a:t>
            </a:r>
            <a:r>
              <a:rPr lang="zh-CN" altLang="en-US" sz="2400" dirty="0"/>
              <a:t>之间，</a:t>
            </a:r>
            <a:r>
              <a:rPr lang="en-US" altLang="zh-CN" sz="2400" dirty="0"/>
              <a:t>$ </a:t>
            </a:r>
            <a:r>
              <a:rPr lang="zh-CN" altLang="en-US" sz="2400" dirty="0"/>
              <a:t>与</a:t>
            </a:r>
            <a:r>
              <a:rPr lang="en-US" altLang="zh-CN" sz="2400" dirty="0"/>
              <a:t>$ </a:t>
            </a:r>
            <a:r>
              <a:rPr lang="zh-CN" altLang="en-US" sz="2400" dirty="0"/>
              <a:t>之间</a:t>
            </a:r>
            <a:r>
              <a:rPr lang="zh-CN" altLang="en-US" sz="2400" dirty="0" smtClean="0"/>
              <a:t>，或                           者</a:t>
            </a:r>
            <a:r>
              <a:rPr lang="en-US" altLang="zh-CN" sz="2400" dirty="0" smtClean="0"/>
              <a:t>\begin{math}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\end{math}</a:t>
            </a:r>
            <a:r>
              <a:rPr lang="zh-CN" altLang="en-US" sz="2400" dirty="0" smtClean="0"/>
              <a:t>之间。</a:t>
            </a:r>
            <a:endParaRPr lang="en-US" altLang="zh-CN" sz="2400" dirty="0" smtClean="0"/>
          </a:p>
          <a:p>
            <a:r>
              <a:rPr lang="zh-CN" altLang="en-US" sz="2400" dirty="0" smtClean="0"/>
              <a:t>段外数学公式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\[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\]</a:t>
            </a:r>
            <a:r>
              <a:rPr lang="zh-CN" altLang="en-US" sz="2400" dirty="0" smtClean="0"/>
              <a:t>之间，或者</a:t>
            </a:r>
            <a:r>
              <a:rPr lang="en-US" altLang="zh-CN" sz="2400" dirty="0" smtClean="0"/>
              <a:t>\begin{</a:t>
            </a:r>
            <a:r>
              <a:rPr lang="en-US" altLang="zh-CN" sz="2400" dirty="0" err="1" smtClean="0"/>
              <a:t>displaymath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\end{</a:t>
            </a:r>
            <a:r>
              <a:rPr lang="en-US" altLang="zh-CN" sz="2400" dirty="0" err="1" smtClean="0"/>
              <a:t>displaymath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之间。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898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数学环境语法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8839"/>
            <a:ext cx="9025235" cy="3576711"/>
          </a:xfrm>
        </p:spPr>
      </p:pic>
    </p:spTree>
    <p:extLst>
      <p:ext uri="{BB962C8B-B14F-4D97-AF65-F5344CB8AC3E}">
        <p14:creationId xmlns:p14="http://schemas.microsoft.com/office/powerpoint/2010/main" val="79120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417" y="175262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、字母：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英文字母还是英文字母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希腊字母需要使用控制序列例如</a:t>
            </a:r>
            <a:r>
              <a:rPr lang="en-US" altLang="zh-CN" sz="2400" dirty="0" smtClean="0">
                <a:latin typeface="+mn-ea"/>
              </a:rPr>
              <a:t>\alpha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\beta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\Gamma</a:t>
            </a:r>
            <a:r>
              <a:rPr lang="zh-CN" altLang="en-US" sz="2400" dirty="0" smtClean="0">
                <a:latin typeface="+mn-ea"/>
              </a:rPr>
              <a:t>等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94" y="3319399"/>
            <a:ext cx="3817865" cy="2250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59" y="3693012"/>
            <a:ext cx="4638126" cy="10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、上标与下标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上标可以直接用</a:t>
            </a:r>
            <a:r>
              <a:rPr lang="en-US" altLang="zh-CN" sz="2400" dirty="0" smtClean="0"/>
              <a:t>^</a:t>
            </a:r>
            <a:r>
              <a:rPr lang="zh-CN" altLang="en-US" sz="2400" dirty="0" smtClean="0"/>
              <a:t>号表示，下标用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表示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x^2 </a:t>
            </a:r>
            <a:r>
              <a:rPr lang="zh-CN" altLang="en-US" sz="2400" dirty="0" smtClean="0"/>
              <a:t>代表    </a:t>
            </a:r>
            <a:r>
              <a:rPr lang="en-US" altLang="zh-CN" sz="2400" dirty="0" smtClean="0"/>
              <a:t>,x_2 </a:t>
            </a:r>
            <a:r>
              <a:rPr lang="zh-CN" altLang="en-US" sz="2400" dirty="0" smtClean="0"/>
              <a:t>代表  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10" y="3253886"/>
            <a:ext cx="353304" cy="353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67" y="3253885"/>
            <a:ext cx="415775" cy="3811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842" y="4420440"/>
            <a:ext cx="3348592" cy="1028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259" y="4040795"/>
            <a:ext cx="3901501" cy="1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、平方根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{%</a:t>
            </a:r>
            <a:r>
              <a:rPr lang="zh-CN" altLang="en-US" sz="2400" dirty="0" smtClean="0"/>
              <a:t>要输入的内容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、向量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49" y="2879407"/>
            <a:ext cx="2632607" cy="8625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25" y="2659121"/>
            <a:ext cx="3114519" cy="12235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77" y="4839579"/>
            <a:ext cx="7758989" cy="14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1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、向量运算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817"/>
            <a:ext cx="8061700" cy="1196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34" y="3981157"/>
            <a:ext cx="3802087" cy="2212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9994" y="3933951"/>
            <a:ext cx="3502855" cy="230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\begin{align}                          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nabla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\times E &amp;=J +\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partial 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}{\partial t}  \\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nabla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\times H &amp;=  J+ 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{\partial D}{\partial t}\\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nabla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B&amp;=0 \\                   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nabla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D&amp;=\rho                   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\end{align}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90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、其他符号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64008"/>
            <a:ext cx="7496932" cy="18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29785"/>
            <a:ext cx="8596668" cy="5711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、什么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</a:rPr>
              <a:t>TEX</a:t>
            </a:r>
            <a:r>
              <a:rPr lang="zh-CN" altLang="en-US" sz="2800" dirty="0">
                <a:solidFill>
                  <a:schemeClr val="tx1"/>
                </a:solidFill>
              </a:rPr>
              <a:t>，什么是</a:t>
            </a:r>
            <a:r>
              <a:rPr lang="en-US" altLang="zh-CN" sz="2800" dirty="0">
                <a:solidFill>
                  <a:schemeClr val="tx1"/>
                </a:solidFill>
              </a:rPr>
              <a:t>LATEX</a:t>
            </a:r>
          </a:p>
          <a:p>
            <a:r>
              <a:rPr lang="en-US" altLang="zh-CN" sz="2400" dirty="0">
                <a:solidFill>
                  <a:schemeClr val="bg2"/>
                </a:solidFill>
                <a:hlinkClick r:id="rId2" action="ppaction://hlinksldjump"/>
              </a:rPr>
              <a:t>TEX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hlinkClick r:id="rId3" action="ppaction://hlinksldjump"/>
              </a:rPr>
              <a:t>LATEX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2"/>
                </a:solidFill>
              </a:rPr>
              <a:t>2</a:t>
            </a:r>
            <a:r>
              <a:rPr lang="zh-CN" altLang="en-US" sz="2800" dirty="0" smtClean="0">
                <a:solidFill>
                  <a:schemeClr val="bg2"/>
                </a:solidFill>
              </a:rPr>
              <a:t>、</a:t>
            </a:r>
            <a:r>
              <a:rPr lang="en-US" altLang="zh-CN" sz="2800" dirty="0" smtClean="0">
                <a:solidFill>
                  <a:schemeClr val="bg2"/>
                </a:solidFill>
              </a:rPr>
              <a:t>TEX </a:t>
            </a:r>
            <a:r>
              <a:rPr lang="zh-CN" altLang="en-US" sz="2800" dirty="0" smtClean="0">
                <a:solidFill>
                  <a:schemeClr val="bg2"/>
                </a:solidFill>
              </a:rPr>
              <a:t>基本操作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en-US" altLang="zh-CN" sz="2800" dirty="0" smtClean="0">
                <a:solidFill>
                  <a:schemeClr val="bg2"/>
                </a:solidFill>
                <a:hlinkClick r:id="rId4" action="ppaction://hlinksldjump"/>
              </a:rPr>
              <a:t>Hello World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  <a:hlinkClick r:id="rId5" action="ppaction://hlinksldjump"/>
              </a:rPr>
              <a:t>基本</a:t>
            </a:r>
            <a:r>
              <a:rPr lang="en-US" altLang="zh-CN" sz="2800" dirty="0" err="1" smtClean="0">
                <a:solidFill>
                  <a:schemeClr val="bg2"/>
                </a:solidFill>
                <a:hlinkClick r:id="rId5" action="ppaction://hlinksldjump"/>
              </a:rPr>
              <a:t>LaTex</a:t>
            </a:r>
            <a:r>
              <a:rPr lang="zh-CN" altLang="en-US" sz="2800" dirty="0" smtClean="0">
                <a:solidFill>
                  <a:schemeClr val="bg2"/>
                </a:solidFill>
                <a:hlinkClick r:id="rId5" action="ppaction://hlinksldjump"/>
              </a:rPr>
              <a:t>文件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>
                <a:solidFill>
                  <a:schemeClr val="bg2"/>
                </a:solidFill>
                <a:hlinkClick r:id="rId6" action="ppaction://hlinksldjump"/>
              </a:rPr>
              <a:t>一些基本</a:t>
            </a:r>
            <a:r>
              <a:rPr lang="zh-CN" altLang="en-US" sz="2800" dirty="0" smtClean="0">
                <a:solidFill>
                  <a:schemeClr val="bg2"/>
                </a:solidFill>
                <a:hlinkClick r:id="rId6" action="ppaction://hlinksldjump"/>
              </a:rPr>
              <a:t>指令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2"/>
                </a:solidFill>
              </a:rPr>
              <a:t>3</a:t>
            </a:r>
            <a:r>
              <a:rPr lang="zh-CN" altLang="en-US" sz="2800" dirty="0" smtClean="0">
                <a:solidFill>
                  <a:schemeClr val="bg2"/>
                </a:solidFill>
              </a:rPr>
              <a:t>、数学环境语法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7" action="ppaction://hlinksldjump"/>
              </a:rPr>
              <a:t>数学公式的插入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8" action="ppaction://hlinksldjump"/>
              </a:rPr>
              <a:t>基本数学符号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复杂</a:t>
            </a:r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数学</a:t>
            </a:r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公式的排版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15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、离散数学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764669"/>
            <a:ext cx="2685098" cy="138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1" y="4470862"/>
            <a:ext cx="7915847" cy="1550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0601" y="2644726"/>
            <a:ext cx="3617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112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{10}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bmod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61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9057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8</a:t>
            </a:r>
            <a:r>
              <a:rPr lang="zh-CN" altLang="en-US" sz="2400" dirty="0" smtClean="0"/>
              <a:t>、微积分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）极限、求和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86265" y="3334043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\sum_{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=1}^{n}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qquad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_{0}^{\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{\pi}{2}}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qquad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\prod_\epsilon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20" y="3151164"/>
            <a:ext cx="4541882" cy="19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3" y="2160589"/>
            <a:ext cx="7320476" cy="25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11079"/>
          </a:xfrm>
        </p:spPr>
        <p:txBody>
          <a:bodyPr/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、微积分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）微分、偏微分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需要用到数学环境中的</a:t>
            </a:r>
            <a:r>
              <a:rPr lang="en-US" altLang="zh-CN" sz="2400" dirty="0" smtClean="0"/>
              <a:t>dx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mathrm</a:t>
            </a:r>
            <a:r>
              <a:rPr lang="en-US" altLang="zh-CN" sz="2400" dirty="0" smtClean="0"/>
              <a:t>{d}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7334" y="3910818"/>
            <a:ext cx="4260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newcommand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mathrm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{d}}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x}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{(1+x^2)\ln x}{\sin x+\cos x}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textrm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{I don't know.}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9" y="4121230"/>
            <a:ext cx="3291841" cy="11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9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基本数学符号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8904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微积分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）积分、环路积分、曲面积分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5" y="3516923"/>
            <a:ext cx="4246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newcommand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}{\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mathrm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{d}}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\limits_{\partial S^+}\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mathbf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{V}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mathbf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{l}=\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\limits_{S^+}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rot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mathbf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{V}\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mathbf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{S}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displaymath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704769"/>
            <a:ext cx="3873865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复杂数学公式的排版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122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多个公式的对齐：使用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符号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4" y="2903051"/>
            <a:ext cx="9073328" cy="25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复杂数学公式的排版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5600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a</a:t>
            </a:r>
            <a:r>
              <a:rPr lang="en-US" altLang="zh-CN" sz="2400" dirty="0" smtClean="0"/>
              <a:t>rray</a:t>
            </a:r>
            <a:r>
              <a:rPr lang="zh-CN" altLang="en-US" sz="2400" dirty="0" smtClean="0"/>
              <a:t>环境用来排版多行或多个公式组成的方程组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" y="2616591"/>
            <a:ext cx="9063353" cy="25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8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复杂数学公式的排版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21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对于跨行的长公式或是方程组</a:t>
            </a:r>
            <a:r>
              <a:rPr lang="en-US" altLang="zh-CN" sz="2400" dirty="0"/>
              <a:t>(equation system)</a:t>
            </a:r>
            <a:r>
              <a:rPr lang="zh-CN" altLang="en-US" sz="2400" dirty="0"/>
              <a:t>，你可以使用</a:t>
            </a:r>
            <a:r>
              <a:rPr lang="en-US" altLang="zh-CN" sz="2400" dirty="0" err="1" smtClean="0"/>
              <a:t>eqnarray</a:t>
            </a:r>
            <a:r>
              <a:rPr lang="zh-CN" altLang="en-US" sz="2400" dirty="0" smtClean="0"/>
              <a:t>和</a:t>
            </a:r>
            <a:r>
              <a:rPr lang="en-US" altLang="zh-CN" sz="2400" dirty="0" err="1"/>
              <a:t>eqnarray</a:t>
            </a:r>
            <a:r>
              <a:rPr lang="en-US" altLang="zh-CN" sz="2400" dirty="0"/>
              <a:t>* </a:t>
            </a:r>
            <a:r>
              <a:rPr lang="zh-CN" altLang="en-US" sz="2400" dirty="0" smtClean="0"/>
              <a:t>环境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5" y="3207434"/>
            <a:ext cx="344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eqnarray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*}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 &amp;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&amp;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 x \\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f’(x) &amp;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-\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 x \\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_{0}^{x} f(y)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&amp;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\sin x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eqnarray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*}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42" y="3207433"/>
            <a:ext cx="4011085" cy="17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复杂数学公式的排版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41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多行的等式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2855742"/>
            <a:ext cx="3613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eqnarray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*}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\sin x &amp; = &amp; x -\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{x^{3}}{3!}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{x^{5}}{5!}-{} \\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{}-\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{x^{7}}{7!}+{}\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cdots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eqnarray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*}}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07" y="2644726"/>
            <a:ext cx="3575459" cy="2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复杂公式的排版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字体大小设置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在</a:t>
            </a:r>
            <a:r>
              <a:rPr lang="zh-CN" altLang="en-US" sz="2400" dirty="0"/>
              <a:t>数学模式中，有四个控制字体相对大小的命令，即</a:t>
            </a:r>
          </a:p>
          <a:p>
            <a:pPr marL="0" indent="0">
              <a:buNone/>
            </a:pPr>
            <a:r>
              <a:rPr lang="en-US" altLang="zh-CN" sz="2400" dirty="0" smtClean="0"/>
              <a:t>    \</a:t>
            </a:r>
            <a:r>
              <a:rPr lang="en-US" altLang="zh-CN" sz="2400" dirty="0" err="1"/>
              <a:t>displaystyle</a:t>
            </a:r>
            <a:r>
              <a:rPr lang="en-US" altLang="zh-CN" sz="2400" dirty="0"/>
              <a:t> D </a:t>
            </a:r>
            <a:r>
              <a:rPr lang="zh-CN" altLang="en-US" sz="2400" dirty="0"/>
              <a:t>行间公式的基本尺寸</a:t>
            </a:r>
          </a:p>
          <a:p>
            <a:pPr marL="0" indent="0">
              <a:buNone/>
            </a:pPr>
            <a:r>
              <a:rPr lang="en-US" altLang="zh-CN" sz="2400" dirty="0" smtClean="0"/>
              <a:t>    \</a:t>
            </a:r>
            <a:r>
              <a:rPr lang="en-US" altLang="zh-CN" sz="2400" dirty="0" err="1"/>
              <a:t>textstyle</a:t>
            </a:r>
            <a:r>
              <a:rPr lang="en-US" altLang="zh-CN" sz="2400" dirty="0"/>
              <a:t> T </a:t>
            </a:r>
            <a:r>
              <a:rPr lang="zh-CN" altLang="en-US" sz="2400" dirty="0"/>
              <a:t>行内公式的基本尺寸大小</a:t>
            </a:r>
          </a:p>
          <a:p>
            <a:pPr marL="0" indent="0">
              <a:buNone/>
            </a:pPr>
            <a:r>
              <a:rPr lang="en-US" altLang="zh-CN" sz="2400" dirty="0" smtClean="0"/>
              <a:t>    \</a:t>
            </a:r>
            <a:r>
              <a:rPr lang="en-US" altLang="zh-CN" sz="2400" dirty="0" err="1"/>
              <a:t>scriptstyle</a:t>
            </a:r>
            <a:r>
              <a:rPr lang="en-US" altLang="zh-CN" sz="2400" dirty="0"/>
              <a:t> S </a:t>
            </a:r>
            <a:r>
              <a:rPr lang="zh-CN" altLang="en-US" sz="2400" dirty="0"/>
              <a:t>一级角标的尺寸</a:t>
            </a:r>
          </a:p>
          <a:p>
            <a:pPr marL="0" indent="0">
              <a:buNone/>
            </a:pPr>
            <a:r>
              <a:rPr lang="en-US" altLang="zh-CN" sz="2400" dirty="0" smtClean="0"/>
              <a:t>    \</a:t>
            </a:r>
            <a:r>
              <a:rPr lang="en-US" altLang="zh-CN" sz="2400" dirty="0" err="1"/>
              <a:t>scriptscirptstyle</a:t>
            </a:r>
            <a:r>
              <a:rPr lang="en-US" altLang="zh-CN" sz="2400" dirty="0"/>
              <a:t> SS </a:t>
            </a:r>
            <a:r>
              <a:rPr lang="zh-CN" altLang="en-US" sz="2400" dirty="0"/>
              <a:t>二级角标的尺寸大小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636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1615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Donald E. </a:t>
            </a:r>
            <a:r>
              <a:rPr lang="en-US" altLang="zh-CN" sz="2400" dirty="0" smtClean="0"/>
              <a:t>Knuth——1977.5</a:t>
            </a:r>
          </a:p>
          <a:p>
            <a:r>
              <a:rPr lang="zh-CN" altLang="en-US" dirty="0"/>
              <a:t> </a:t>
            </a:r>
            <a:r>
              <a:rPr lang="zh-CN" altLang="en-US" sz="2400" dirty="0"/>
              <a:t>其名字来源于希腊字母</a:t>
            </a:r>
            <a:r>
              <a:rPr lang="en-US" altLang="zh-CN" sz="2400" dirty="0" err="1"/>
              <a:t>tec</a:t>
            </a:r>
            <a:r>
              <a:rPr lang="zh-CN" altLang="en-US" sz="2400" dirty="0"/>
              <a:t>。正是由于这个原因， 其最后一个字母</a:t>
            </a:r>
            <a:r>
              <a:rPr lang="en-US" altLang="zh-CN" sz="2400" dirty="0"/>
              <a:t>X</a:t>
            </a:r>
            <a:r>
              <a:rPr lang="zh-CN" altLang="en-US" sz="2400" dirty="0"/>
              <a:t>的发音并不是</a:t>
            </a:r>
            <a:r>
              <a:rPr lang="en-US" altLang="zh-CN" sz="2400" dirty="0"/>
              <a:t>/</a:t>
            </a:r>
            <a:r>
              <a:rPr lang="en-US" altLang="zh-CN" sz="2400" dirty="0" err="1"/>
              <a:t>ks</a:t>
            </a:r>
            <a:r>
              <a:rPr lang="en-US" altLang="zh-CN" sz="2400" dirty="0"/>
              <a:t>/</a:t>
            </a:r>
            <a:r>
              <a:rPr lang="zh-CN" altLang="en-US" sz="2400" dirty="0"/>
              <a:t>，而是</a:t>
            </a:r>
            <a:r>
              <a:rPr lang="en-US" altLang="zh-CN" sz="2400" dirty="0"/>
              <a:t>/x</a:t>
            </a:r>
            <a:r>
              <a:rPr lang="en-US" altLang="zh-CN" sz="2400" dirty="0" smtClean="0"/>
              <a:t>/</a:t>
            </a:r>
          </a:p>
          <a:p>
            <a:r>
              <a:rPr lang="en-US" altLang="zh-CN" sz="2400" dirty="0" err="1" smtClean="0"/>
              <a:t>TeX</a:t>
            </a:r>
            <a:r>
              <a:rPr lang="zh-CN" altLang="en-US" sz="2400" dirty="0"/>
              <a:t>系统是公认的数学公式排得最好的系统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TEX3.0 </a:t>
            </a:r>
            <a:r>
              <a:rPr lang="zh-CN" altLang="en-US" sz="2400" dirty="0"/>
              <a:t>发布于</a:t>
            </a:r>
            <a:r>
              <a:rPr lang="en-US" altLang="zh-CN" sz="2400" dirty="0"/>
              <a:t>1989 </a:t>
            </a:r>
            <a:r>
              <a:rPr lang="zh-CN" altLang="en-US" sz="2400" dirty="0"/>
              <a:t>年</a:t>
            </a:r>
          </a:p>
          <a:p>
            <a:r>
              <a:rPr lang="zh-CN" altLang="en-US" sz="2400" dirty="0"/>
              <a:t>最新版本</a:t>
            </a:r>
            <a:r>
              <a:rPr lang="en-US" altLang="zh-CN" sz="2400" dirty="0"/>
              <a:t>3.14159265</a:t>
            </a:r>
            <a:r>
              <a:rPr lang="zh-CN" altLang="en-US" sz="2400" dirty="0"/>
              <a:t>（</a:t>
            </a:r>
            <a:r>
              <a:rPr lang="en-US" altLang="zh-CN" sz="2400" dirty="0"/>
              <a:t>2014 </a:t>
            </a:r>
            <a:r>
              <a:rPr lang="zh-CN" altLang="en-US" sz="2400" dirty="0"/>
              <a:t>年</a:t>
            </a:r>
            <a:r>
              <a:rPr lang="en-US" altLang="zh-CN" sz="2400" dirty="0"/>
              <a:t>1 </a:t>
            </a:r>
            <a:r>
              <a:rPr lang="zh-CN" altLang="en-US" sz="2400" dirty="0"/>
              <a:t>月）</a:t>
            </a:r>
          </a:p>
        </p:txBody>
      </p:sp>
      <p:pic>
        <p:nvPicPr>
          <p:cNvPr id="1030" name="Picture 6" descr="http://b.hiphotos.baidu.com/baike/s%3D29/sign=a8f142b734d3d539c53d08ca3b87f0c8/241f95cad1c8a786a80c28476509c93d70cf5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43" y="5499288"/>
            <a:ext cx="1307729" cy="7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5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复杂公式的排版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068" y="4136256"/>
            <a:ext cx="3278126" cy="161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39" y="2645678"/>
            <a:ext cx="4191436" cy="10400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334" y="2427062"/>
            <a:ext cx="338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\begin{large}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\begin{equation}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\times B = C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\end{equation}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\end{large}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334" y="3904390"/>
            <a:ext cx="3247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\begin{huge}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\begin{equation}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\times B = C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\end{equation}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\end{huge}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05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7493" y="2967335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6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LATEX 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TEX </a:t>
            </a:r>
            <a:r>
              <a:rPr lang="zh-CN" altLang="en-US" sz="2400" dirty="0"/>
              <a:t>的排版系统，比</a:t>
            </a:r>
            <a:r>
              <a:rPr lang="en-US" altLang="zh-CN" sz="2400" dirty="0"/>
              <a:t>TEX </a:t>
            </a:r>
            <a:r>
              <a:rPr lang="zh-CN" altLang="en-US" sz="2400" dirty="0"/>
              <a:t>更加简单易用</a:t>
            </a:r>
          </a:p>
          <a:p>
            <a:r>
              <a:rPr lang="en-US" altLang="zh-CN" sz="2400" dirty="0"/>
              <a:t>LATEX </a:t>
            </a:r>
            <a:r>
              <a:rPr lang="en-US" altLang="zh-CN" sz="2400" dirty="0" smtClean="0"/>
              <a:t>2</a:t>
            </a:r>
            <a:r>
              <a:rPr lang="en-US" altLang="zh-CN" sz="2400" i="1" dirty="0"/>
              <a:t>e</a:t>
            </a:r>
            <a:r>
              <a:rPr lang="zh-CN" altLang="en-US" sz="2400" dirty="0" smtClean="0"/>
              <a:t>发布</a:t>
            </a:r>
            <a:r>
              <a:rPr lang="zh-CN" altLang="en-US" sz="2400" dirty="0"/>
              <a:t>于</a:t>
            </a:r>
            <a:r>
              <a:rPr lang="en-US" altLang="zh-CN" sz="2400" dirty="0"/>
              <a:t>1994 </a:t>
            </a:r>
            <a:r>
              <a:rPr lang="zh-CN" altLang="en-US" sz="2400" dirty="0" smtClean="0"/>
              <a:t>年</a:t>
            </a:r>
            <a:endParaRPr lang="zh-CN" altLang="en-US" sz="2400" dirty="0"/>
          </a:p>
        </p:txBody>
      </p:sp>
      <p:pic>
        <p:nvPicPr>
          <p:cNvPr id="2050" name="Picture 2" descr="http://g.hiphotos.baidu.com/baike/c0%3Dbaike80%2C5%2C5%2C80%2C26/sign=165798cdbe3eb13550cabfe9c777c3b6/267f9e2f07082838896d6831ba99a9014c08f1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04" y="5346698"/>
            <a:ext cx="3337723" cy="138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8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29785"/>
            <a:ext cx="8596668" cy="5711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bg2"/>
                </a:solidFill>
              </a:rPr>
              <a:t>1</a:t>
            </a:r>
            <a:r>
              <a:rPr lang="zh-CN" altLang="en-US" sz="2800" dirty="0" smtClean="0">
                <a:solidFill>
                  <a:schemeClr val="bg2"/>
                </a:solidFill>
              </a:rPr>
              <a:t>、什么</a:t>
            </a:r>
            <a:r>
              <a:rPr lang="zh-CN" altLang="en-US" sz="2800" dirty="0">
                <a:solidFill>
                  <a:schemeClr val="bg2"/>
                </a:solidFill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</a:rPr>
              <a:t>TEX</a:t>
            </a:r>
            <a:r>
              <a:rPr lang="zh-CN" altLang="en-US" sz="2800" dirty="0">
                <a:solidFill>
                  <a:schemeClr val="bg2"/>
                </a:solidFill>
              </a:rPr>
              <a:t>，什么是</a:t>
            </a:r>
            <a:r>
              <a:rPr lang="en-US" altLang="zh-CN" sz="2800" dirty="0">
                <a:solidFill>
                  <a:schemeClr val="bg2"/>
                </a:solidFill>
              </a:rPr>
              <a:t>LATEX</a:t>
            </a:r>
          </a:p>
          <a:p>
            <a:r>
              <a:rPr lang="en-US" altLang="zh-CN" sz="2400" dirty="0">
                <a:solidFill>
                  <a:schemeClr val="bg2"/>
                </a:solidFill>
                <a:hlinkClick r:id="rId2" action="ppaction://hlinksldjump"/>
              </a:rPr>
              <a:t>TEX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hlinkClick r:id="rId3" action="ppaction://hlinksldjump"/>
              </a:rPr>
              <a:t>LATEX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TEX </a:t>
            </a:r>
            <a:r>
              <a:rPr lang="zh-CN" altLang="en-US" sz="2800" dirty="0" smtClean="0">
                <a:solidFill>
                  <a:schemeClr val="tx1"/>
                </a:solidFill>
              </a:rPr>
              <a:t>基本操作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bg2"/>
                </a:solidFill>
                <a:hlinkClick r:id="rId4" action="ppaction://hlinksldjump"/>
              </a:rPr>
              <a:t>Hello World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  <a:hlinkClick r:id="rId5" action="ppaction://hlinksldjump"/>
              </a:rPr>
              <a:t>基本</a:t>
            </a:r>
            <a:r>
              <a:rPr lang="en-US" altLang="zh-CN" sz="2800" dirty="0" err="1" smtClean="0">
                <a:solidFill>
                  <a:schemeClr val="bg2"/>
                </a:solidFill>
                <a:hlinkClick r:id="rId5" action="ppaction://hlinksldjump"/>
              </a:rPr>
              <a:t>LaTex</a:t>
            </a:r>
            <a:r>
              <a:rPr lang="zh-CN" altLang="en-US" sz="2800" dirty="0" smtClean="0">
                <a:solidFill>
                  <a:schemeClr val="bg2"/>
                </a:solidFill>
                <a:hlinkClick r:id="rId5" action="ppaction://hlinksldjump"/>
              </a:rPr>
              <a:t>文件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>
                <a:solidFill>
                  <a:schemeClr val="bg2"/>
                </a:solidFill>
                <a:hlinkClick r:id="rId6" action="ppaction://hlinksldjump"/>
              </a:rPr>
              <a:t>一些基本</a:t>
            </a:r>
            <a:r>
              <a:rPr lang="zh-CN" altLang="en-US" sz="2800" dirty="0" smtClean="0">
                <a:solidFill>
                  <a:schemeClr val="bg2"/>
                </a:solidFill>
                <a:hlinkClick r:id="rId6" action="ppaction://hlinksldjump"/>
              </a:rPr>
              <a:t>指令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2"/>
                </a:solidFill>
              </a:rPr>
              <a:t>3</a:t>
            </a:r>
            <a:r>
              <a:rPr lang="zh-CN" altLang="en-US" sz="2800" dirty="0" smtClean="0">
                <a:solidFill>
                  <a:schemeClr val="bg2"/>
                </a:solidFill>
              </a:rPr>
              <a:t>、数学环境语法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7" action="ppaction://hlinksldjump"/>
              </a:rPr>
              <a:t>数学公式的插入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8" action="ppaction://hlinksldjump"/>
              </a:rPr>
              <a:t>基本数学符号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复杂</a:t>
            </a:r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数学</a:t>
            </a:r>
            <a:r>
              <a:rPr lang="zh-CN" altLang="en-US" sz="2800" dirty="0" smtClean="0">
                <a:solidFill>
                  <a:schemeClr val="tx1"/>
                </a:solidFill>
                <a:hlinkClick r:id="rId9" action="ppaction://hlinksldjump"/>
              </a:rPr>
              <a:t>公式的排版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0084" y="2574388"/>
            <a:ext cx="2114448" cy="618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</a:t>
            </a:r>
            <a:r>
              <a:rPr lang="en-US" altLang="zh-CN" dirty="0" err="1" smtClean="0"/>
              <a:t>documentclass</a:t>
            </a:r>
            <a:r>
              <a:rPr lang="en-US" altLang="zh-CN" dirty="0" smtClean="0"/>
              <a:t>{article}</a:t>
            </a:r>
          </a:p>
          <a:p>
            <a:r>
              <a:rPr lang="en-US" altLang="zh-CN" dirty="0" smtClean="0"/>
              <a:t>\begin{document}</a:t>
            </a:r>
          </a:p>
          <a:p>
            <a:r>
              <a:rPr lang="en-US" altLang="zh-CN" dirty="0" err="1" smtClean="0"/>
              <a:t>Hello,World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\end{document}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37" y="2686930"/>
            <a:ext cx="1390342" cy="5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err="1" smtClean="0"/>
              <a:t>LaTex</a:t>
            </a:r>
            <a:r>
              <a:rPr lang="zh-CN" altLang="en-US" dirty="0" smtClean="0"/>
              <a:t>文本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9971909" cy="50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 err="1"/>
              <a:t>LaTex</a:t>
            </a:r>
            <a:r>
              <a:rPr lang="zh-CN" altLang="en-US" dirty="0"/>
              <a:t>文本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37" y="1930400"/>
            <a:ext cx="7487810" cy="42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7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一些基本指令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、引号</a:t>
            </a:r>
            <a:endParaRPr lang="en-US" altLang="zh-CN" sz="2400" dirty="0" smtClean="0"/>
          </a:p>
          <a:p>
            <a:r>
              <a:rPr lang="zh-CN" altLang="en-US" sz="2400" dirty="0"/>
              <a:t>你不能再像在打字机上那样，把” 用作</a:t>
            </a:r>
            <a:r>
              <a:rPr lang="zh-CN" altLang="en-US" sz="2400" dirty="0" smtClean="0"/>
              <a:t>引号。</a:t>
            </a:r>
            <a:r>
              <a:rPr lang="zh-CN" altLang="en-US" sz="2400" dirty="0"/>
              <a:t>在印刷中有</a:t>
            </a:r>
            <a:r>
              <a:rPr lang="zh-CN" altLang="en-US" sz="2400" dirty="0" smtClean="0"/>
              <a:t>专门的</a:t>
            </a:r>
            <a:r>
              <a:rPr lang="zh-CN" altLang="en-US" sz="2400" dirty="0"/>
              <a:t>左引号和右引号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/>
              <a:t>LATEX </a:t>
            </a:r>
            <a:r>
              <a:rPr lang="zh-CN" altLang="en-US" sz="2400" dirty="0"/>
              <a:t>中，用两个</a:t>
            </a:r>
            <a:r>
              <a:rPr lang="en-US" altLang="zh-CN" sz="2400" dirty="0"/>
              <a:t>`</a:t>
            </a:r>
            <a:r>
              <a:rPr lang="zh-CN" altLang="en-US" sz="2400" dirty="0"/>
              <a:t>（重音）产生左引号，用两个</a:t>
            </a:r>
            <a:r>
              <a:rPr lang="en-US" altLang="zh-CN" sz="2400" dirty="0"/>
              <a:t>'</a:t>
            </a:r>
            <a:r>
              <a:rPr lang="zh-CN" altLang="en-US" sz="2400" dirty="0"/>
              <a:t>（直立</a:t>
            </a:r>
            <a:r>
              <a:rPr lang="zh-CN" altLang="en-US" sz="2400" dirty="0" smtClean="0"/>
              <a:t>引号</a:t>
            </a:r>
            <a:r>
              <a:rPr lang="zh-CN" altLang="en-US" sz="2400" dirty="0"/>
              <a:t>）产生右引号。一个‘ 和一个’ 产生一个单引号。</a:t>
            </a:r>
          </a:p>
        </p:txBody>
      </p:sp>
    </p:spTree>
    <p:extLst>
      <p:ext uri="{BB962C8B-B14F-4D97-AF65-F5344CB8AC3E}">
        <p14:creationId xmlns:p14="http://schemas.microsoft.com/office/powerpoint/2010/main" val="237230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</TotalTime>
  <Words>985</Words>
  <Application>Microsoft Office PowerPoint</Application>
  <PresentationFormat>宽屏</PresentationFormat>
  <Paragraphs>177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LaTex讲座</vt:lpstr>
      <vt:lpstr>PowerPoint 演示文稿</vt:lpstr>
      <vt:lpstr>Tex</vt:lpstr>
      <vt:lpstr>LaTex</vt:lpstr>
      <vt:lpstr>PowerPoint 演示文稿</vt:lpstr>
      <vt:lpstr>Hello World</vt:lpstr>
      <vt:lpstr>基本LaTex文本</vt:lpstr>
      <vt:lpstr>基本LaTex文本</vt:lpstr>
      <vt:lpstr>一些基本指令</vt:lpstr>
      <vt:lpstr>一些基本指令</vt:lpstr>
      <vt:lpstr>一些基本指令</vt:lpstr>
      <vt:lpstr>PowerPoint 演示文稿</vt:lpstr>
      <vt:lpstr>数学环境语法</vt:lpstr>
      <vt:lpstr>数学环境语法</vt:lpstr>
      <vt:lpstr>基本数学符号</vt:lpstr>
      <vt:lpstr>基本数学符号</vt:lpstr>
      <vt:lpstr>基本数学符号</vt:lpstr>
      <vt:lpstr>基本数学符号</vt:lpstr>
      <vt:lpstr>基本数学符号</vt:lpstr>
      <vt:lpstr>基本数学符号</vt:lpstr>
      <vt:lpstr>基本数学符号</vt:lpstr>
      <vt:lpstr>基本数学符号</vt:lpstr>
      <vt:lpstr>基本数学符号</vt:lpstr>
      <vt:lpstr>基本数学符号</vt:lpstr>
      <vt:lpstr>复杂数学公式的排版</vt:lpstr>
      <vt:lpstr>复杂数学公式的排版</vt:lpstr>
      <vt:lpstr>复杂数学公式的排版</vt:lpstr>
      <vt:lpstr>复杂数学公式的排版</vt:lpstr>
      <vt:lpstr>复杂公式的排版</vt:lpstr>
      <vt:lpstr>复杂公式的排版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LaTex讲座</dc:title>
  <dc:creator>徐文昊</dc:creator>
  <cp:lastModifiedBy>徐文昊</cp:lastModifiedBy>
  <cp:revision>39</cp:revision>
  <dcterms:created xsi:type="dcterms:W3CDTF">2016-09-07T11:01:46Z</dcterms:created>
  <dcterms:modified xsi:type="dcterms:W3CDTF">2016-09-10T15:34:18Z</dcterms:modified>
</cp:coreProperties>
</file>