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9800" y="685800"/>
            <a:ext cx="5555615" cy="142875"/>
          </a:xfrm>
          <a:custGeom>
            <a:avLst/>
            <a:gdLst/>
            <a:ahLst/>
            <a:cxnLst/>
            <a:rect l="l" t="t" r="r" b="b"/>
            <a:pathLst>
              <a:path w="5555615" h="142875">
                <a:moveTo>
                  <a:pt x="5555097" y="142495"/>
                </a:moveTo>
                <a:lnTo>
                  <a:pt x="0" y="142495"/>
                </a:lnTo>
                <a:lnTo>
                  <a:pt x="0" y="0"/>
                </a:lnTo>
                <a:lnTo>
                  <a:pt x="5555097" y="0"/>
                </a:lnTo>
                <a:lnTo>
                  <a:pt x="5555097" y="142495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63220" y="680464"/>
            <a:ext cx="5555615" cy="147955"/>
          </a:xfrm>
          <a:custGeom>
            <a:avLst/>
            <a:gdLst/>
            <a:ahLst/>
            <a:cxnLst/>
            <a:rect l="l" t="t" r="r" b="b"/>
            <a:pathLst>
              <a:path w="5555615" h="147955">
                <a:moveTo>
                  <a:pt x="5555211" y="147830"/>
                </a:moveTo>
                <a:lnTo>
                  <a:pt x="0" y="147830"/>
                </a:lnTo>
                <a:lnTo>
                  <a:pt x="0" y="0"/>
                </a:lnTo>
                <a:lnTo>
                  <a:pt x="5555211" y="0"/>
                </a:lnTo>
                <a:lnTo>
                  <a:pt x="5555211" y="14783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362744" y="685800"/>
            <a:ext cx="5554980" cy="137160"/>
          </a:xfrm>
          <a:custGeom>
            <a:avLst/>
            <a:gdLst/>
            <a:ahLst/>
            <a:cxnLst/>
            <a:rect l="l" t="t" r="r" b="b"/>
            <a:pathLst>
              <a:path w="5554980" h="137159">
                <a:moveTo>
                  <a:pt x="5554979" y="137159"/>
                </a:moveTo>
                <a:lnTo>
                  <a:pt x="0" y="137159"/>
                </a:lnTo>
                <a:lnTo>
                  <a:pt x="0" y="0"/>
                </a:lnTo>
                <a:lnTo>
                  <a:pt x="5554979" y="0"/>
                </a:lnTo>
                <a:lnTo>
                  <a:pt x="5554979" y="137159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27503" y="9656864"/>
            <a:ext cx="1685924" cy="551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21503" y="4077572"/>
            <a:ext cx="3244992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1708" y="1956722"/>
            <a:ext cx="16304582" cy="4606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6531" y="2641647"/>
            <a:ext cx="70002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 b="1">
                <a:solidFill>
                  <a:srgbClr val="1BACE3"/>
                </a:solidFill>
                <a:latin typeface="Arial"/>
                <a:cs typeface="Arial"/>
              </a:rPr>
              <a:t>Keylogger</a:t>
            </a:r>
            <a:r>
              <a:rPr dirty="0" sz="5400" spc="-10" b="1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dirty="0" sz="5400" b="1">
                <a:solidFill>
                  <a:srgbClr val="1BACE3"/>
                </a:solidFill>
                <a:latin typeface="Arial"/>
                <a:cs typeface="Arial"/>
              </a:rPr>
              <a:t>in</a:t>
            </a:r>
            <a:r>
              <a:rPr dirty="0" sz="5400" spc="-10" b="1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dirty="0" sz="5400" spc="-5" b="1">
                <a:solidFill>
                  <a:srgbClr val="1BACE3"/>
                </a:solidFill>
                <a:latin typeface="Arial"/>
                <a:cs typeface="Arial"/>
              </a:rPr>
              <a:t>security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9667" y="1470201"/>
            <a:ext cx="64611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1381AB"/>
                </a:solidFill>
              </a:rPr>
              <a:t>CAPSTONE</a:t>
            </a:r>
            <a:r>
              <a:rPr dirty="0" sz="4800" spc="-25">
                <a:solidFill>
                  <a:srgbClr val="1381AB"/>
                </a:solidFill>
              </a:rPr>
              <a:t> </a:t>
            </a:r>
            <a:r>
              <a:rPr dirty="0" sz="4800" spc="-5">
                <a:solidFill>
                  <a:srgbClr val="1381AB"/>
                </a:solidFill>
              </a:rPr>
              <a:t>PROJECT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69800" y="4628645"/>
            <a:ext cx="16944975" cy="5007610"/>
          </a:xfrm>
          <a:prstGeom prst="rect">
            <a:avLst/>
          </a:prstGeom>
          <a:solidFill>
            <a:srgbClr val="4553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4097654">
              <a:lnSpc>
                <a:spcPct val="100000"/>
              </a:lnSpc>
            </a:pPr>
            <a:r>
              <a:rPr dirty="0" sz="3000" spc="-5" b="1">
                <a:solidFill>
                  <a:srgbClr val="1381AB"/>
                </a:solidFill>
                <a:latin typeface="Arial"/>
                <a:cs typeface="Arial"/>
              </a:rPr>
              <a:t>Presented</a:t>
            </a:r>
            <a:r>
              <a:rPr dirty="0" sz="3000" spc="-2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1381AB"/>
                </a:solidFill>
                <a:latin typeface="Arial"/>
                <a:cs typeface="Arial"/>
              </a:rPr>
              <a:t>By:</a:t>
            </a:r>
            <a:endParaRPr sz="3000">
              <a:latin typeface="Arial"/>
              <a:cs typeface="Arial"/>
            </a:endParaRPr>
          </a:p>
          <a:p>
            <a:pPr marL="4097654" marR="2547620">
              <a:lnSpc>
                <a:spcPct val="100000"/>
              </a:lnSpc>
            </a:pP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1.</a:t>
            </a:r>
            <a:r>
              <a:rPr dirty="0" sz="3000" spc="-1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S.Sathish</a:t>
            </a:r>
            <a:r>
              <a:rPr dirty="0" sz="3000" spc="-1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1381AB"/>
                </a:solidFill>
                <a:latin typeface="Arial"/>
                <a:cs typeface="Arial"/>
              </a:rPr>
              <a:t>Kumar</a:t>
            </a:r>
            <a:r>
              <a:rPr dirty="0" sz="3000" spc="-1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1381AB"/>
                </a:solidFill>
                <a:latin typeface="Arial"/>
                <a:cs typeface="Arial"/>
              </a:rPr>
              <a:t>–</a:t>
            </a:r>
            <a:r>
              <a:rPr dirty="0" sz="3000" spc="-1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priyadarshini</a:t>
            </a:r>
            <a:r>
              <a:rPr dirty="0" sz="3000" spc="-5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engineering</a:t>
            </a:r>
            <a:r>
              <a:rPr dirty="0" sz="3000" spc="-1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college</a:t>
            </a:r>
            <a:r>
              <a:rPr dirty="0" sz="3000" spc="-1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1381AB"/>
                </a:solidFill>
                <a:latin typeface="Arial"/>
                <a:cs typeface="Arial"/>
              </a:rPr>
              <a:t>– </a:t>
            </a:r>
            <a:r>
              <a:rPr dirty="0" sz="3000" spc="-819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1381AB"/>
                </a:solidFill>
                <a:latin typeface="Arial"/>
                <a:cs typeface="Arial"/>
              </a:rPr>
              <a:t>511921104064</a:t>
            </a: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1381AB"/>
                </a:solidFill>
                <a:latin typeface="Arial"/>
                <a:cs typeface="Arial"/>
              </a:rPr>
              <a:t>–</a:t>
            </a: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1381AB"/>
                </a:solidFill>
                <a:latin typeface="Arial"/>
                <a:cs typeface="Arial"/>
              </a:rPr>
              <a:t>BE</a:t>
            </a: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1381AB"/>
                </a:solidFill>
                <a:latin typeface="Arial"/>
                <a:cs typeface="Arial"/>
              </a:rPr>
              <a:t>CSE</a:t>
            </a: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 III </a:t>
            </a:r>
            <a:r>
              <a:rPr dirty="0" sz="3000" spc="-5" b="1">
                <a:solidFill>
                  <a:srgbClr val="1381AB"/>
                </a:solidFill>
                <a:latin typeface="Arial"/>
                <a:cs typeface="Arial"/>
              </a:rPr>
              <a:t>YEAR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727" y="2175923"/>
            <a:ext cx="142875" cy="142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527" y="682762"/>
            <a:ext cx="16160750" cy="3277870"/>
          </a:xfrm>
          <a:prstGeom prst="rect"/>
        </p:spPr>
        <p:txBody>
          <a:bodyPr wrap="square" lIns="0" tIns="285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dirty="0" sz="5900" spc="15">
                <a:solidFill>
                  <a:srgbClr val="1BACE3"/>
                </a:solidFill>
              </a:rPr>
              <a:t>Conclusion</a:t>
            </a:r>
            <a:endParaRPr sz="5900"/>
          </a:p>
          <a:p>
            <a:pPr marL="554990" marR="5080">
              <a:lnSpc>
                <a:spcPct val="108300"/>
              </a:lnSpc>
              <a:spcBef>
                <a:spcPts val="775"/>
              </a:spcBef>
            </a:pPr>
            <a:r>
              <a:rPr dirty="0" sz="3000" spc="-215" b="0">
                <a:solidFill>
                  <a:srgbClr val="0E0E0E"/>
                </a:solidFill>
                <a:latin typeface="Lucida Sans Unicode"/>
                <a:cs typeface="Lucida Sans Unicode"/>
              </a:rPr>
              <a:t>Summarize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0" b="0">
                <a:solidFill>
                  <a:srgbClr val="0E0E0E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4" b="0">
                <a:solidFill>
                  <a:srgbClr val="0E0E0E"/>
                </a:solidFill>
                <a:latin typeface="Lucida Sans Unicode"/>
                <a:cs typeface="Lucida Sans Unicode"/>
              </a:rPr>
              <a:t>findings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90" b="0">
                <a:solidFill>
                  <a:srgbClr val="0E0E0E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95" b="0">
                <a:solidFill>
                  <a:srgbClr val="0E0E0E"/>
                </a:solidFill>
                <a:latin typeface="Lucida Sans Unicode"/>
                <a:cs typeface="Lucida Sans Unicode"/>
              </a:rPr>
              <a:t>discuss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0" b="0">
                <a:solidFill>
                  <a:srgbClr val="0E0E0E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30" b="0">
                <a:solidFill>
                  <a:srgbClr val="0E0E0E"/>
                </a:solidFill>
                <a:latin typeface="Lucida Sans Unicode"/>
                <a:cs typeface="Lucida Sans Unicode"/>
              </a:rPr>
              <a:t>effectiveness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0" b="0">
                <a:solidFill>
                  <a:srgbClr val="0E0E0E"/>
                </a:solidFill>
                <a:latin typeface="Lucida Sans Unicode"/>
                <a:cs typeface="Lucida Sans Unicode"/>
              </a:rPr>
              <a:t>of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0" b="0">
                <a:solidFill>
                  <a:srgbClr val="0E0E0E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95" b="0">
                <a:solidFill>
                  <a:srgbClr val="0E0E0E"/>
                </a:solidFill>
                <a:latin typeface="Lucida Sans Unicode"/>
                <a:cs typeface="Lucida Sans Unicode"/>
              </a:rPr>
              <a:t>proposed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25" b="0">
                <a:solidFill>
                  <a:srgbClr val="0E0E0E"/>
                </a:solidFill>
                <a:latin typeface="Lucida Sans Unicode"/>
                <a:cs typeface="Lucida Sans Unicode"/>
              </a:rPr>
              <a:t>solution.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10" b="0">
                <a:solidFill>
                  <a:srgbClr val="0E0E0E"/>
                </a:solidFill>
                <a:latin typeface="Lucida Sans Unicode"/>
                <a:cs typeface="Lucida Sans Unicode"/>
              </a:rPr>
              <a:t>Highlight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70" b="0">
                <a:solidFill>
                  <a:srgbClr val="0E0E0E"/>
                </a:solidFill>
                <a:latin typeface="Lucida Sans Unicode"/>
                <a:cs typeface="Lucida Sans Unicode"/>
              </a:rPr>
              <a:t>any </a:t>
            </a:r>
            <a:r>
              <a:rPr dirty="0" sz="3000" spc="-16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0" b="0">
                <a:solidFill>
                  <a:srgbClr val="0E0E0E"/>
                </a:solidFill>
                <a:latin typeface="Lucida Sans Unicode"/>
                <a:cs typeface="Lucida Sans Unicode"/>
              </a:rPr>
              <a:t>challenges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85" b="0">
                <a:solidFill>
                  <a:srgbClr val="0E0E0E"/>
                </a:solidFill>
                <a:latin typeface="Lucida Sans Unicode"/>
                <a:cs typeface="Lucida Sans Unicode"/>
              </a:rPr>
              <a:t>encountered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29" b="0">
                <a:solidFill>
                  <a:srgbClr val="0E0E0E"/>
                </a:solidFill>
                <a:latin typeface="Lucida Sans Unicode"/>
                <a:cs typeface="Lucida Sans Unicode"/>
              </a:rPr>
              <a:t>during</a:t>
            </a:r>
            <a:r>
              <a:rPr dirty="0" sz="3000" spc="-14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0" b="0">
                <a:solidFill>
                  <a:srgbClr val="0E0E0E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4" b="0">
                <a:solidFill>
                  <a:srgbClr val="0E0E0E"/>
                </a:solidFill>
                <a:latin typeface="Lucida Sans Unicode"/>
                <a:cs typeface="Lucida Sans Unicode"/>
              </a:rPr>
              <a:t>implementation</a:t>
            </a:r>
            <a:r>
              <a:rPr dirty="0" sz="3000" spc="-14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90" b="0">
                <a:solidFill>
                  <a:srgbClr val="0E0E0E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60" b="0">
                <a:solidFill>
                  <a:srgbClr val="0E0E0E"/>
                </a:solidFill>
                <a:latin typeface="Lucida Sans Unicode"/>
                <a:cs typeface="Lucida Sans Unicode"/>
              </a:rPr>
              <a:t>potential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10" b="0">
                <a:solidFill>
                  <a:srgbClr val="0E0E0E"/>
                </a:solidFill>
                <a:latin typeface="Lucida Sans Unicode"/>
                <a:cs typeface="Lucida Sans Unicode"/>
              </a:rPr>
              <a:t>improvements.</a:t>
            </a:r>
            <a:r>
              <a:rPr dirty="0" sz="3000" spc="-14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4" b="0">
                <a:solidFill>
                  <a:srgbClr val="0E0E0E"/>
                </a:solidFill>
                <a:latin typeface="Lucida Sans Unicode"/>
                <a:cs typeface="Lucida Sans Unicode"/>
              </a:rPr>
              <a:t>Emphasize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0" b="0">
                <a:solidFill>
                  <a:srgbClr val="0E0E0E"/>
                </a:solidFill>
                <a:latin typeface="Lucida Sans Unicode"/>
                <a:cs typeface="Lucida Sans Unicode"/>
              </a:rPr>
              <a:t>the </a:t>
            </a:r>
            <a:r>
              <a:rPr dirty="0" sz="3000" spc="-93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80" b="0">
                <a:solidFill>
                  <a:srgbClr val="0E0E0E"/>
                </a:solidFill>
                <a:latin typeface="Lucida Sans Unicode"/>
                <a:cs typeface="Lucida Sans Unicode"/>
              </a:rPr>
              <a:t>importance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0" b="0">
                <a:solidFill>
                  <a:srgbClr val="0E0E0E"/>
                </a:solidFill>
                <a:latin typeface="Lucida Sans Unicode"/>
                <a:cs typeface="Lucida Sans Unicode"/>
              </a:rPr>
              <a:t>of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20" b="0">
                <a:solidFill>
                  <a:srgbClr val="0E0E0E"/>
                </a:solidFill>
                <a:latin typeface="Lucida Sans Unicode"/>
                <a:cs typeface="Lucida Sans Unicode"/>
              </a:rPr>
              <a:t>accurate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10" b="0">
                <a:solidFill>
                  <a:srgbClr val="0E0E0E"/>
                </a:solidFill>
                <a:latin typeface="Lucida Sans Unicode"/>
                <a:cs typeface="Lucida Sans Unicode"/>
              </a:rPr>
              <a:t>bike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0" b="0">
                <a:solidFill>
                  <a:srgbClr val="0E0E0E"/>
                </a:solidFill>
                <a:latin typeface="Lucida Sans Unicode"/>
                <a:cs typeface="Lucida Sans Unicode"/>
              </a:rPr>
              <a:t>count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70" b="0">
                <a:solidFill>
                  <a:srgbClr val="0E0E0E"/>
                </a:solidFill>
                <a:latin typeface="Lucida Sans Unicode"/>
                <a:cs typeface="Lucida Sans Unicode"/>
              </a:rPr>
              <a:t>predictions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35" b="0">
                <a:solidFill>
                  <a:srgbClr val="0E0E0E"/>
                </a:solidFill>
                <a:latin typeface="Lucida Sans Unicode"/>
                <a:cs typeface="Lucida Sans Unicode"/>
              </a:rPr>
              <a:t>for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20" b="0">
                <a:solidFill>
                  <a:srgbClr val="0E0E0E"/>
                </a:solidFill>
                <a:latin typeface="Lucida Sans Unicode"/>
                <a:cs typeface="Lucida Sans Unicode"/>
              </a:rPr>
              <a:t>ensuring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5" b="0">
                <a:solidFill>
                  <a:srgbClr val="0E0E0E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5" b="0">
                <a:solidFill>
                  <a:srgbClr val="0E0E0E"/>
                </a:solidFill>
                <a:latin typeface="Lucida Sans Unicode"/>
                <a:cs typeface="Lucida Sans Unicode"/>
              </a:rPr>
              <a:t>stable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20" b="0">
                <a:solidFill>
                  <a:srgbClr val="0E0E0E"/>
                </a:solidFill>
                <a:latin typeface="Lucida Sans Unicode"/>
                <a:cs typeface="Lucida Sans Unicode"/>
              </a:rPr>
              <a:t>supply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0" b="0">
                <a:solidFill>
                  <a:srgbClr val="0E0E0E"/>
                </a:solidFill>
                <a:latin typeface="Lucida Sans Unicode"/>
                <a:cs typeface="Lucida Sans Unicode"/>
              </a:rPr>
              <a:t>of</a:t>
            </a:r>
            <a:r>
              <a:rPr dirty="0" sz="30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rental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4" b="0">
                <a:solidFill>
                  <a:srgbClr val="0E0E0E"/>
                </a:solidFill>
                <a:latin typeface="Lucida Sans Unicode"/>
                <a:cs typeface="Lucida Sans Unicode"/>
              </a:rPr>
              <a:t>bikes</a:t>
            </a:r>
            <a:r>
              <a:rPr dirty="0" sz="30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25" b="0">
                <a:solidFill>
                  <a:srgbClr val="0E0E0E"/>
                </a:solidFill>
                <a:latin typeface="Lucida Sans Unicode"/>
                <a:cs typeface="Lucida Sans Unicode"/>
              </a:rPr>
              <a:t>in </a:t>
            </a:r>
            <a:r>
              <a:rPr dirty="0" sz="3000" spc="-22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4" b="0">
                <a:solidFill>
                  <a:srgbClr val="0E0E0E"/>
                </a:solidFill>
                <a:latin typeface="Lucida Sans Unicode"/>
                <a:cs typeface="Lucida Sans Unicode"/>
              </a:rPr>
              <a:t>urban</a:t>
            </a:r>
            <a:r>
              <a:rPr dirty="0" sz="3000" spc="-16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35" b="0">
                <a:solidFill>
                  <a:srgbClr val="0E0E0E"/>
                </a:solidFill>
                <a:latin typeface="Lucida Sans Unicode"/>
                <a:cs typeface="Lucida Sans Unicode"/>
              </a:rPr>
              <a:t>areas.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727" y="2671223"/>
            <a:ext cx="142875" cy="1428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93452" y="2448973"/>
            <a:ext cx="15843885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3000" spc="-200">
                <a:solidFill>
                  <a:srgbClr val="404040"/>
                </a:solidFill>
                <a:latin typeface="Lucida Sans Unicode"/>
                <a:cs typeface="Lucida Sans Unicode"/>
              </a:rPr>
              <a:t>Discuss</a:t>
            </a:r>
            <a:r>
              <a:rPr dirty="0" sz="3000" spc="-1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60">
                <a:solidFill>
                  <a:srgbClr val="404040"/>
                </a:solidFill>
                <a:latin typeface="Lucida Sans Unicode"/>
                <a:cs typeface="Lucida Sans Unicode"/>
              </a:rPr>
              <a:t>potential</a:t>
            </a:r>
            <a:r>
              <a:rPr dirty="0" sz="3000" spc="-1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0">
                <a:solidFill>
                  <a:srgbClr val="404040"/>
                </a:solidFill>
                <a:latin typeface="Lucida Sans Unicode"/>
                <a:cs typeface="Lucida Sans Unicode"/>
              </a:rPr>
              <a:t>enhancements</a:t>
            </a:r>
            <a:r>
              <a:rPr dirty="0" sz="3000" spc="-1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9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1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15">
                <a:solidFill>
                  <a:srgbClr val="404040"/>
                </a:solidFill>
                <a:latin typeface="Lucida Sans Unicode"/>
                <a:cs typeface="Lucida Sans Unicode"/>
              </a:rPr>
              <a:t>expansions</a:t>
            </a:r>
            <a:r>
              <a:rPr dirty="0" sz="3000" spc="-1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35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dirty="0" sz="3000" spc="-1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90">
                <a:solidFill>
                  <a:srgbClr val="404040"/>
                </a:solidFill>
                <a:latin typeface="Lucida Sans Unicode"/>
                <a:cs typeface="Lucida Sans Unicode"/>
              </a:rPr>
              <a:t>system.</a:t>
            </a:r>
            <a:r>
              <a:rPr dirty="0" sz="3000" spc="-1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9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dirty="0" sz="3000" spc="-1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29">
                <a:solidFill>
                  <a:srgbClr val="404040"/>
                </a:solidFill>
                <a:latin typeface="Lucida Sans Unicode"/>
                <a:cs typeface="Lucida Sans Unicode"/>
              </a:rPr>
              <a:t>could</a:t>
            </a:r>
            <a:r>
              <a:rPr dirty="0" sz="3000" spc="-1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15">
                <a:solidFill>
                  <a:srgbClr val="404040"/>
                </a:solidFill>
                <a:latin typeface="Lucida Sans Unicode"/>
                <a:cs typeface="Lucida Sans Unicode"/>
              </a:rPr>
              <a:t>include</a:t>
            </a:r>
            <a:r>
              <a:rPr dirty="0" sz="3000" spc="-1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80">
                <a:solidFill>
                  <a:srgbClr val="404040"/>
                </a:solidFill>
                <a:latin typeface="Lucida Sans Unicode"/>
                <a:cs typeface="Lucida Sans Unicode"/>
              </a:rPr>
              <a:t>incorporating </a:t>
            </a:r>
            <a:r>
              <a:rPr dirty="0" sz="3000" spc="-93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75">
                <a:solidFill>
                  <a:srgbClr val="404040"/>
                </a:solidFill>
                <a:latin typeface="Lucida Sans Unicode"/>
                <a:cs typeface="Lucida Sans Unicode"/>
              </a:rPr>
              <a:t>additional</a:t>
            </a:r>
            <a:r>
              <a:rPr dirty="0" sz="3000" spc="-1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90">
                <a:solidFill>
                  <a:srgbClr val="404040"/>
                </a:solidFill>
                <a:latin typeface="Lucida Sans Unicode"/>
                <a:cs typeface="Lucida Sans Unicode"/>
              </a:rPr>
              <a:t>data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80">
                <a:solidFill>
                  <a:srgbClr val="404040"/>
                </a:solidFill>
                <a:latin typeface="Lucida Sans Unicode"/>
                <a:cs typeface="Lucida Sans Unicode"/>
              </a:rPr>
              <a:t>sources,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40">
                <a:solidFill>
                  <a:srgbClr val="404040"/>
                </a:solidFill>
                <a:latin typeface="Lucida Sans Unicode"/>
                <a:cs typeface="Lucida Sans Unicode"/>
              </a:rPr>
              <a:t>optimizing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10">
                <a:solidFill>
                  <a:srgbClr val="404040"/>
                </a:solidFill>
                <a:latin typeface="Lucida Sans Unicode"/>
                <a:cs typeface="Lucida Sans Unicode"/>
              </a:rPr>
              <a:t>algorithm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35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0">
                <a:solidFill>
                  <a:srgbClr val="404040"/>
                </a:solidFill>
                <a:latin typeface="Lucida Sans Unicode"/>
                <a:cs typeface="Lucida Sans Unicode"/>
              </a:rPr>
              <a:t>better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70">
                <a:solidFill>
                  <a:srgbClr val="404040"/>
                </a:solidFill>
                <a:latin typeface="Lucida Sans Unicode"/>
                <a:cs typeface="Lucida Sans Unicode"/>
              </a:rPr>
              <a:t>performance,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9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20">
                <a:solidFill>
                  <a:srgbClr val="404040"/>
                </a:solidFill>
                <a:latin typeface="Lucida Sans Unicode"/>
                <a:cs typeface="Lucida Sans Unicode"/>
              </a:rPr>
              <a:t>expanding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0">
                <a:solidFill>
                  <a:srgbClr val="404040"/>
                </a:solidFill>
                <a:latin typeface="Lucida Sans Unicode"/>
                <a:cs typeface="Lucida Sans Unicode"/>
              </a:rPr>
              <a:t>the </a:t>
            </a:r>
            <a:r>
              <a:rPr dirty="0" sz="3000" spc="-13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80">
                <a:solidFill>
                  <a:srgbClr val="404040"/>
                </a:solidFill>
                <a:latin typeface="Lucida Sans Unicode"/>
                <a:cs typeface="Lucida Sans Unicode"/>
              </a:rPr>
              <a:t>system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25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5">
                <a:solidFill>
                  <a:srgbClr val="404040"/>
                </a:solidFill>
                <a:latin typeface="Lucida Sans Unicode"/>
                <a:cs typeface="Lucida Sans Unicode"/>
              </a:rPr>
              <a:t>cover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25">
                <a:solidFill>
                  <a:srgbClr val="404040"/>
                </a:solidFill>
                <a:latin typeface="Lucida Sans Unicode"/>
                <a:cs typeface="Lucida Sans Unicode"/>
              </a:rPr>
              <a:t>multiple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25">
                <a:solidFill>
                  <a:srgbClr val="404040"/>
                </a:solidFill>
                <a:latin typeface="Lucida Sans Unicode"/>
                <a:cs typeface="Lucida Sans Unicode"/>
              </a:rPr>
              <a:t>cities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80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4">
                <a:solidFill>
                  <a:srgbClr val="404040"/>
                </a:solidFill>
                <a:latin typeface="Lucida Sans Unicode"/>
                <a:cs typeface="Lucida Sans Unicode"/>
              </a:rPr>
              <a:t>regions.</a:t>
            </a:r>
            <a:r>
              <a:rPr dirty="0" sz="3000" spc="-1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80">
                <a:solidFill>
                  <a:srgbClr val="404040"/>
                </a:solidFill>
                <a:latin typeface="Lucida Sans Unicode"/>
                <a:cs typeface="Lucida Sans Unicode"/>
              </a:rPr>
              <a:t>Consider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65">
                <a:solidFill>
                  <a:srgbClr val="404040"/>
                </a:solidFill>
                <a:latin typeface="Lucida Sans Unicode"/>
                <a:cs typeface="Lucida Sans Unicode"/>
              </a:rPr>
              <a:t>integration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4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20">
                <a:solidFill>
                  <a:srgbClr val="404040"/>
                </a:solidFill>
                <a:latin typeface="Lucida Sans Unicode"/>
                <a:cs typeface="Lucida Sans Unicode"/>
              </a:rPr>
              <a:t>emerging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95">
                <a:solidFill>
                  <a:srgbClr val="404040"/>
                </a:solidFill>
                <a:latin typeface="Lucida Sans Unicode"/>
                <a:cs typeface="Lucida Sans Unicode"/>
              </a:rPr>
              <a:t>technologies </a:t>
            </a:r>
            <a:r>
              <a:rPr dirty="0" sz="3000" spc="-19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25">
                <a:solidFill>
                  <a:srgbClr val="404040"/>
                </a:solidFill>
                <a:latin typeface="Lucida Sans Unicode"/>
                <a:cs typeface="Lucida Sans Unicode"/>
              </a:rPr>
              <a:t>such</a:t>
            </a:r>
            <a:r>
              <a:rPr dirty="0" sz="3000" spc="-1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20">
                <a:solidFill>
                  <a:srgbClr val="404040"/>
                </a:solidFill>
                <a:latin typeface="Lucida Sans Unicode"/>
                <a:cs typeface="Lucida Sans Unicode"/>
              </a:rPr>
              <a:t>as</a:t>
            </a:r>
            <a:r>
              <a:rPr dirty="0" sz="3000" spc="-1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75">
                <a:solidFill>
                  <a:srgbClr val="404040"/>
                </a:solidFill>
                <a:latin typeface="Lucida Sans Unicode"/>
                <a:cs typeface="Lucida Sans Unicode"/>
              </a:rPr>
              <a:t>edge</a:t>
            </a:r>
            <a:r>
              <a:rPr dirty="0" sz="3000" spc="-1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29">
                <a:solidFill>
                  <a:srgbClr val="404040"/>
                </a:solidFill>
                <a:latin typeface="Lucida Sans Unicode"/>
                <a:cs typeface="Lucida Sans Unicode"/>
              </a:rPr>
              <a:t>computing</a:t>
            </a:r>
            <a:r>
              <a:rPr dirty="0" sz="3000" spc="-1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80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dirty="0" sz="3000" spc="-1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55">
                <a:solidFill>
                  <a:srgbClr val="404040"/>
                </a:solidFill>
                <a:latin typeface="Lucida Sans Unicode"/>
                <a:cs typeface="Lucida Sans Unicode"/>
              </a:rPr>
              <a:t>advanced</a:t>
            </a:r>
            <a:r>
              <a:rPr dirty="0" sz="3000" spc="-1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15">
                <a:solidFill>
                  <a:srgbClr val="404040"/>
                </a:solidFill>
                <a:latin typeface="Lucida Sans Unicode"/>
                <a:cs typeface="Lucida Sans Unicode"/>
              </a:rPr>
              <a:t>machine</a:t>
            </a:r>
            <a:r>
              <a:rPr dirty="0" sz="3000" spc="-1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0">
                <a:solidFill>
                  <a:srgbClr val="404040"/>
                </a:solidFill>
                <a:latin typeface="Lucida Sans Unicode"/>
                <a:cs typeface="Lucida Sans Unicode"/>
              </a:rPr>
              <a:t>learning</a:t>
            </a:r>
            <a:r>
              <a:rPr dirty="0" sz="3000" spc="-1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90">
                <a:solidFill>
                  <a:srgbClr val="404040"/>
                </a:solidFill>
                <a:latin typeface="Lucida Sans Unicode"/>
                <a:cs typeface="Lucida Sans Unicode"/>
              </a:rPr>
              <a:t>techniques.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2244" y="1175421"/>
            <a:ext cx="3973195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50">
                <a:solidFill>
                  <a:srgbClr val="1BACE3"/>
                </a:solidFill>
              </a:rPr>
              <a:t>Future</a:t>
            </a:r>
            <a:r>
              <a:rPr dirty="0" sz="4950" spc="-70">
                <a:solidFill>
                  <a:srgbClr val="1BACE3"/>
                </a:solidFill>
              </a:rPr>
              <a:t> </a:t>
            </a:r>
            <a:r>
              <a:rPr dirty="0" sz="4950" spc="-5">
                <a:solidFill>
                  <a:srgbClr val="1BACE3"/>
                </a:solidFill>
              </a:rPr>
              <a:t>scope</a:t>
            </a:r>
            <a:endParaRPr sz="49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827" y="2199926"/>
            <a:ext cx="180975" cy="180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527" y="719312"/>
            <a:ext cx="15988665" cy="3651885"/>
          </a:xfrm>
          <a:prstGeom prst="rect"/>
        </p:spPr>
        <p:txBody>
          <a:bodyPr wrap="square" lIns="0" tIns="249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65"/>
              </a:spcBef>
            </a:pPr>
            <a:r>
              <a:rPr dirty="0" sz="5900" spc="15">
                <a:solidFill>
                  <a:srgbClr val="1BACE3"/>
                </a:solidFill>
              </a:rPr>
              <a:t>References</a:t>
            </a:r>
            <a:endParaRPr sz="5900"/>
          </a:p>
          <a:p>
            <a:pPr marL="663575" marR="5080">
              <a:lnSpc>
                <a:spcPct val="109400"/>
              </a:lnSpc>
              <a:spcBef>
                <a:spcPts val="705"/>
              </a:spcBef>
            </a:pPr>
            <a:r>
              <a:rPr dirty="0" sz="3600" spc="-85" b="0">
                <a:solidFill>
                  <a:srgbClr val="0E0E0E"/>
                </a:solidFill>
                <a:latin typeface="Lucida Sans Unicode"/>
                <a:cs typeface="Lucida Sans Unicode"/>
              </a:rPr>
              <a:t>List </a:t>
            </a:r>
            <a:r>
              <a:rPr dirty="0" sz="3600" spc="-229" b="0">
                <a:solidFill>
                  <a:srgbClr val="0E0E0E"/>
                </a:solidFill>
                <a:latin typeface="Lucida Sans Unicode"/>
                <a:cs typeface="Lucida Sans Unicode"/>
              </a:rPr>
              <a:t>and </a:t>
            </a:r>
            <a:r>
              <a:rPr dirty="0" sz="3600" spc="-120" b="0">
                <a:solidFill>
                  <a:srgbClr val="0E0E0E"/>
                </a:solidFill>
                <a:latin typeface="Lucida Sans Unicode"/>
                <a:cs typeface="Lucida Sans Unicode"/>
              </a:rPr>
              <a:t>cite </a:t>
            </a:r>
            <a:r>
              <a:rPr dirty="0" sz="3600" spc="-175" b="0">
                <a:solidFill>
                  <a:srgbClr val="0E0E0E"/>
                </a:solidFill>
                <a:latin typeface="Lucida Sans Unicode"/>
                <a:cs typeface="Lucida Sans Unicode"/>
              </a:rPr>
              <a:t>relevant </a:t>
            </a:r>
            <a:r>
              <a:rPr dirty="0" sz="3600" spc="-215" b="0">
                <a:solidFill>
                  <a:srgbClr val="0E0E0E"/>
                </a:solidFill>
                <a:latin typeface="Lucida Sans Unicode"/>
                <a:cs typeface="Lucida Sans Unicode"/>
              </a:rPr>
              <a:t>sources, </a:t>
            </a:r>
            <a:r>
              <a:rPr dirty="0" sz="3600" spc="-175" b="0">
                <a:solidFill>
                  <a:srgbClr val="0E0E0E"/>
                </a:solidFill>
                <a:latin typeface="Lucida Sans Unicode"/>
                <a:cs typeface="Lucida Sans Unicode"/>
              </a:rPr>
              <a:t>research </a:t>
            </a:r>
            <a:r>
              <a:rPr dirty="0" sz="3600" spc="-180" b="0">
                <a:solidFill>
                  <a:srgbClr val="0E0E0E"/>
                </a:solidFill>
                <a:latin typeface="Lucida Sans Unicode"/>
                <a:cs typeface="Lucida Sans Unicode"/>
              </a:rPr>
              <a:t>papers, </a:t>
            </a:r>
            <a:r>
              <a:rPr dirty="0" sz="3600" spc="-229" b="0">
                <a:solidFill>
                  <a:srgbClr val="0E0E0E"/>
                </a:solidFill>
                <a:latin typeface="Lucida Sans Unicode"/>
                <a:cs typeface="Lucida Sans Unicode"/>
              </a:rPr>
              <a:t>and </a:t>
            </a:r>
            <a:r>
              <a:rPr dirty="0" sz="3600" spc="-160" b="0">
                <a:solidFill>
                  <a:srgbClr val="0E0E0E"/>
                </a:solidFill>
                <a:latin typeface="Lucida Sans Unicode"/>
                <a:cs typeface="Lucida Sans Unicode"/>
              </a:rPr>
              <a:t>articles </a:t>
            </a:r>
            <a:r>
              <a:rPr dirty="0" sz="3600" spc="-120" b="0">
                <a:solidFill>
                  <a:srgbClr val="0E0E0E"/>
                </a:solidFill>
                <a:latin typeface="Lucida Sans Unicode"/>
                <a:cs typeface="Lucida Sans Unicode"/>
              </a:rPr>
              <a:t>that </a:t>
            </a:r>
            <a:r>
              <a:rPr dirty="0" sz="3600" spc="-195" b="0">
                <a:solidFill>
                  <a:srgbClr val="0E0E0E"/>
                </a:solidFill>
                <a:latin typeface="Lucida Sans Unicode"/>
                <a:cs typeface="Lucida Sans Unicode"/>
              </a:rPr>
              <a:t>were </a:t>
            </a:r>
            <a:r>
              <a:rPr dirty="0" sz="3600" spc="-19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35" b="0">
                <a:solidFill>
                  <a:srgbClr val="0E0E0E"/>
                </a:solidFill>
                <a:latin typeface="Lucida Sans Unicode"/>
                <a:cs typeface="Lucida Sans Unicode"/>
              </a:rPr>
              <a:t>instrumental</a:t>
            </a:r>
            <a:r>
              <a:rPr dirty="0" sz="3600" spc="-18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70" b="0">
                <a:solidFill>
                  <a:srgbClr val="0E0E0E"/>
                </a:solidFill>
                <a:latin typeface="Lucida Sans Unicode"/>
                <a:cs typeface="Lucida Sans Unicode"/>
              </a:rPr>
              <a:t>in</a:t>
            </a:r>
            <a:r>
              <a:rPr dirty="0" sz="3600" spc="-18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45" b="0">
                <a:solidFill>
                  <a:srgbClr val="0E0E0E"/>
                </a:solidFill>
                <a:latin typeface="Lucida Sans Unicode"/>
                <a:cs typeface="Lucida Sans Unicode"/>
              </a:rPr>
              <a:t>developing</a:t>
            </a:r>
            <a:r>
              <a:rPr dirty="0" sz="3600" spc="-18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70" b="0">
                <a:solidFill>
                  <a:srgbClr val="0E0E0E"/>
                </a:solidFill>
                <a:latin typeface="Lucida Sans Unicode"/>
                <a:cs typeface="Lucida Sans Unicode"/>
              </a:rPr>
              <a:t>the</a:t>
            </a:r>
            <a:r>
              <a:rPr dirty="0" sz="3600" spc="-18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29" b="0">
                <a:solidFill>
                  <a:srgbClr val="0E0E0E"/>
                </a:solidFill>
                <a:latin typeface="Lucida Sans Unicode"/>
                <a:cs typeface="Lucida Sans Unicode"/>
              </a:rPr>
              <a:t>proposed</a:t>
            </a:r>
            <a:r>
              <a:rPr dirty="0" sz="3600" spc="-18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65" b="0">
                <a:solidFill>
                  <a:srgbClr val="0E0E0E"/>
                </a:solidFill>
                <a:latin typeface="Lucida Sans Unicode"/>
                <a:cs typeface="Lucida Sans Unicode"/>
              </a:rPr>
              <a:t>solution.</a:t>
            </a:r>
            <a:r>
              <a:rPr dirty="0" sz="3600" spc="-18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29" b="0">
                <a:solidFill>
                  <a:srgbClr val="0E0E0E"/>
                </a:solidFill>
                <a:latin typeface="Lucida Sans Unicode"/>
                <a:cs typeface="Lucida Sans Unicode"/>
              </a:rPr>
              <a:t>This</a:t>
            </a:r>
            <a:r>
              <a:rPr dirty="0" sz="3600" spc="-18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75" b="0">
                <a:solidFill>
                  <a:srgbClr val="0E0E0E"/>
                </a:solidFill>
                <a:latin typeface="Lucida Sans Unicode"/>
                <a:cs typeface="Lucida Sans Unicode"/>
              </a:rPr>
              <a:t>could</a:t>
            </a:r>
            <a:r>
              <a:rPr dirty="0" sz="3600" spc="-18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54" b="0">
                <a:solidFill>
                  <a:srgbClr val="0E0E0E"/>
                </a:solidFill>
                <a:latin typeface="Lucida Sans Unicode"/>
                <a:cs typeface="Lucida Sans Unicode"/>
              </a:rPr>
              <a:t>include</a:t>
            </a:r>
            <a:r>
              <a:rPr dirty="0" sz="3600" spc="-18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95" b="0">
                <a:solidFill>
                  <a:srgbClr val="0E0E0E"/>
                </a:solidFill>
                <a:latin typeface="Lucida Sans Unicode"/>
                <a:cs typeface="Lucida Sans Unicode"/>
              </a:rPr>
              <a:t>academic </a:t>
            </a:r>
            <a:r>
              <a:rPr dirty="0" sz="3600" spc="-112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80" b="0">
                <a:solidFill>
                  <a:srgbClr val="0E0E0E"/>
                </a:solidFill>
                <a:latin typeface="Lucida Sans Unicode"/>
                <a:cs typeface="Lucida Sans Unicode"/>
              </a:rPr>
              <a:t>papers</a:t>
            </a:r>
            <a:r>
              <a:rPr dirty="0" sz="3600" spc="-19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320" b="0">
                <a:solidFill>
                  <a:srgbClr val="0E0E0E"/>
                </a:solidFill>
                <a:latin typeface="Lucida Sans Unicode"/>
                <a:cs typeface="Lucida Sans Unicode"/>
              </a:rPr>
              <a:t>on</a:t>
            </a:r>
            <a:r>
              <a:rPr dirty="0" sz="3600" spc="-18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50" b="0">
                <a:solidFill>
                  <a:srgbClr val="0E0E0E"/>
                </a:solidFill>
                <a:latin typeface="Lucida Sans Unicode"/>
                <a:cs typeface="Lucida Sans Unicode"/>
              </a:rPr>
              <a:t>bike</a:t>
            </a:r>
            <a:r>
              <a:rPr dirty="0" sz="3600" spc="-18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70" b="0">
                <a:solidFill>
                  <a:srgbClr val="0E0E0E"/>
                </a:solidFill>
                <a:latin typeface="Lucida Sans Unicode"/>
                <a:cs typeface="Lucida Sans Unicode"/>
              </a:rPr>
              <a:t>demand</a:t>
            </a:r>
            <a:r>
              <a:rPr dirty="0" sz="3600" spc="-19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00" b="0">
                <a:solidFill>
                  <a:srgbClr val="0E0E0E"/>
                </a:solidFill>
                <a:latin typeface="Lucida Sans Unicode"/>
                <a:cs typeface="Lucida Sans Unicode"/>
              </a:rPr>
              <a:t>prediction,</a:t>
            </a:r>
            <a:r>
              <a:rPr dirty="0" sz="3600" spc="-18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54" b="0">
                <a:solidFill>
                  <a:srgbClr val="0E0E0E"/>
                </a:solidFill>
                <a:latin typeface="Lucida Sans Unicode"/>
                <a:cs typeface="Lucida Sans Unicode"/>
              </a:rPr>
              <a:t>machine</a:t>
            </a:r>
            <a:r>
              <a:rPr dirty="0" sz="3600" spc="-18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40" b="0">
                <a:solidFill>
                  <a:srgbClr val="0E0E0E"/>
                </a:solidFill>
                <a:latin typeface="Lucida Sans Unicode"/>
                <a:cs typeface="Lucida Sans Unicode"/>
              </a:rPr>
              <a:t>learning</a:t>
            </a:r>
            <a:r>
              <a:rPr dirty="0" sz="3600" spc="-19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40" b="0">
                <a:solidFill>
                  <a:srgbClr val="0E0E0E"/>
                </a:solidFill>
                <a:latin typeface="Lucida Sans Unicode"/>
                <a:cs typeface="Lucida Sans Unicode"/>
              </a:rPr>
              <a:t>algorithms,</a:t>
            </a:r>
            <a:r>
              <a:rPr dirty="0" sz="3600" spc="-18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29" b="0">
                <a:solidFill>
                  <a:srgbClr val="0E0E0E"/>
                </a:solidFill>
                <a:latin typeface="Lucida Sans Unicode"/>
                <a:cs typeface="Lucida Sans Unicode"/>
              </a:rPr>
              <a:t>and</a:t>
            </a:r>
            <a:r>
              <a:rPr dirty="0" sz="3600" spc="-18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55" b="0">
                <a:solidFill>
                  <a:srgbClr val="0E0E0E"/>
                </a:solidFill>
                <a:latin typeface="Lucida Sans Unicode"/>
                <a:cs typeface="Lucida Sans Unicode"/>
              </a:rPr>
              <a:t>best </a:t>
            </a:r>
            <a:r>
              <a:rPr dirty="0" sz="3600" spc="-150" b="0">
                <a:solidFill>
                  <a:srgbClr val="0E0E0E"/>
                </a:solidFill>
                <a:latin typeface="Lucida Sans Unicode"/>
                <a:cs typeface="Lucida Sans Unicode"/>
              </a:rPr>
              <a:t> practices</a:t>
            </a:r>
            <a:r>
              <a:rPr dirty="0" sz="3600" spc="-19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70" b="0">
                <a:solidFill>
                  <a:srgbClr val="0E0E0E"/>
                </a:solidFill>
                <a:latin typeface="Lucida Sans Unicode"/>
                <a:cs typeface="Lucida Sans Unicode"/>
              </a:rPr>
              <a:t>in</a:t>
            </a:r>
            <a:r>
              <a:rPr dirty="0" sz="3600" spc="-19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10" b="0">
                <a:solidFill>
                  <a:srgbClr val="0E0E0E"/>
                </a:solidFill>
                <a:latin typeface="Lucida Sans Unicode"/>
                <a:cs typeface="Lucida Sans Unicode"/>
              </a:rPr>
              <a:t>data</a:t>
            </a:r>
            <a:r>
              <a:rPr dirty="0" sz="3600" spc="-19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20" b="0">
                <a:solidFill>
                  <a:srgbClr val="0E0E0E"/>
                </a:solidFill>
                <a:latin typeface="Lucida Sans Unicode"/>
                <a:cs typeface="Lucida Sans Unicode"/>
              </a:rPr>
              <a:t>preprocessing</a:t>
            </a:r>
            <a:r>
              <a:rPr dirty="0" sz="3600" spc="-185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29" b="0">
                <a:solidFill>
                  <a:srgbClr val="0E0E0E"/>
                </a:solidFill>
                <a:latin typeface="Lucida Sans Unicode"/>
                <a:cs typeface="Lucida Sans Unicode"/>
              </a:rPr>
              <a:t>and</a:t>
            </a:r>
            <a:r>
              <a:rPr dirty="0" sz="3600" spc="-19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305" b="0">
                <a:solidFill>
                  <a:srgbClr val="0E0E0E"/>
                </a:solidFill>
                <a:latin typeface="Lucida Sans Unicode"/>
                <a:cs typeface="Lucida Sans Unicode"/>
              </a:rPr>
              <a:t>model</a:t>
            </a:r>
            <a:r>
              <a:rPr dirty="0" sz="3600" spc="-190" b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15" b="0">
                <a:solidFill>
                  <a:srgbClr val="0E0E0E"/>
                </a:solidFill>
                <a:latin typeface="Lucida Sans Unicode"/>
                <a:cs typeface="Lucida Sans Unicode"/>
              </a:rPr>
              <a:t>evaluation.</a:t>
            </a:r>
            <a:endParaRPr sz="3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THANK</a:t>
            </a:r>
            <a:r>
              <a:rPr dirty="0" spc="-75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099" y="765947"/>
            <a:ext cx="23666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dirty="0" spc="-5"/>
              <a:t>U</a:t>
            </a:r>
            <a:r>
              <a:rPr dirty="0"/>
              <a:t>TL</a:t>
            </a:r>
            <a:r>
              <a:rPr dirty="0"/>
              <a:t>I</a:t>
            </a:r>
            <a:r>
              <a:rPr dirty="0" spc="-5"/>
              <a:t>N</a:t>
            </a:r>
            <a:r>
              <a:rPr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3146591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78964" y="2848141"/>
            <a:ext cx="9087485" cy="39878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dirty="0" sz="3000" spc="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r>
              <a:rPr dirty="0" sz="3000" spc="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404040"/>
                </a:solidFill>
                <a:latin typeface="Arial MT"/>
                <a:cs typeface="Arial MT"/>
              </a:rPr>
              <a:t>(Should</a:t>
            </a:r>
            <a:r>
              <a:rPr dirty="0" sz="30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dirty="0" sz="30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dirty="0" sz="30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404040"/>
                </a:solidFill>
                <a:latin typeface="Arial MT"/>
                <a:cs typeface="Arial MT"/>
              </a:rPr>
              <a:t>solution)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Proposed</a:t>
            </a:r>
            <a:r>
              <a:rPr dirty="0" sz="30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System/Solution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3000" spc="-5" b="1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 Development Approach </a:t>
            </a:r>
            <a:r>
              <a:rPr dirty="0" sz="3000" spc="-5">
                <a:solidFill>
                  <a:srgbClr val="404040"/>
                </a:solidFill>
                <a:latin typeface="Arial MT"/>
                <a:cs typeface="Arial MT"/>
              </a:rPr>
              <a:t>(Technology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404040"/>
                </a:solidFill>
                <a:latin typeface="Arial MT"/>
                <a:cs typeface="Arial MT"/>
              </a:rPr>
              <a:t>Used)</a:t>
            </a:r>
            <a:endParaRPr sz="3000">
              <a:latin typeface="Arial MT"/>
              <a:cs typeface="Arial MT"/>
            </a:endParaRPr>
          </a:p>
          <a:p>
            <a:pPr marL="12700" marR="4599940">
              <a:lnSpc>
                <a:spcPct val="108300"/>
              </a:lnSpc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dirty="0" sz="30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dirty="0" sz="300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404040"/>
                </a:solidFill>
                <a:latin typeface="Arial"/>
                <a:cs typeface="Arial"/>
              </a:rPr>
              <a:t>Deployment </a:t>
            </a:r>
            <a:r>
              <a:rPr dirty="0" sz="3000" spc="-819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404040"/>
                </a:solidFill>
                <a:latin typeface="Arial"/>
                <a:cs typeface="Arial"/>
              </a:rPr>
              <a:t>Result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(Output Image) </a:t>
            </a:r>
            <a:r>
              <a:rPr dirty="0" sz="3000" spc="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3000">
              <a:latin typeface="Arial"/>
              <a:cs typeface="Arial"/>
            </a:endParaRPr>
          </a:p>
          <a:p>
            <a:pPr marL="12700" marR="6631940">
              <a:lnSpc>
                <a:spcPct val="108300"/>
              </a:lnSpc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dirty="0" sz="3000" spc="-1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Scope </a:t>
            </a:r>
            <a:r>
              <a:rPr dirty="0" sz="3000" spc="-8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3641891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4137191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4632491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5127791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5623091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6118391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6613691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644" y="2103335"/>
            <a:ext cx="180975" cy="180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527" y="878667"/>
            <a:ext cx="16127730" cy="5196205"/>
          </a:xfrm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5900" spc="15">
                <a:solidFill>
                  <a:srgbClr val="1BACE3"/>
                </a:solidFill>
              </a:rPr>
              <a:t>Problem</a:t>
            </a:r>
            <a:r>
              <a:rPr dirty="0" sz="5900" spc="-25">
                <a:solidFill>
                  <a:srgbClr val="1BACE3"/>
                </a:solidFill>
              </a:rPr>
              <a:t> </a:t>
            </a:r>
            <a:r>
              <a:rPr dirty="0" sz="5900" spc="15">
                <a:solidFill>
                  <a:srgbClr val="1BACE3"/>
                </a:solidFill>
              </a:rPr>
              <a:t>Statement</a:t>
            </a:r>
            <a:endParaRPr sz="5900"/>
          </a:p>
          <a:p>
            <a:pPr marL="470534" marR="5080">
              <a:lnSpc>
                <a:spcPts val="4730"/>
              </a:lnSpc>
              <a:spcBef>
                <a:spcPts val="10"/>
              </a:spcBef>
            </a:pPr>
            <a:r>
              <a:rPr dirty="0" sz="3600" spc="-265" b="0">
                <a:solidFill>
                  <a:srgbClr val="404040"/>
                </a:solidFill>
                <a:latin typeface="Verdana"/>
                <a:cs typeface="Verdana"/>
              </a:rPr>
              <a:t>Problem </a:t>
            </a:r>
            <a:r>
              <a:rPr dirty="0" sz="3600" spc="-325" b="0">
                <a:solidFill>
                  <a:srgbClr val="404040"/>
                </a:solidFill>
                <a:latin typeface="Verdana"/>
                <a:cs typeface="Verdana"/>
              </a:rPr>
              <a:t>Statement: </a:t>
            </a:r>
            <a:r>
              <a:rPr dirty="0" sz="3600" spc="-550" b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dirty="0" sz="3600" spc="-265" b="0">
                <a:solidFill>
                  <a:srgbClr val="404040"/>
                </a:solidFill>
                <a:latin typeface="Verdana"/>
                <a:cs typeface="Verdana"/>
              </a:rPr>
              <a:t>today's </a:t>
            </a:r>
            <a:r>
              <a:rPr dirty="0" sz="3600" spc="-204" b="0">
                <a:solidFill>
                  <a:srgbClr val="404040"/>
                </a:solidFill>
                <a:latin typeface="Verdana"/>
                <a:cs typeface="Verdana"/>
              </a:rPr>
              <a:t>digital </a:t>
            </a:r>
            <a:r>
              <a:rPr dirty="0" sz="3600" spc="-295" b="0">
                <a:solidFill>
                  <a:srgbClr val="404040"/>
                </a:solidFill>
                <a:latin typeface="Verdana"/>
                <a:cs typeface="Verdana"/>
              </a:rPr>
              <a:t>age, </a:t>
            </a:r>
            <a:r>
              <a:rPr dirty="0" sz="3600" spc="-340" b="0">
                <a:solidFill>
                  <a:srgbClr val="404040"/>
                </a:solidFill>
                <a:latin typeface="Verdana"/>
                <a:cs typeface="Verdana"/>
              </a:rPr>
              <a:t>where </a:t>
            </a:r>
            <a:r>
              <a:rPr dirty="0" sz="3600" spc="-254" b="0">
                <a:solidFill>
                  <a:srgbClr val="404040"/>
                </a:solidFill>
                <a:latin typeface="Verdana"/>
                <a:cs typeface="Verdana"/>
              </a:rPr>
              <a:t>cybersecurity </a:t>
            </a:r>
            <a:r>
              <a:rPr dirty="0" sz="3600" spc="-229" b="0">
                <a:solidFill>
                  <a:srgbClr val="404040"/>
                </a:solidFill>
                <a:latin typeface="Verdana"/>
                <a:cs typeface="Verdana"/>
              </a:rPr>
              <a:t>threats </a:t>
            </a:r>
            <a:r>
              <a:rPr dirty="0" sz="3600" spc="-360" b="0">
                <a:solidFill>
                  <a:srgbClr val="404040"/>
                </a:solidFill>
                <a:latin typeface="Verdana"/>
                <a:cs typeface="Verdana"/>
              </a:rPr>
              <a:t>loom </a:t>
            </a:r>
            <a:r>
              <a:rPr dirty="0" sz="3600" spc="-355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75" b="0">
                <a:solidFill>
                  <a:srgbClr val="404040"/>
                </a:solidFill>
                <a:latin typeface="Verdana"/>
                <a:cs typeface="Verdana"/>
              </a:rPr>
              <a:t>large,</a:t>
            </a:r>
            <a:r>
              <a:rPr dirty="0" sz="3600" spc="-315" b="0">
                <a:solidFill>
                  <a:srgbClr val="404040"/>
                </a:solidFill>
                <a:latin typeface="Verdana"/>
                <a:cs typeface="Verdana"/>
              </a:rPr>
              <a:t> one </a:t>
            </a:r>
            <a:r>
              <a:rPr dirty="0" sz="3600" spc="-125" b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3600" spc="-315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54" b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3600" spc="-315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10" b="0">
                <a:solidFill>
                  <a:srgbClr val="404040"/>
                </a:solidFill>
                <a:latin typeface="Verdana"/>
                <a:cs typeface="Verdana"/>
              </a:rPr>
              <a:t>significant</a:t>
            </a:r>
            <a:r>
              <a:rPr dirty="0" sz="3600" spc="-315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70" b="0">
                <a:solidFill>
                  <a:srgbClr val="404040"/>
                </a:solidFill>
                <a:latin typeface="Verdana"/>
                <a:cs typeface="Verdana"/>
              </a:rPr>
              <a:t>concerns</a:t>
            </a:r>
            <a:r>
              <a:rPr dirty="0" sz="3600" spc="-315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190" b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3600" spc="-315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54" b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3600" spc="-315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15" b="0">
                <a:solidFill>
                  <a:srgbClr val="404040"/>
                </a:solidFill>
                <a:latin typeface="Verdana"/>
                <a:cs typeface="Verdana"/>
              </a:rPr>
              <a:t>proliferation</a:t>
            </a:r>
            <a:r>
              <a:rPr dirty="0" sz="3600" spc="-315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125" b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3600" spc="-315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310" b="0">
                <a:solidFill>
                  <a:srgbClr val="404040"/>
                </a:solidFill>
                <a:latin typeface="Verdana"/>
                <a:cs typeface="Verdana"/>
              </a:rPr>
              <a:t>keyloggers,</a:t>
            </a:r>
            <a:r>
              <a:rPr dirty="0" sz="3600" spc="-315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60" b="0">
                <a:solidFill>
                  <a:srgbClr val="404040"/>
                </a:solidFill>
                <a:latin typeface="Verdana"/>
                <a:cs typeface="Verdana"/>
              </a:rPr>
              <a:t>stealthy </a:t>
            </a:r>
            <a:r>
              <a:rPr dirty="0" sz="3600" spc="-125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60" b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600" spc="-275" b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b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3600" spc="-95" b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520" b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dirty="0" sz="3600" spc="-270" b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215" b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260" b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32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95" b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275" b="0">
                <a:solidFill>
                  <a:srgbClr val="404040"/>
                </a:solidFill>
                <a:latin typeface="Verdana"/>
                <a:cs typeface="Verdana"/>
              </a:rPr>
              <a:t>oo</a:t>
            </a:r>
            <a:r>
              <a:rPr dirty="0" sz="3600" spc="-265" b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3600" spc="-229" b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600" spc="-32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29" b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3600" spc="-290" b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260" b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600" spc="-155" b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300" b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3600" spc="-409" b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290" b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200" b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3600" spc="-32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95" b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245" b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32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660" b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3600" spc="-275" b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409" b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155" b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95" b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275" b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185" b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32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70" b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409" b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200" b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3600" spc="-32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15" b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290" b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160" b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3600" spc="-275" b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215" b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200" b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3600" spc="-32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445" b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dirty="0" sz="3600" spc="-290" b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430" b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3600" spc="-260" b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600" spc="-95" b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215" b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275" b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445" b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dirty="0" sz="3600" spc="-290" b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229" b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600" spc="-32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75" b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380" b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32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40" b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32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440" b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3600" spc="-260" b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600" spc="-290" b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215" b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315" b="0">
                <a:solidFill>
                  <a:srgbClr val="404040"/>
                </a:solidFill>
                <a:latin typeface="Verdana"/>
                <a:cs typeface="Verdana"/>
              </a:rPr>
              <a:t>'</a:t>
            </a:r>
            <a:r>
              <a:rPr dirty="0" sz="3600" spc="-229" b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600" spc="-32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160" b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3600" spc="-275" b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660" b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3600" spc="-229" b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3600" spc="-440" b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3600" spc="-95" b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290" b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165" b="0">
                <a:solidFill>
                  <a:srgbClr val="404040"/>
                </a:solidFill>
                <a:latin typeface="Verdana"/>
                <a:cs typeface="Verdana"/>
              </a:rPr>
              <a:t>r  </a:t>
            </a:r>
            <a:r>
              <a:rPr dirty="0" sz="3600" spc="-280" b="0">
                <a:solidFill>
                  <a:srgbClr val="404040"/>
                </a:solidFill>
                <a:latin typeface="Verdana"/>
                <a:cs typeface="Verdana"/>
              </a:rPr>
              <a:t>without </a:t>
            </a:r>
            <a:r>
              <a:rPr dirty="0" sz="3600" spc="-225" b="0">
                <a:solidFill>
                  <a:srgbClr val="404040"/>
                </a:solidFill>
                <a:latin typeface="Verdana"/>
                <a:cs typeface="Verdana"/>
              </a:rPr>
              <a:t>their </a:t>
            </a:r>
            <a:r>
              <a:rPr dirty="0" sz="3600" spc="-345" b="0">
                <a:solidFill>
                  <a:srgbClr val="404040"/>
                </a:solidFill>
                <a:latin typeface="Verdana"/>
                <a:cs typeface="Verdana"/>
              </a:rPr>
              <a:t>knowledge. </a:t>
            </a:r>
            <a:r>
              <a:rPr dirty="0" sz="3600" spc="-295" b="0">
                <a:solidFill>
                  <a:srgbClr val="404040"/>
                </a:solidFill>
                <a:latin typeface="Verdana"/>
                <a:cs typeface="Verdana"/>
              </a:rPr>
              <a:t>Keyloggers </a:t>
            </a:r>
            <a:r>
              <a:rPr dirty="0" sz="3600" spc="-254" b="0">
                <a:solidFill>
                  <a:srgbClr val="404040"/>
                </a:solidFill>
                <a:latin typeface="Verdana"/>
                <a:cs typeface="Verdana"/>
              </a:rPr>
              <a:t>pose </a:t>
            </a:r>
            <a:r>
              <a:rPr dirty="0" sz="3600" spc="-240" b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dirty="0" sz="3600" spc="-290" b="0">
                <a:solidFill>
                  <a:srgbClr val="404040"/>
                </a:solidFill>
                <a:latin typeface="Verdana"/>
                <a:cs typeface="Verdana"/>
              </a:rPr>
              <a:t>severe </a:t>
            </a:r>
            <a:r>
              <a:rPr dirty="0" sz="3600" spc="-225" b="0">
                <a:solidFill>
                  <a:srgbClr val="404040"/>
                </a:solidFill>
                <a:latin typeface="Verdana"/>
                <a:cs typeface="Verdana"/>
              </a:rPr>
              <a:t>threat </a:t>
            </a:r>
            <a:r>
              <a:rPr dirty="0" sz="3600" spc="-170" b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dirty="0" sz="3600" spc="-270" b="0">
                <a:solidFill>
                  <a:srgbClr val="404040"/>
                </a:solidFill>
                <a:latin typeface="Verdana"/>
                <a:cs typeface="Verdana"/>
              </a:rPr>
              <a:t>individuals </a:t>
            </a:r>
            <a:r>
              <a:rPr dirty="0" sz="3600" spc="-295" b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dirty="0" sz="3600" spc="-29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60" b="0">
                <a:solidFill>
                  <a:srgbClr val="404040"/>
                </a:solidFill>
                <a:latin typeface="Verdana"/>
                <a:cs typeface="Verdana"/>
              </a:rPr>
              <a:t>organizations </a:t>
            </a:r>
            <a:r>
              <a:rPr dirty="0" sz="3600" spc="-250" b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dirty="0" sz="3600" spc="-300" b="0">
                <a:solidFill>
                  <a:srgbClr val="404040"/>
                </a:solidFill>
                <a:latin typeface="Verdana"/>
                <a:cs typeface="Verdana"/>
              </a:rPr>
              <a:t>they </a:t>
            </a:r>
            <a:r>
              <a:rPr dirty="0" sz="3600" spc="-270" b="0">
                <a:solidFill>
                  <a:srgbClr val="404040"/>
                </a:solidFill>
                <a:latin typeface="Verdana"/>
                <a:cs typeface="Verdana"/>
              </a:rPr>
              <a:t>can </a:t>
            </a:r>
            <a:r>
              <a:rPr dirty="0" sz="3600" spc="-240" b="0">
                <a:solidFill>
                  <a:srgbClr val="404040"/>
                </a:solidFill>
                <a:latin typeface="Verdana"/>
                <a:cs typeface="Verdana"/>
              </a:rPr>
              <a:t>capture </a:t>
            </a:r>
            <a:r>
              <a:rPr dirty="0" sz="3600" spc="-254" b="0">
                <a:solidFill>
                  <a:srgbClr val="404040"/>
                </a:solidFill>
                <a:latin typeface="Verdana"/>
                <a:cs typeface="Verdana"/>
              </a:rPr>
              <a:t>sensitive </a:t>
            </a:r>
            <a:r>
              <a:rPr dirty="0" sz="3600" spc="-260" b="0">
                <a:solidFill>
                  <a:srgbClr val="404040"/>
                </a:solidFill>
                <a:latin typeface="Verdana"/>
                <a:cs typeface="Verdana"/>
              </a:rPr>
              <a:t>information </a:t>
            </a:r>
            <a:r>
              <a:rPr dirty="0" sz="3600" spc="-310" b="0">
                <a:solidFill>
                  <a:srgbClr val="404040"/>
                </a:solidFill>
                <a:latin typeface="Verdana"/>
                <a:cs typeface="Verdana"/>
              </a:rPr>
              <a:t>such </a:t>
            </a:r>
            <a:r>
              <a:rPr dirty="0" sz="3600" spc="-250" b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dirty="0" sz="3600" spc="-285" b="0">
                <a:solidFill>
                  <a:srgbClr val="404040"/>
                </a:solidFill>
                <a:latin typeface="Verdana"/>
                <a:cs typeface="Verdana"/>
              </a:rPr>
              <a:t>passwords, </a:t>
            </a:r>
            <a:r>
              <a:rPr dirty="0" sz="3600" spc="-28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185" b="0">
                <a:solidFill>
                  <a:srgbClr val="404040"/>
                </a:solidFill>
                <a:latin typeface="Verdana"/>
                <a:cs typeface="Verdana"/>
              </a:rPr>
              <a:t>credit </a:t>
            </a:r>
            <a:r>
              <a:rPr dirty="0" sz="3600" spc="-210" b="0">
                <a:solidFill>
                  <a:srgbClr val="404040"/>
                </a:solidFill>
                <a:latin typeface="Verdana"/>
                <a:cs typeface="Verdana"/>
              </a:rPr>
              <a:t>card </a:t>
            </a:r>
            <a:r>
              <a:rPr dirty="0" sz="3600" spc="-235" b="0">
                <a:solidFill>
                  <a:srgbClr val="404040"/>
                </a:solidFill>
                <a:latin typeface="Verdana"/>
                <a:cs typeface="Verdana"/>
              </a:rPr>
              <a:t>details, </a:t>
            </a:r>
            <a:r>
              <a:rPr dirty="0" sz="3600" spc="-295" b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dirty="0" sz="3600" spc="-250" b="0">
                <a:solidFill>
                  <a:srgbClr val="404040"/>
                </a:solidFill>
                <a:latin typeface="Verdana"/>
                <a:cs typeface="Verdana"/>
              </a:rPr>
              <a:t>other </a:t>
            </a:r>
            <a:r>
              <a:rPr dirty="0" sz="3600" spc="-275" b="0">
                <a:solidFill>
                  <a:srgbClr val="404040"/>
                </a:solidFill>
                <a:latin typeface="Verdana"/>
                <a:cs typeface="Verdana"/>
              </a:rPr>
              <a:t>personal </a:t>
            </a:r>
            <a:r>
              <a:rPr dirty="0" sz="3600" spc="-235" b="0">
                <a:solidFill>
                  <a:srgbClr val="404040"/>
                </a:solidFill>
                <a:latin typeface="Verdana"/>
                <a:cs typeface="Verdana"/>
              </a:rPr>
              <a:t>data, </a:t>
            </a:r>
            <a:r>
              <a:rPr dirty="0" sz="3600" spc="-270" b="0">
                <a:solidFill>
                  <a:srgbClr val="404040"/>
                </a:solidFill>
                <a:latin typeface="Verdana"/>
                <a:cs typeface="Verdana"/>
              </a:rPr>
              <a:t>leading </a:t>
            </a:r>
            <a:r>
              <a:rPr dirty="0" sz="3600" spc="-170" b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dirty="0" sz="3600" spc="-229" b="0">
                <a:solidFill>
                  <a:srgbClr val="404040"/>
                </a:solidFill>
                <a:latin typeface="Verdana"/>
                <a:cs typeface="Verdana"/>
              </a:rPr>
              <a:t>identity </a:t>
            </a:r>
            <a:r>
              <a:rPr dirty="0" sz="3600" spc="-200" b="0">
                <a:solidFill>
                  <a:srgbClr val="404040"/>
                </a:solidFill>
                <a:latin typeface="Verdana"/>
                <a:cs typeface="Verdana"/>
              </a:rPr>
              <a:t>theft, </a:t>
            </a:r>
            <a:r>
              <a:rPr dirty="0" sz="3600" spc="-229" b="0">
                <a:solidFill>
                  <a:srgbClr val="404040"/>
                </a:solidFill>
                <a:latin typeface="Verdana"/>
                <a:cs typeface="Verdana"/>
              </a:rPr>
              <a:t>financial </a:t>
            </a:r>
            <a:r>
              <a:rPr dirty="0" sz="3600" spc="-225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65" b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3600" spc="-275" b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260" b="0">
                <a:solidFill>
                  <a:srgbClr val="404040"/>
                </a:solidFill>
                <a:latin typeface="Verdana"/>
                <a:cs typeface="Verdana"/>
              </a:rPr>
              <a:t>ss</a:t>
            </a:r>
            <a:r>
              <a:rPr dirty="0" sz="3600" spc="-315" b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dirty="0" sz="3600" spc="-32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70" b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409" b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200" b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3600" spc="-32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29" b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3600" spc="-215" b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155" b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434" b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3600" spc="-270" b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160" b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3600" spc="-400" b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3600" spc="-320" b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29" b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3600" spc="-215" b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290" b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270" b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160" b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3600" spc="-409" b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3600" spc="-290" b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260" b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600" spc="-434" b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27" y="951094"/>
            <a:ext cx="6731000" cy="9309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5900" spc="15">
                <a:solidFill>
                  <a:srgbClr val="1BACE3"/>
                </a:solidFill>
              </a:rPr>
              <a:t>Proposed</a:t>
            </a:r>
            <a:r>
              <a:rPr dirty="0" sz="5900" spc="-50">
                <a:solidFill>
                  <a:srgbClr val="1BACE3"/>
                </a:solidFill>
              </a:rPr>
              <a:t> </a:t>
            </a:r>
            <a:r>
              <a:rPr dirty="0" sz="5900" spc="15">
                <a:solidFill>
                  <a:srgbClr val="1BACE3"/>
                </a:solidFill>
              </a:rPr>
              <a:t>Solution</a:t>
            </a:r>
            <a:endParaRPr sz="5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246" y="2082170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246" y="2672720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9258" y="2944183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9258" y="3210883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246" y="3501395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9258" y="3772858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9258" y="4039558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246" y="4330070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9258" y="4601533"/>
            <a:ext cx="85725" cy="85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49258" y="4868233"/>
            <a:ext cx="85725" cy="857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246" y="5158745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49258" y="5430208"/>
            <a:ext cx="85725" cy="857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49258" y="5696908"/>
            <a:ext cx="85725" cy="857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246" y="5987420"/>
            <a:ext cx="76200" cy="761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49258" y="6258883"/>
            <a:ext cx="85725" cy="857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49258" y="6525583"/>
            <a:ext cx="85725" cy="857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20683" y="6792283"/>
            <a:ext cx="95250" cy="9524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66882" y="1924690"/>
            <a:ext cx="16451580" cy="505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dirty="0" sz="1800" spc="-155" b="1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proposed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aims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404040"/>
                </a:solidFill>
                <a:latin typeface="Trebuchet MS"/>
                <a:cs typeface="Trebuchet MS"/>
              </a:rPr>
              <a:t>address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challenge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predicting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required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 b="1">
                <a:solidFill>
                  <a:srgbClr val="404040"/>
                </a:solidFill>
                <a:latin typeface="Trebuchet MS"/>
                <a:cs typeface="Trebuchet MS"/>
              </a:rPr>
              <a:t>bike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count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hour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ensure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404040"/>
                </a:solidFill>
                <a:latin typeface="Trebuchet MS"/>
                <a:cs typeface="Trebuchet MS"/>
              </a:rPr>
              <a:t>stable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404040"/>
                </a:solidFill>
                <a:latin typeface="Trebuchet MS"/>
                <a:cs typeface="Trebuchet MS"/>
              </a:rPr>
              <a:t>supply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rental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5" b="1">
                <a:solidFill>
                  <a:srgbClr val="404040"/>
                </a:solidFill>
                <a:latin typeface="Trebuchet MS"/>
                <a:cs typeface="Trebuchet MS"/>
              </a:rPr>
              <a:t>bikes.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involves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leveraging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dirty="0" sz="1800" spc="-5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404040"/>
                </a:solidFill>
                <a:latin typeface="Trebuchet MS"/>
                <a:cs typeface="Trebuchet MS"/>
              </a:rPr>
              <a:t>analytics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machine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techniques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forecast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 b="1">
                <a:solidFill>
                  <a:srgbClr val="404040"/>
                </a:solidFill>
                <a:latin typeface="Trebuchet MS"/>
                <a:cs typeface="Trebuchet MS"/>
              </a:rPr>
              <a:t>demand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patterns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accurately.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5" b="1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solution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consist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following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 b="1">
                <a:solidFill>
                  <a:srgbClr val="404040"/>
                </a:solidFill>
                <a:latin typeface="Trebuchet MS"/>
                <a:cs typeface="Trebuchet MS"/>
              </a:rPr>
              <a:t>components: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800" spc="-45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2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0" b="1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r>
              <a:rPr dirty="0" sz="1800" spc="-16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2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250" b="1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499109">
              <a:lnSpc>
                <a:spcPts val="2130"/>
              </a:lnSpc>
              <a:spcBef>
                <a:spcPts val="15"/>
              </a:spcBef>
            </a:pP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Gather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404040"/>
                </a:solidFill>
                <a:latin typeface="Trebuchet MS"/>
                <a:cs typeface="Trebuchet MS"/>
              </a:rPr>
              <a:t>historical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 b="1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 b="1">
                <a:solidFill>
                  <a:srgbClr val="404040"/>
                </a:solidFill>
                <a:latin typeface="Trebuchet MS"/>
                <a:cs typeface="Trebuchet MS"/>
              </a:rPr>
              <a:t>bike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rentals,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including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time,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30" b="1">
                <a:solidFill>
                  <a:srgbClr val="404040"/>
                </a:solidFill>
                <a:latin typeface="Trebuchet MS"/>
                <a:cs typeface="Trebuchet MS"/>
              </a:rPr>
              <a:t>date,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location,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relevant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404040"/>
                </a:solidFill>
                <a:latin typeface="Trebuchet MS"/>
                <a:cs typeface="Trebuchet MS"/>
              </a:rPr>
              <a:t>factors.</a:t>
            </a:r>
            <a:endParaRPr sz="1800">
              <a:latin typeface="Trebuchet MS"/>
              <a:cs typeface="Trebuchet MS"/>
            </a:endParaRPr>
          </a:p>
          <a:p>
            <a:pPr marL="499109">
              <a:lnSpc>
                <a:spcPts val="2130"/>
              </a:lnSpc>
            </a:pP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Utilize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real-time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sources,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weather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conditions,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30" b="1">
                <a:solidFill>
                  <a:srgbClr val="404040"/>
                </a:solidFill>
                <a:latin typeface="Trebuchet MS"/>
                <a:cs typeface="Trebuchet MS"/>
              </a:rPr>
              <a:t>events,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holidays,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 b="1">
                <a:solidFill>
                  <a:srgbClr val="404040"/>
                </a:solidFill>
                <a:latin typeface="Trebuchet MS"/>
                <a:cs typeface="Trebuchet MS"/>
              </a:rPr>
              <a:t>enhance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prediction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 b="1">
                <a:solidFill>
                  <a:srgbClr val="404040"/>
                </a:solidFill>
                <a:latin typeface="Trebuchet MS"/>
                <a:cs typeface="Trebuchet MS"/>
              </a:rPr>
              <a:t>accuracy.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45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70" b="1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6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70" b="1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2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6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ss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35" b="1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250" b="1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499109" marR="6837680">
              <a:lnSpc>
                <a:spcPts val="2100"/>
              </a:lnSpc>
              <a:spcBef>
                <a:spcPts val="135"/>
              </a:spcBef>
            </a:pP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Clean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preprocess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collected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handle</a:t>
            </a:r>
            <a:r>
              <a:rPr dirty="0" sz="1800" spc="-1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 b="1">
                <a:solidFill>
                  <a:srgbClr val="404040"/>
                </a:solidFill>
                <a:latin typeface="Trebuchet MS"/>
                <a:cs typeface="Trebuchet MS"/>
              </a:rPr>
              <a:t>values,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outliers,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inconsistencies. </a:t>
            </a:r>
            <a:r>
              <a:rPr dirty="0" sz="1800" spc="-5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Feature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404040"/>
                </a:solidFill>
                <a:latin typeface="Trebuchet MS"/>
                <a:cs typeface="Trebuchet MS"/>
              </a:rPr>
              <a:t>engineering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extract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relevant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might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404040"/>
                </a:solidFill>
                <a:latin typeface="Trebuchet MS"/>
                <a:cs typeface="Trebuchet MS"/>
              </a:rPr>
              <a:t>impact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 b="1">
                <a:solidFill>
                  <a:srgbClr val="404040"/>
                </a:solidFill>
                <a:latin typeface="Trebuchet MS"/>
                <a:cs typeface="Trebuchet MS"/>
              </a:rPr>
              <a:t>bike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demand.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800" spc="95" b="1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8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6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90" b="1">
                <a:solidFill>
                  <a:srgbClr val="404040"/>
                </a:solidFill>
                <a:latin typeface="Trebuchet MS"/>
                <a:cs typeface="Trebuchet MS"/>
              </a:rPr>
              <a:t>rn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20" b="1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0" b="1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35" b="1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2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70" b="1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-155" b="1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250" b="1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499109" marR="102870">
              <a:lnSpc>
                <a:spcPts val="2100"/>
              </a:lnSpc>
              <a:spcBef>
                <a:spcPts val="135"/>
              </a:spcBef>
            </a:pP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Implement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machine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404040"/>
                </a:solidFill>
                <a:latin typeface="Trebuchet MS"/>
                <a:cs typeface="Trebuchet MS"/>
              </a:rPr>
              <a:t>algorithm,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404040"/>
                </a:solidFill>
                <a:latin typeface="Trebuchet MS"/>
                <a:cs typeface="Trebuchet MS"/>
              </a:rPr>
              <a:t>time-series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404040"/>
                </a:solidFill>
                <a:latin typeface="Trebuchet MS"/>
                <a:cs typeface="Trebuchet MS"/>
              </a:rPr>
              <a:t>forecasting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 b="1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65" b="1">
                <a:solidFill>
                  <a:srgbClr val="404040"/>
                </a:solidFill>
                <a:latin typeface="Trebuchet MS"/>
                <a:cs typeface="Trebuchet MS"/>
              </a:rPr>
              <a:t>(e.g.,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404040"/>
                </a:solidFill>
                <a:latin typeface="Trebuchet MS"/>
                <a:cs typeface="Trebuchet MS"/>
              </a:rPr>
              <a:t>ARIMA,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404040"/>
                </a:solidFill>
                <a:latin typeface="Trebuchet MS"/>
                <a:cs typeface="Trebuchet MS"/>
              </a:rPr>
              <a:t>SARIMA,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404040"/>
                </a:solidFill>
                <a:latin typeface="Trebuchet MS"/>
                <a:cs typeface="Trebuchet MS"/>
              </a:rPr>
              <a:t>LSTM),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predict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 b="1">
                <a:solidFill>
                  <a:srgbClr val="404040"/>
                </a:solidFill>
                <a:latin typeface="Trebuchet MS"/>
                <a:cs typeface="Trebuchet MS"/>
              </a:rPr>
              <a:t>bike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counts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 b="1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404040"/>
                </a:solidFill>
                <a:latin typeface="Trebuchet MS"/>
                <a:cs typeface="Trebuchet MS"/>
              </a:rPr>
              <a:t>historical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patterns. </a:t>
            </a:r>
            <a:r>
              <a:rPr dirty="0" sz="1800" spc="-5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incorporating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factors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weather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conditions,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day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80" b="1">
                <a:solidFill>
                  <a:srgbClr val="404040"/>
                </a:solidFill>
                <a:latin typeface="Trebuchet MS"/>
                <a:cs typeface="Trebuchet MS"/>
              </a:rPr>
              <a:t>week,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special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events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5" b="1">
                <a:solidFill>
                  <a:srgbClr val="404040"/>
                </a:solidFill>
                <a:latin typeface="Trebuchet MS"/>
                <a:cs typeface="Trebuchet MS"/>
              </a:rPr>
              <a:t>improve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prediction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 b="1">
                <a:solidFill>
                  <a:srgbClr val="404040"/>
                </a:solidFill>
                <a:latin typeface="Trebuchet MS"/>
                <a:cs typeface="Trebuchet MS"/>
              </a:rPr>
              <a:t>accuracy.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800" spc="-125" b="1">
                <a:solidFill>
                  <a:srgbClr val="404040"/>
                </a:solidFill>
                <a:latin typeface="Trebuchet MS"/>
                <a:cs typeface="Trebuchet MS"/>
              </a:rPr>
              <a:t>Deployment:</a:t>
            </a:r>
            <a:endParaRPr sz="1800">
              <a:latin typeface="Trebuchet MS"/>
              <a:cs typeface="Trebuchet MS"/>
            </a:endParaRPr>
          </a:p>
          <a:p>
            <a:pPr marL="499109">
              <a:lnSpc>
                <a:spcPts val="2130"/>
              </a:lnSpc>
              <a:spcBef>
                <a:spcPts val="15"/>
              </a:spcBef>
            </a:pPr>
            <a:r>
              <a:rPr dirty="0" sz="1800" spc="-120" b="1">
                <a:solidFill>
                  <a:srgbClr val="404040"/>
                </a:solidFill>
                <a:latin typeface="Trebuchet MS"/>
                <a:cs typeface="Trebuchet MS"/>
              </a:rPr>
              <a:t>Develop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user-friendly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interface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real-time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predictions</a:t>
            </a:r>
            <a:r>
              <a:rPr dirty="0" sz="18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 b="1">
                <a:solidFill>
                  <a:srgbClr val="404040"/>
                </a:solidFill>
                <a:latin typeface="Trebuchet MS"/>
                <a:cs typeface="Trebuchet MS"/>
              </a:rPr>
              <a:t>bike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counts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different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 b="1">
                <a:solidFill>
                  <a:srgbClr val="404040"/>
                </a:solidFill>
                <a:latin typeface="Trebuchet MS"/>
                <a:cs typeface="Trebuchet MS"/>
              </a:rPr>
              <a:t>hours.</a:t>
            </a:r>
            <a:endParaRPr sz="1800">
              <a:latin typeface="Trebuchet MS"/>
              <a:cs typeface="Trebuchet MS"/>
            </a:endParaRPr>
          </a:p>
          <a:p>
            <a:pPr marL="499109">
              <a:lnSpc>
                <a:spcPts val="2130"/>
              </a:lnSpc>
            </a:pP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Deploy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solution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 b="1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scalable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reliable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platform,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considering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factors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404040"/>
                </a:solidFill>
                <a:latin typeface="Trebuchet MS"/>
                <a:cs typeface="Trebuchet MS"/>
              </a:rPr>
              <a:t>infrastructure,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response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time,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user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404040"/>
                </a:solidFill>
                <a:latin typeface="Trebuchet MS"/>
                <a:cs typeface="Trebuchet MS"/>
              </a:rPr>
              <a:t>accessibility.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Evaluation:</a:t>
            </a:r>
            <a:endParaRPr sz="1800">
              <a:latin typeface="Trebuchet MS"/>
              <a:cs typeface="Trebuchet MS"/>
            </a:endParaRPr>
          </a:p>
          <a:p>
            <a:pPr marL="499109" marR="1033780">
              <a:lnSpc>
                <a:spcPts val="2100"/>
              </a:lnSpc>
              <a:spcBef>
                <a:spcPts val="135"/>
              </a:spcBef>
            </a:pPr>
            <a:r>
              <a:rPr dirty="0" sz="1800" spc="-45" b="1">
                <a:solidFill>
                  <a:srgbClr val="404040"/>
                </a:solidFill>
                <a:latin typeface="Trebuchet MS"/>
                <a:cs typeface="Trebuchet MS"/>
              </a:rPr>
              <a:t>Assess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404040"/>
                </a:solidFill>
                <a:latin typeface="Trebuchet MS"/>
                <a:cs typeface="Trebuchet MS"/>
              </a:rPr>
              <a:t>model's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404040"/>
                </a:solidFill>
                <a:latin typeface="Trebuchet MS"/>
                <a:cs typeface="Trebuchet MS"/>
              </a:rPr>
              <a:t>appropriate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metrics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Mean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Absolute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Error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(MAE),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Root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Mean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Squared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Error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404040"/>
                </a:solidFill>
                <a:latin typeface="Trebuchet MS"/>
                <a:cs typeface="Trebuchet MS"/>
              </a:rPr>
              <a:t>(RMSE),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relevant</a:t>
            </a:r>
            <a:r>
              <a:rPr dirty="0" sz="18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metrics. </a:t>
            </a:r>
            <a:r>
              <a:rPr dirty="0" sz="1800" spc="-5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Fine-tune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 b="1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 b="1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 b="1">
                <a:solidFill>
                  <a:srgbClr val="404040"/>
                </a:solidFill>
                <a:latin typeface="Trebuchet MS"/>
                <a:cs typeface="Trebuchet MS"/>
              </a:rPr>
              <a:t>feedback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continuous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Trebuchet MS"/>
                <a:cs typeface="Trebuchet MS"/>
              </a:rPr>
              <a:t>prediction</a:t>
            </a:r>
            <a:r>
              <a:rPr dirty="0" sz="18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 b="1">
                <a:solidFill>
                  <a:srgbClr val="404040"/>
                </a:solidFill>
                <a:latin typeface="Trebuchet MS"/>
                <a:cs typeface="Trebuchet MS"/>
              </a:rPr>
              <a:t>accuracy.</a:t>
            </a:r>
            <a:endParaRPr sz="1800">
              <a:latin typeface="Trebuchet MS"/>
              <a:cs typeface="Trebuchet MS"/>
            </a:endParaRPr>
          </a:p>
          <a:p>
            <a:pPr marL="499109">
              <a:lnSpc>
                <a:spcPct val="100000"/>
              </a:lnSpc>
              <a:spcBef>
                <a:spcPts val="30"/>
              </a:spcBef>
            </a:pPr>
            <a:r>
              <a:rPr dirty="0" sz="1800" spc="-100">
                <a:solidFill>
                  <a:srgbClr val="404040"/>
                </a:solidFill>
                <a:latin typeface="Lucida Sans Unicode"/>
                <a:cs typeface="Lucida Sans Unicode"/>
              </a:rPr>
              <a:t>Result: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27" y="891717"/>
            <a:ext cx="6647815" cy="9309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114675" algn="l"/>
              </a:tabLst>
            </a:pPr>
            <a:r>
              <a:rPr dirty="0" sz="5900" spc="15">
                <a:solidFill>
                  <a:srgbClr val="1BACE3"/>
                </a:solidFill>
              </a:rPr>
              <a:t>System	Approach</a:t>
            </a:r>
            <a:endParaRPr sz="5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152" y="3044984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152" y="3492660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0527" y="1948339"/>
            <a:ext cx="14575155" cy="181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100"/>
              </a:spcBef>
            </a:pPr>
            <a:r>
              <a:rPr dirty="0" sz="2700" spc="-200" b="1">
                <a:solidFill>
                  <a:srgbClr val="0E0E0E"/>
                </a:solidFill>
                <a:latin typeface="Tahoma"/>
                <a:cs typeface="Tahoma"/>
              </a:rPr>
              <a:t>The</a:t>
            </a:r>
            <a:r>
              <a:rPr dirty="0" sz="2700" spc="-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04" b="1">
                <a:solidFill>
                  <a:srgbClr val="0E0E0E"/>
                </a:solidFill>
                <a:latin typeface="Tahoma"/>
                <a:cs typeface="Tahoma"/>
              </a:rPr>
              <a:t>"System</a:t>
            </a:r>
            <a:r>
              <a:rPr dirty="0" sz="2700" spc="-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190" b="1">
                <a:solidFill>
                  <a:srgbClr val="0E0E0E"/>
                </a:solidFill>
                <a:latin typeface="Tahoma"/>
                <a:cs typeface="Tahoma"/>
              </a:rPr>
              <a:t>Approach"</a:t>
            </a:r>
            <a:r>
              <a:rPr dirty="0" sz="2700" spc="-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185" b="1">
                <a:solidFill>
                  <a:srgbClr val="0E0E0E"/>
                </a:solidFill>
                <a:latin typeface="Tahoma"/>
                <a:cs typeface="Tahoma"/>
              </a:rPr>
              <a:t>section</a:t>
            </a:r>
            <a:r>
              <a:rPr dirty="0" sz="2700" spc="-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15" b="1">
                <a:solidFill>
                  <a:srgbClr val="0E0E0E"/>
                </a:solidFill>
                <a:latin typeface="Tahoma"/>
                <a:cs typeface="Tahoma"/>
              </a:rPr>
              <a:t>outlines</a:t>
            </a:r>
            <a:r>
              <a:rPr dirty="0" sz="2700" spc="-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10" b="1">
                <a:solidFill>
                  <a:srgbClr val="0E0E0E"/>
                </a:solidFill>
                <a:latin typeface="Tahoma"/>
                <a:cs typeface="Tahoma"/>
              </a:rPr>
              <a:t>the</a:t>
            </a:r>
            <a:r>
              <a:rPr dirty="0" sz="2700" spc="-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10" b="1">
                <a:solidFill>
                  <a:srgbClr val="0E0E0E"/>
                </a:solidFill>
                <a:latin typeface="Tahoma"/>
                <a:cs typeface="Tahoma"/>
              </a:rPr>
              <a:t>overall</a:t>
            </a:r>
            <a:r>
              <a:rPr dirty="0" sz="2700" spc="-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180" b="1">
                <a:solidFill>
                  <a:srgbClr val="0E0E0E"/>
                </a:solidFill>
                <a:latin typeface="Tahoma"/>
                <a:cs typeface="Tahoma"/>
              </a:rPr>
              <a:t>strategy</a:t>
            </a:r>
            <a:r>
              <a:rPr dirty="0" sz="2700" spc="-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29" b="1">
                <a:solidFill>
                  <a:srgbClr val="0E0E0E"/>
                </a:solidFill>
                <a:latin typeface="Tahoma"/>
                <a:cs typeface="Tahoma"/>
              </a:rPr>
              <a:t>and</a:t>
            </a:r>
            <a:r>
              <a:rPr dirty="0" sz="2700" spc="-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50" b="1">
                <a:solidFill>
                  <a:srgbClr val="0E0E0E"/>
                </a:solidFill>
                <a:latin typeface="Tahoma"/>
                <a:cs typeface="Tahoma"/>
              </a:rPr>
              <a:t>methodology</a:t>
            </a:r>
            <a:r>
              <a:rPr dirty="0" sz="2700" spc="-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150" b="1">
                <a:solidFill>
                  <a:srgbClr val="0E0E0E"/>
                </a:solidFill>
                <a:latin typeface="Tahoma"/>
                <a:cs typeface="Tahoma"/>
              </a:rPr>
              <a:t>for</a:t>
            </a:r>
            <a:r>
              <a:rPr dirty="0" sz="2700" spc="-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20" b="1">
                <a:solidFill>
                  <a:srgbClr val="0E0E0E"/>
                </a:solidFill>
                <a:latin typeface="Tahoma"/>
                <a:cs typeface="Tahoma"/>
              </a:rPr>
              <a:t>developing</a:t>
            </a:r>
            <a:r>
              <a:rPr dirty="0" sz="2700" spc="-7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29" b="1">
                <a:solidFill>
                  <a:srgbClr val="0E0E0E"/>
                </a:solidFill>
                <a:latin typeface="Tahoma"/>
                <a:cs typeface="Tahoma"/>
              </a:rPr>
              <a:t>and </a:t>
            </a:r>
            <a:r>
              <a:rPr dirty="0" sz="2700" spc="-7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54" b="1">
                <a:solidFill>
                  <a:srgbClr val="0E0E0E"/>
                </a:solidFill>
                <a:latin typeface="Tahoma"/>
                <a:cs typeface="Tahoma"/>
              </a:rPr>
              <a:t>implementing</a:t>
            </a:r>
            <a:r>
              <a:rPr dirty="0" sz="2700" spc="-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10" b="1">
                <a:solidFill>
                  <a:srgbClr val="0E0E0E"/>
                </a:solidFill>
                <a:latin typeface="Tahoma"/>
                <a:cs typeface="Tahoma"/>
              </a:rPr>
              <a:t>the</a:t>
            </a:r>
            <a:r>
              <a:rPr dirty="0" sz="2700" spc="-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00" b="1">
                <a:solidFill>
                  <a:srgbClr val="0E0E0E"/>
                </a:solidFill>
                <a:latin typeface="Tahoma"/>
                <a:cs typeface="Tahoma"/>
              </a:rPr>
              <a:t>rental</a:t>
            </a:r>
            <a:r>
              <a:rPr dirty="0" sz="2700" spc="-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04" b="1">
                <a:solidFill>
                  <a:srgbClr val="0E0E0E"/>
                </a:solidFill>
                <a:latin typeface="Tahoma"/>
                <a:cs typeface="Tahoma"/>
              </a:rPr>
              <a:t>bike</a:t>
            </a:r>
            <a:r>
              <a:rPr dirty="0" sz="2700" spc="-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180" b="1">
                <a:solidFill>
                  <a:srgbClr val="0E0E0E"/>
                </a:solidFill>
                <a:latin typeface="Tahoma"/>
                <a:cs typeface="Tahoma"/>
              </a:rPr>
              <a:t>prediction</a:t>
            </a:r>
            <a:r>
              <a:rPr dirty="0" sz="2700" spc="-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20" b="1">
                <a:solidFill>
                  <a:srgbClr val="0E0E0E"/>
                </a:solidFill>
                <a:latin typeface="Tahoma"/>
                <a:cs typeface="Tahoma"/>
              </a:rPr>
              <a:t>system.</a:t>
            </a:r>
            <a:r>
              <a:rPr dirty="0" sz="2700" spc="-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185" b="1">
                <a:solidFill>
                  <a:srgbClr val="0E0E0E"/>
                </a:solidFill>
                <a:latin typeface="Tahoma"/>
                <a:cs typeface="Tahoma"/>
              </a:rPr>
              <a:t>Here's</a:t>
            </a:r>
            <a:r>
              <a:rPr dirty="0" sz="2700" spc="-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175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2700" spc="-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15" b="1">
                <a:solidFill>
                  <a:srgbClr val="0E0E0E"/>
                </a:solidFill>
                <a:latin typeface="Tahoma"/>
                <a:cs typeface="Tahoma"/>
              </a:rPr>
              <a:t>suggested</a:t>
            </a:r>
            <a:r>
              <a:rPr dirty="0" sz="2700" spc="-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195" b="1">
                <a:solidFill>
                  <a:srgbClr val="0E0E0E"/>
                </a:solidFill>
                <a:latin typeface="Tahoma"/>
                <a:cs typeface="Tahoma"/>
              </a:rPr>
              <a:t>structure</a:t>
            </a:r>
            <a:r>
              <a:rPr dirty="0" sz="2700" spc="-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150" b="1">
                <a:solidFill>
                  <a:srgbClr val="0E0E0E"/>
                </a:solidFill>
                <a:latin typeface="Tahoma"/>
                <a:cs typeface="Tahoma"/>
              </a:rPr>
              <a:t>for</a:t>
            </a:r>
            <a:r>
              <a:rPr dirty="0" sz="2700" spc="-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175" b="1">
                <a:solidFill>
                  <a:srgbClr val="0E0E0E"/>
                </a:solidFill>
                <a:latin typeface="Tahoma"/>
                <a:cs typeface="Tahoma"/>
              </a:rPr>
              <a:t>this</a:t>
            </a:r>
            <a:r>
              <a:rPr dirty="0" sz="2700" spc="-7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00" b="1">
                <a:solidFill>
                  <a:srgbClr val="0E0E0E"/>
                </a:solidFill>
                <a:latin typeface="Tahoma"/>
                <a:cs typeface="Tahoma"/>
              </a:rPr>
              <a:t>section:</a:t>
            </a:r>
            <a:endParaRPr sz="2700">
              <a:latin typeface="Tahoma"/>
              <a:cs typeface="Tahoma"/>
            </a:endParaRPr>
          </a:p>
          <a:p>
            <a:pPr marL="501015">
              <a:lnSpc>
                <a:spcPct val="100000"/>
              </a:lnSpc>
              <a:spcBef>
                <a:spcPts val="284"/>
              </a:spcBef>
            </a:pPr>
            <a:r>
              <a:rPr dirty="0" sz="2700" spc="-55" b="1">
                <a:solidFill>
                  <a:srgbClr val="0E0E0E"/>
                </a:solidFill>
                <a:latin typeface="Tahoma"/>
                <a:cs typeface="Tahoma"/>
              </a:rPr>
              <a:t>S</a:t>
            </a:r>
            <a:r>
              <a:rPr dirty="0" sz="2700" spc="-229" b="1">
                <a:solidFill>
                  <a:srgbClr val="0E0E0E"/>
                </a:solidFill>
                <a:latin typeface="Tahoma"/>
                <a:cs typeface="Tahoma"/>
              </a:rPr>
              <a:t>y</a:t>
            </a:r>
            <a:r>
              <a:rPr dirty="0" sz="2700" spc="-170" b="1">
                <a:solidFill>
                  <a:srgbClr val="0E0E0E"/>
                </a:solidFill>
                <a:latin typeface="Tahoma"/>
                <a:cs typeface="Tahoma"/>
              </a:rPr>
              <a:t>s</a:t>
            </a:r>
            <a:r>
              <a:rPr dirty="0" sz="2700" spc="-110" b="1">
                <a:solidFill>
                  <a:srgbClr val="0E0E0E"/>
                </a:solidFill>
                <a:latin typeface="Tahoma"/>
                <a:cs typeface="Tahoma"/>
              </a:rPr>
              <a:t>t</a:t>
            </a:r>
            <a:r>
              <a:rPr dirty="0" sz="2700" spc="-22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2700" spc="-455" b="1">
                <a:solidFill>
                  <a:srgbClr val="0E0E0E"/>
                </a:solidFill>
                <a:latin typeface="Tahoma"/>
                <a:cs typeface="Tahoma"/>
              </a:rPr>
              <a:t>m</a:t>
            </a:r>
            <a:r>
              <a:rPr dirty="0" sz="2700" spc="-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165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2700" spc="-22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2700" spc="-195" b="1">
                <a:solidFill>
                  <a:srgbClr val="0E0E0E"/>
                </a:solidFill>
                <a:latin typeface="Tahoma"/>
                <a:cs typeface="Tahoma"/>
              </a:rPr>
              <a:t>q</a:t>
            </a:r>
            <a:r>
              <a:rPr dirty="0" sz="2700" spc="-345" b="1">
                <a:solidFill>
                  <a:srgbClr val="0E0E0E"/>
                </a:solidFill>
                <a:latin typeface="Tahoma"/>
                <a:cs typeface="Tahoma"/>
              </a:rPr>
              <a:t>u</a:t>
            </a:r>
            <a:r>
              <a:rPr dirty="0" sz="2700" spc="-130" b="1">
                <a:solidFill>
                  <a:srgbClr val="0E0E0E"/>
                </a:solidFill>
                <a:latin typeface="Tahoma"/>
                <a:cs typeface="Tahoma"/>
              </a:rPr>
              <a:t>i</a:t>
            </a:r>
            <a:r>
              <a:rPr dirty="0" sz="2700" spc="-165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2700" spc="-22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2700" spc="-480" b="1">
                <a:solidFill>
                  <a:srgbClr val="0E0E0E"/>
                </a:solidFill>
                <a:latin typeface="Tahoma"/>
                <a:cs typeface="Tahoma"/>
              </a:rPr>
              <a:t>m</a:t>
            </a:r>
            <a:r>
              <a:rPr dirty="0" sz="2700" spc="-22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2700" spc="-320" b="1">
                <a:solidFill>
                  <a:srgbClr val="0E0E0E"/>
                </a:solidFill>
                <a:latin typeface="Tahoma"/>
                <a:cs typeface="Tahoma"/>
              </a:rPr>
              <a:t>n</a:t>
            </a:r>
            <a:r>
              <a:rPr dirty="0" sz="2700" spc="-110" b="1">
                <a:solidFill>
                  <a:srgbClr val="0E0E0E"/>
                </a:solidFill>
                <a:latin typeface="Tahoma"/>
                <a:cs typeface="Tahoma"/>
              </a:rPr>
              <a:t>t</a:t>
            </a:r>
            <a:r>
              <a:rPr dirty="0" sz="2700" spc="-145" b="1">
                <a:solidFill>
                  <a:srgbClr val="0E0E0E"/>
                </a:solidFill>
                <a:latin typeface="Tahoma"/>
                <a:cs typeface="Tahoma"/>
              </a:rPr>
              <a:t>s</a:t>
            </a:r>
            <a:endParaRPr sz="2700">
              <a:latin typeface="Tahoma"/>
              <a:cs typeface="Tahoma"/>
            </a:endParaRPr>
          </a:p>
          <a:p>
            <a:pPr marL="501015">
              <a:lnSpc>
                <a:spcPct val="100000"/>
              </a:lnSpc>
              <a:spcBef>
                <a:spcPts val="284"/>
              </a:spcBef>
            </a:pPr>
            <a:r>
              <a:rPr dirty="0" sz="2700" spc="-35" b="1">
                <a:solidFill>
                  <a:srgbClr val="0E0E0E"/>
                </a:solidFill>
                <a:latin typeface="Tahoma"/>
                <a:cs typeface="Tahoma"/>
              </a:rPr>
              <a:t>L</a:t>
            </a:r>
            <a:r>
              <a:rPr dirty="0" sz="2700" spc="-130" b="1">
                <a:solidFill>
                  <a:srgbClr val="0E0E0E"/>
                </a:solidFill>
                <a:latin typeface="Tahoma"/>
                <a:cs typeface="Tahoma"/>
              </a:rPr>
              <a:t>i</a:t>
            </a:r>
            <a:r>
              <a:rPr dirty="0" sz="2700" spc="-204" b="1">
                <a:solidFill>
                  <a:srgbClr val="0E0E0E"/>
                </a:solidFill>
                <a:latin typeface="Tahoma"/>
                <a:cs typeface="Tahoma"/>
              </a:rPr>
              <a:t>b</a:t>
            </a:r>
            <a:r>
              <a:rPr dirty="0" sz="2700" spc="-165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2700" spc="-200" b="1">
                <a:solidFill>
                  <a:srgbClr val="0E0E0E"/>
                </a:solidFill>
                <a:latin typeface="Tahoma"/>
                <a:cs typeface="Tahoma"/>
              </a:rPr>
              <a:t>a</a:t>
            </a:r>
            <a:r>
              <a:rPr dirty="0" sz="2700" spc="-165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2700" spc="-204" b="1">
                <a:solidFill>
                  <a:srgbClr val="0E0E0E"/>
                </a:solidFill>
                <a:latin typeface="Tahoma"/>
                <a:cs typeface="Tahoma"/>
              </a:rPr>
              <a:t>y</a:t>
            </a:r>
            <a:r>
              <a:rPr dirty="0" sz="2700" spc="-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165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2700" spc="-22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2700" spc="-195" b="1">
                <a:solidFill>
                  <a:srgbClr val="0E0E0E"/>
                </a:solidFill>
                <a:latin typeface="Tahoma"/>
                <a:cs typeface="Tahoma"/>
              </a:rPr>
              <a:t>q</a:t>
            </a:r>
            <a:r>
              <a:rPr dirty="0" sz="2700" spc="-345" b="1">
                <a:solidFill>
                  <a:srgbClr val="0E0E0E"/>
                </a:solidFill>
                <a:latin typeface="Tahoma"/>
                <a:cs typeface="Tahoma"/>
              </a:rPr>
              <a:t>u</a:t>
            </a:r>
            <a:r>
              <a:rPr dirty="0" sz="2700" spc="-130" b="1">
                <a:solidFill>
                  <a:srgbClr val="0E0E0E"/>
                </a:solidFill>
                <a:latin typeface="Tahoma"/>
                <a:cs typeface="Tahoma"/>
              </a:rPr>
              <a:t>i</a:t>
            </a:r>
            <a:r>
              <a:rPr dirty="0" sz="2700" spc="-165" b="1">
                <a:solidFill>
                  <a:srgbClr val="0E0E0E"/>
                </a:solidFill>
                <a:latin typeface="Tahoma"/>
                <a:cs typeface="Tahoma"/>
              </a:rPr>
              <a:t>r</a:t>
            </a:r>
            <a:r>
              <a:rPr dirty="0" sz="2700" spc="-22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2700" spc="-170" b="1">
                <a:solidFill>
                  <a:srgbClr val="0E0E0E"/>
                </a:solidFill>
                <a:latin typeface="Tahoma"/>
                <a:cs typeface="Tahoma"/>
              </a:rPr>
              <a:t>d</a:t>
            </a:r>
            <a:r>
              <a:rPr dirty="0" sz="2700" spc="-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110" b="1">
                <a:solidFill>
                  <a:srgbClr val="0E0E0E"/>
                </a:solidFill>
                <a:latin typeface="Tahoma"/>
                <a:cs typeface="Tahoma"/>
              </a:rPr>
              <a:t>t</a:t>
            </a:r>
            <a:r>
              <a:rPr dirty="0" sz="2700" spc="-220" b="1">
                <a:solidFill>
                  <a:srgbClr val="0E0E0E"/>
                </a:solidFill>
                <a:latin typeface="Tahoma"/>
                <a:cs typeface="Tahoma"/>
              </a:rPr>
              <a:t>o</a:t>
            </a:r>
            <a:r>
              <a:rPr dirty="0" sz="2700" spc="-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204" b="1">
                <a:solidFill>
                  <a:srgbClr val="0E0E0E"/>
                </a:solidFill>
                <a:latin typeface="Tahoma"/>
                <a:cs typeface="Tahoma"/>
              </a:rPr>
              <a:t>b</a:t>
            </a:r>
            <a:r>
              <a:rPr dirty="0" sz="2700" spc="-345" b="1">
                <a:solidFill>
                  <a:srgbClr val="0E0E0E"/>
                </a:solidFill>
                <a:latin typeface="Tahoma"/>
                <a:cs typeface="Tahoma"/>
              </a:rPr>
              <a:t>u</a:t>
            </a:r>
            <a:r>
              <a:rPr dirty="0" sz="2700" spc="-130" b="1">
                <a:solidFill>
                  <a:srgbClr val="0E0E0E"/>
                </a:solidFill>
                <a:latin typeface="Tahoma"/>
                <a:cs typeface="Tahoma"/>
              </a:rPr>
              <a:t>i</a:t>
            </a:r>
            <a:r>
              <a:rPr dirty="0" sz="2700" spc="-210" b="1">
                <a:solidFill>
                  <a:srgbClr val="0E0E0E"/>
                </a:solidFill>
                <a:latin typeface="Tahoma"/>
                <a:cs typeface="Tahoma"/>
              </a:rPr>
              <a:t>l</a:t>
            </a:r>
            <a:r>
              <a:rPr dirty="0" sz="2700" spc="-170" b="1">
                <a:solidFill>
                  <a:srgbClr val="0E0E0E"/>
                </a:solidFill>
                <a:latin typeface="Tahoma"/>
                <a:cs typeface="Tahoma"/>
              </a:rPr>
              <a:t>d</a:t>
            </a:r>
            <a:r>
              <a:rPr dirty="0" sz="2700" spc="-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110" b="1">
                <a:solidFill>
                  <a:srgbClr val="0E0E0E"/>
                </a:solidFill>
                <a:latin typeface="Tahoma"/>
                <a:cs typeface="Tahoma"/>
              </a:rPr>
              <a:t>t</a:t>
            </a:r>
            <a:r>
              <a:rPr dirty="0" sz="2700" spc="-320" b="1">
                <a:solidFill>
                  <a:srgbClr val="0E0E0E"/>
                </a:solidFill>
                <a:latin typeface="Tahoma"/>
                <a:cs typeface="Tahoma"/>
              </a:rPr>
              <a:t>h</a:t>
            </a:r>
            <a:r>
              <a:rPr dirty="0" sz="2700" spc="-200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2700" spc="-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2700" spc="-480" b="1">
                <a:solidFill>
                  <a:srgbClr val="0E0E0E"/>
                </a:solidFill>
                <a:latin typeface="Tahoma"/>
                <a:cs typeface="Tahoma"/>
              </a:rPr>
              <a:t>m</a:t>
            </a:r>
            <a:r>
              <a:rPr dirty="0" sz="2700" spc="-245" b="1">
                <a:solidFill>
                  <a:srgbClr val="0E0E0E"/>
                </a:solidFill>
                <a:latin typeface="Tahoma"/>
                <a:cs typeface="Tahoma"/>
              </a:rPr>
              <a:t>o</a:t>
            </a:r>
            <a:r>
              <a:rPr dirty="0" sz="2700" spc="-195" b="1">
                <a:solidFill>
                  <a:srgbClr val="0E0E0E"/>
                </a:solidFill>
                <a:latin typeface="Tahoma"/>
                <a:cs typeface="Tahoma"/>
              </a:rPr>
              <a:t>d</a:t>
            </a:r>
            <a:r>
              <a:rPr dirty="0" sz="2700" spc="-22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2700" spc="-185" b="1">
                <a:solidFill>
                  <a:srgbClr val="0E0E0E"/>
                </a:solidFill>
                <a:latin typeface="Tahoma"/>
                <a:cs typeface="Tahoma"/>
              </a:rPr>
              <a:t>l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27" y="951094"/>
            <a:ext cx="8867775" cy="9309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5900" spc="15">
                <a:solidFill>
                  <a:srgbClr val="1BACE3"/>
                </a:solidFill>
              </a:rPr>
              <a:t>Algorithm</a:t>
            </a:r>
            <a:r>
              <a:rPr dirty="0" sz="5900" spc="-20">
                <a:solidFill>
                  <a:srgbClr val="1BACE3"/>
                </a:solidFill>
              </a:rPr>
              <a:t> </a:t>
            </a:r>
            <a:r>
              <a:rPr dirty="0" sz="5900" spc="25">
                <a:solidFill>
                  <a:srgbClr val="1BACE3"/>
                </a:solidFill>
              </a:rPr>
              <a:t>&amp;</a:t>
            </a:r>
            <a:r>
              <a:rPr dirty="0" sz="5900" spc="-15">
                <a:solidFill>
                  <a:srgbClr val="1BACE3"/>
                </a:solidFill>
              </a:rPr>
              <a:t> </a:t>
            </a:r>
            <a:r>
              <a:rPr dirty="0" sz="5900" spc="15">
                <a:solidFill>
                  <a:srgbClr val="1BACE3"/>
                </a:solidFill>
              </a:rPr>
              <a:t>Deployment</a:t>
            </a:r>
            <a:endParaRPr sz="5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052" y="2116107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052" y="2801907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8065" y="312099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052" y="3773456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8065" y="4092544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052" y="4745006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8065" y="5064094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052" y="5716556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8065" y="6035644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1155" marR="292735">
              <a:lnSpc>
                <a:spcPct val="107100"/>
              </a:lnSpc>
              <a:spcBef>
                <a:spcPts val="100"/>
              </a:spcBef>
            </a:pPr>
            <a:r>
              <a:rPr dirty="0" spc="-90"/>
              <a:t>In</a:t>
            </a:r>
            <a:r>
              <a:rPr dirty="0"/>
              <a:t> </a:t>
            </a:r>
            <a:r>
              <a:rPr dirty="0" spc="10"/>
              <a:t>the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/>
              <a:t> </a:t>
            </a:r>
            <a:r>
              <a:rPr dirty="0" spc="-25"/>
              <a:t>section,</a:t>
            </a:r>
            <a:r>
              <a:rPr dirty="0" spc="5"/>
              <a:t> </a:t>
            </a:r>
            <a:r>
              <a:rPr dirty="0" spc="-30"/>
              <a:t>describe</a:t>
            </a:r>
            <a:r>
              <a:rPr dirty="0"/>
              <a:t> </a:t>
            </a:r>
            <a:r>
              <a:rPr dirty="0" spc="10"/>
              <a:t>the</a:t>
            </a:r>
            <a:r>
              <a:rPr dirty="0"/>
              <a:t> </a:t>
            </a:r>
            <a:r>
              <a:rPr dirty="0" spc="-65"/>
              <a:t>machine</a:t>
            </a:r>
            <a:r>
              <a:rPr dirty="0"/>
              <a:t> </a:t>
            </a:r>
            <a:r>
              <a:rPr dirty="0" spc="-40"/>
              <a:t>learning</a:t>
            </a:r>
            <a:r>
              <a:rPr dirty="0" spc="5"/>
              <a:t> </a:t>
            </a:r>
            <a:r>
              <a:rPr dirty="0" spc="-15"/>
              <a:t>algorithm</a:t>
            </a:r>
            <a:r>
              <a:rPr dirty="0"/>
              <a:t> </a:t>
            </a:r>
            <a:r>
              <a:rPr dirty="0" spc="-75"/>
              <a:t>chosen</a:t>
            </a:r>
            <a:r>
              <a:rPr dirty="0"/>
              <a:t> </a:t>
            </a:r>
            <a:r>
              <a:rPr dirty="0" spc="60"/>
              <a:t>for</a:t>
            </a:r>
            <a:r>
              <a:rPr dirty="0" spc="5"/>
              <a:t> predicting</a:t>
            </a:r>
            <a:r>
              <a:rPr dirty="0"/>
              <a:t> </a:t>
            </a:r>
            <a:r>
              <a:rPr dirty="0" spc="-35"/>
              <a:t>bike</a:t>
            </a:r>
            <a:r>
              <a:rPr dirty="0"/>
              <a:t> </a:t>
            </a:r>
            <a:r>
              <a:rPr dirty="0" spc="-40"/>
              <a:t>counts.</a:t>
            </a:r>
            <a:r>
              <a:rPr dirty="0"/>
              <a:t> </a:t>
            </a:r>
            <a:r>
              <a:rPr dirty="0" spc="-55"/>
              <a:t>Here's</a:t>
            </a:r>
            <a:r>
              <a:rPr dirty="0" spc="5"/>
              <a:t> </a:t>
            </a:r>
            <a:r>
              <a:rPr dirty="0" spc="-65"/>
              <a:t>an</a:t>
            </a:r>
            <a:r>
              <a:rPr dirty="0"/>
              <a:t> </a:t>
            </a:r>
            <a:r>
              <a:rPr dirty="0" spc="-55"/>
              <a:t>example</a:t>
            </a:r>
            <a:r>
              <a:rPr dirty="0"/>
              <a:t> </a:t>
            </a:r>
            <a:r>
              <a:rPr dirty="0" spc="10"/>
              <a:t>structure</a:t>
            </a:r>
            <a:r>
              <a:rPr dirty="0"/>
              <a:t> </a:t>
            </a:r>
            <a:r>
              <a:rPr dirty="0" spc="60"/>
              <a:t>for</a:t>
            </a:r>
            <a:r>
              <a:rPr dirty="0" spc="5"/>
              <a:t> this </a:t>
            </a:r>
            <a:r>
              <a:rPr dirty="0" spc="-545"/>
              <a:t> </a:t>
            </a:r>
            <a:r>
              <a:rPr dirty="0" spc="-35"/>
              <a:t>section:</a:t>
            </a:r>
          </a:p>
          <a:p>
            <a:pPr marL="351155">
              <a:lnSpc>
                <a:spcPct val="100000"/>
              </a:lnSpc>
              <a:spcBef>
                <a:spcPts val="180"/>
              </a:spcBef>
            </a:pPr>
            <a:r>
              <a:rPr dirty="0" spc="-275" b="1">
                <a:latin typeface="Verdana"/>
                <a:cs typeface="Verdana"/>
              </a:rPr>
              <a:t>A</a:t>
            </a:r>
            <a:r>
              <a:rPr dirty="0" spc="-245" b="1">
                <a:latin typeface="Verdana"/>
                <a:cs typeface="Verdana"/>
              </a:rPr>
              <a:t>l</a:t>
            </a:r>
            <a:r>
              <a:rPr dirty="0" spc="-340" b="1">
                <a:latin typeface="Verdana"/>
                <a:cs typeface="Verdana"/>
              </a:rPr>
              <a:t>go</a:t>
            </a:r>
            <a:r>
              <a:rPr dirty="0" spc="-265" b="1">
                <a:latin typeface="Verdana"/>
                <a:cs typeface="Verdana"/>
              </a:rPr>
              <a:t>r</a:t>
            </a:r>
            <a:r>
              <a:rPr dirty="0" spc="-185" b="1">
                <a:latin typeface="Verdana"/>
                <a:cs typeface="Verdana"/>
              </a:rPr>
              <a:t>i</a:t>
            </a:r>
            <a:r>
              <a:rPr dirty="0" spc="-170" b="1">
                <a:latin typeface="Verdana"/>
                <a:cs typeface="Verdana"/>
              </a:rPr>
              <a:t>t</a:t>
            </a:r>
            <a:r>
              <a:rPr dirty="0" spc="-405" b="1">
                <a:latin typeface="Verdana"/>
                <a:cs typeface="Verdana"/>
              </a:rPr>
              <a:t>h</a:t>
            </a:r>
            <a:r>
              <a:rPr dirty="0" spc="-575" b="1">
                <a:latin typeface="Verdana"/>
                <a:cs typeface="Verdana"/>
              </a:rPr>
              <a:t>m</a:t>
            </a:r>
            <a:r>
              <a:rPr dirty="0" spc="-165" b="1">
                <a:latin typeface="Verdana"/>
                <a:cs typeface="Verdana"/>
              </a:rPr>
              <a:t> </a:t>
            </a:r>
            <a:r>
              <a:rPr dirty="0" spc="-204" b="1">
                <a:latin typeface="Verdana"/>
                <a:cs typeface="Verdana"/>
              </a:rPr>
              <a:t>S</a:t>
            </a:r>
            <a:r>
              <a:rPr dirty="0" spc="-325" b="1">
                <a:latin typeface="Verdana"/>
                <a:cs typeface="Verdana"/>
              </a:rPr>
              <a:t>e</a:t>
            </a:r>
            <a:r>
              <a:rPr dirty="0" spc="-245" b="1">
                <a:latin typeface="Verdana"/>
                <a:cs typeface="Verdana"/>
              </a:rPr>
              <a:t>l</a:t>
            </a:r>
            <a:r>
              <a:rPr dirty="0" spc="-325" b="1">
                <a:latin typeface="Verdana"/>
                <a:cs typeface="Verdana"/>
              </a:rPr>
              <a:t>e</a:t>
            </a:r>
            <a:r>
              <a:rPr dirty="0" spc="-225" b="1">
                <a:latin typeface="Verdana"/>
                <a:cs typeface="Verdana"/>
              </a:rPr>
              <a:t>c</a:t>
            </a:r>
            <a:r>
              <a:rPr dirty="0" spc="-170" b="1">
                <a:latin typeface="Verdana"/>
                <a:cs typeface="Verdana"/>
              </a:rPr>
              <a:t>t</a:t>
            </a:r>
            <a:r>
              <a:rPr dirty="0" spc="-185" b="1">
                <a:latin typeface="Verdana"/>
                <a:cs typeface="Verdana"/>
              </a:rPr>
              <a:t>i</a:t>
            </a:r>
            <a:r>
              <a:rPr dirty="0" spc="-335" b="1">
                <a:latin typeface="Verdana"/>
                <a:cs typeface="Verdana"/>
              </a:rPr>
              <a:t>o</a:t>
            </a:r>
            <a:r>
              <a:rPr dirty="0" spc="-405" b="1">
                <a:latin typeface="Verdana"/>
                <a:cs typeface="Verdana"/>
              </a:rPr>
              <a:t>n</a:t>
            </a:r>
            <a:r>
              <a:rPr dirty="0" spc="-305" b="1">
                <a:latin typeface="Verdana"/>
                <a:cs typeface="Verdana"/>
              </a:rPr>
              <a:t>:</a:t>
            </a:r>
          </a:p>
          <a:p>
            <a:pPr marL="837565" marR="505459">
              <a:lnSpc>
                <a:spcPts val="2480"/>
              </a:lnSpc>
              <a:spcBef>
                <a:spcPts val="145"/>
              </a:spcBef>
            </a:pPr>
            <a:r>
              <a:rPr dirty="0" spc="-30"/>
              <a:t>Provide</a:t>
            </a:r>
            <a:r>
              <a:rPr dirty="0"/>
              <a:t> </a:t>
            </a:r>
            <a:r>
              <a:rPr dirty="0" spc="-45"/>
              <a:t>a</a:t>
            </a:r>
            <a:r>
              <a:rPr dirty="0"/>
              <a:t> </a:t>
            </a:r>
            <a:r>
              <a:rPr dirty="0" spc="30"/>
              <a:t>brief</a:t>
            </a:r>
            <a:r>
              <a:rPr dirty="0" spc="5"/>
              <a:t> </a:t>
            </a:r>
            <a:r>
              <a:rPr dirty="0" spc="-45"/>
              <a:t>overview</a:t>
            </a:r>
            <a:r>
              <a:rPr dirty="0"/>
              <a:t> </a:t>
            </a:r>
            <a:r>
              <a:rPr dirty="0" spc="55"/>
              <a:t>of</a:t>
            </a:r>
            <a:r>
              <a:rPr dirty="0" spc="5"/>
              <a:t> </a:t>
            </a:r>
            <a:r>
              <a:rPr dirty="0" spc="10"/>
              <a:t>the</a:t>
            </a:r>
            <a:r>
              <a:rPr dirty="0"/>
              <a:t> </a:t>
            </a:r>
            <a:r>
              <a:rPr dirty="0" spc="-75"/>
              <a:t>chosen</a:t>
            </a:r>
            <a:r>
              <a:rPr dirty="0"/>
              <a:t> </a:t>
            </a:r>
            <a:r>
              <a:rPr dirty="0" spc="-15"/>
              <a:t>algorithm</a:t>
            </a:r>
            <a:r>
              <a:rPr dirty="0" spc="5"/>
              <a:t> </a:t>
            </a:r>
            <a:r>
              <a:rPr dirty="0" spc="-60"/>
              <a:t>(e.g.,</a:t>
            </a:r>
            <a:r>
              <a:rPr dirty="0"/>
              <a:t> </a:t>
            </a:r>
            <a:r>
              <a:rPr dirty="0" spc="-10"/>
              <a:t>time-series</a:t>
            </a:r>
            <a:r>
              <a:rPr dirty="0" spc="5"/>
              <a:t> </a:t>
            </a:r>
            <a:r>
              <a:rPr dirty="0" spc="-5"/>
              <a:t>forecasting</a:t>
            </a:r>
            <a:r>
              <a:rPr dirty="0"/>
              <a:t> </a:t>
            </a:r>
            <a:r>
              <a:rPr dirty="0" spc="-50"/>
              <a:t>model,</a:t>
            </a:r>
            <a:r>
              <a:rPr dirty="0" spc="5"/>
              <a:t> </a:t>
            </a:r>
            <a:r>
              <a:rPr dirty="0" spc="-50"/>
              <a:t>like</a:t>
            </a:r>
            <a:r>
              <a:rPr dirty="0"/>
              <a:t> </a:t>
            </a:r>
            <a:r>
              <a:rPr dirty="0" spc="-110"/>
              <a:t>ARIMA</a:t>
            </a:r>
            <a:r>
              <a:rPr dirty="0"/>
              <a:t> </a:t>
            </a:r>
            <a:r>
              <a:rPr dirty="0" spc="15"/>
              <a:t>or</a:t>
            </a:r>
            <a:r>
              <a:rPr dirty="0" spc="5"/>
              <a:t> </a:t>
            </a:r>
            <a:r>
              <a:rPr dirty="0" spc="-75"/>
              <a:t>LSTM)</a:t>
            </a:r>
            <a:r>
              <a:rPr dirty="0"/>
              <a:t> </a:t>
            </a:r>
            <a:r>
              <a:rPr dirty="0" spc="-40"/>
              <a:t>and</a:t>
            </a:r>
            <a:r>
              <a:rPr dirty="0" spc="5"/>
              <a:t> </a:t>
            </a:r>
            <a:r>
              <a:rPr dirty="0" spc="10"/>
              <a:t>justify</a:t>
            </a:r>
            <a:r>
              <a:rPr dirty="0"/>
              <a:t> </a:t>
            </a:r>
            <a:r>
              <a:rPr dirty="0" spc="35"/>
              <a:t>its</a:t>
            </a:r>
            <a:r>
              <a:rPr dirty="0" spc="5"/>
              <a:t> </a:t>
            </a:r>
            <a:r>
              <a:rPr dirty="0" spc="-35"/>
              <a:t>selection </a:t>
            </a:r>
            <a:r>
              <a:rPr dirty="0" spc="-545"/>
              <a:t> </a:t>
            </a:r>
            <a:r>
              <a:rPr dirty="0" spc="-50"/>
              <a:t>based</a:t>
            </a:r>
            <a:r>
              <a:rPr dirty="0" spc="-5"/>
              <a:t> </a:t>
            </a:r>
            <a:r>
              <a:rPr dirty="0" spc="-60"/>
              <a:t>on</a:t>
            </a:r>
            <a:r>
              <a:rPr dirty="0" spc="-5"/>
              <a:t> </a:t>
            </a:r>
            <a:r>
              <a:rPr dirty="0" spc="10"/>
              <a:t>the</a:t>
            </a:r>
            <a:r>
              <a:rPr dirty="0" spc="-5"/>
              <a:t> </a:t>
            </a:r>
            <a:r>
              <a:rPr dirty="0" spc="-30"/>
              <a:t>problem</a:t>
            </a:r>
            <a:r>
              <a:rPr dirty="0" spc="-5"/>
              <a:t> </a:t>
            </a:r>
            <a:r>
              <a:rPr dirty="0" spc="5"/>
              <a:t>statement</a:t>
            </a:r>
            <a:r>
              <a:rPr dirty="0" spc="-5"/>
              <a:t> </a:t>
            </a:r>
            <a:r>
              <a:rPr dirty="0" spc="-40"/>
              <a:t>and</a:t>
            </a:r>
            <a:r>
              <a:rPr dirty="0" spc="-5"/>
              <a:t> </a:t>
            </a:r>
            <a:r>
              <a:rPr dirty="0" spc="20"/>
              <a:t>data</a:t>
            </a:r>
            <a:r>
              <a:rPr dirty="0" spc="-5"/>
              <a:t> </a:t>
            </a:r>
            <a:r>
              <a:rPr dirty="0" spc="-15"/>
              <a:t>characteristics.</a:t>
            </a:r>
          </a:p>
          <a:p>
            <a:pPr marL="351155">
              <a:lnSpc>
                <a:spcPct val="100000"/>
              </a:lnSpc>
              <a:spcBef>
                <a:spcPts val="25"/>
              </a:spcBef>
            </a:pPr>
            <a:r>
              <a:rPr dirty="0" spc="-350" b="1">
                <a:latin typeface="Verdana"/>
                <a:cs typeface="Verdana"/>
              </a:rPr>
              <a:t>D</a:t>
            </a:r>
            <a:r>
              <a:rPr dirty="0" spc="-305" b="1">
                <a:latin typeface="Verdana"/>
                <a:cs typeface="Verdana"/>
              </a:rPr>
              <a:t>a</a:t>
            </a:r>
            <a:r>
              <a:rPr dirty="0" spc="-170" b="1">
                <a:latin typeface="Verdana"/>
                <a:cs typeface="Verdana"/>
              </a:rPr>
              <a:t>t</a:t>
            </a:r>
            <a:r>
              <a:rPr dirty="0" spc="-285" b="1">
                <a:latin typeface="Verdana"/>
                <a:cs typeface="Verdana"/>
              </a:rPr>
              <a:t>a</a:t>
            </a:r>
            <a:r>
              <a:rPr dirty="0" spc="-165" b="1">
                <a:latin typeface="Verdana"/>
                <a:cs typeface="Verdana"/>
              </a:rPr>
              <a:t> </a:t>
            </a:r>
            <a:r>
              <a:rPr dirty="0" spc="-630" b="1">
                <a:latin typeface="Verdana"/>
                <a:cs typeface="Verdana"/>
              </a:rPr>
              <a:t>I</a:t>
            </a:r>
            <a:r>
              <a:rPr dirty="0" spc="-405" b="1">
                <a:latin typeface="Verdana"/>
                <a:cs typeface="Verdana"/>
              </a:rPr>
              <a:t>n</a:t>
            </a:r>
            <a:r>
              <a:rPr dirty="0" spc="-300" b="1">
                <a:latin typeface="Verdana"/>
                <a:cs typeface="Verdana"/>
              </a:rPr>
              <a:t>p</a:t>
            </a:r>
            <a:r>
              <a:rPr dirty="0" spc="-420" b="1">
                <a:latin typeface="Verdana"/>
                <a:cs typeface="Verdana"/>
              </a:rPr>
              <a:t>u</a:t>
            </a:r>
            <a:r>
              <a:rPr dirty="0" spc="-170" b="1">
                <a:latin typeface="Verdana"/>
                <a:cs typeface="Verdana"/>
              </a:rPr>
              <a:t>t</a:t>
            </a:r>
            <a:r>
              <a:rPr dirty="0" spc="-305" b="1">
                <a:latin typeface="Verdana"/>
                <a:cs typeface="Verdana"/>
              </a:rPr>
              <a:t>:</a:t>
            </a:r>
          </a:p>
          <a:p>
            <a:pPr marL="837565" marR="541655">
              <a:lnSpc>
                <a:spcPts val="2480"/>
              </a:lnSpc>
              <a:spcBef>
                <a:spcPts val="145"/>
              </a:spcBef>
            </a:pPr>
            <a:r>
              <a:rPr dirty="0" spc="-25"/>
              <a:t>Specify</a:t>
            </a:r>
            <a:r>
              <a:rPr dirty="0" spc="5"/>
              <a:t> </a:t>
            </a:r>
            <a:r>
              <a:rPr dirty="0" spc="10"/>
              <a:t>the</a:t>
            </a:r>
            <a:r>
              <a:rPr dirty="0" spc="5"/>
              <a:t> input </a:t>
            </a:r>
            <a:r>
              <a:rPr dirty="0" spc="-5"/>
              <a:t>features</a:t>
            </a:r>
            <a:r>
              <a:rPr dirty="0" spc="10"/>
              <a:t> </a:t>
            </a:r>
            <a:r>
              <a:rPr dirty="0" spc="-70"/>
              <a:t>used</a:t>
            </a:r>
            <a:r>
              <a:rPr dirty="0" spc="5"/>
              <a:t> </a:t>
            </a:r>
            <a:r>
              <a:rPr dirty="0" spc="-20"/>
              <a:t>by</a:t>
            </a:r>
            <a:r>
              <a:rPr dirty="0" spc="5"/>
              <a:t> </a:t>
            </a:r>
            <a:r>
              <a:rPr dirty="0" spc="10"/>
              <a:t>the </a:t>
            </a:r>
            <a:r>
              <a:rPr dirty="0" spc="-15"/>
              <a:t>algorithm,</a:t>
            </a:r>
            <a:r>
              <a:rPr dirty="0" spc="5"/>
              <a:t> </a:t>
            </a:r>
            <a:r>
              <a:rPr dirty="0" spc="-80"/>
              <a:t>such</a:t>
            </a:r>
            <a:r>
              <a:rPr dirty="0" spc="5"/>
              <a:t> </a:t>
            </a:r>
            <a:r>
              <a:rPr dirty="0" spc="-80"/>
              <a:t>as</a:t>
            </a:r>
            <a:r>
              <a:rPr dirty="0" spc="5"/>
              <a:t> </a:t>
            </a:r>
            <a:r>
              <a:rPr dirty="0" spc="-15"/>
              <a:t>historical</a:t>
            </a:r>
            <a:r>
              <a:rPr dirty="0" spc="10"/>
              <a:t> </a:t>
            </a:r>
            <a:r>
              <a:rPr dirty="0" spc="-35"/>
              <a:t>bike</a:t>
            </a:r>
            <a:r>
              <a:rPr dirty="0" spc="5"/>
              <a:t> </a:t>
            </a:r>
            <a:r>
              <a:rPr dirty="0" spc="-5"/>
              <a:t>rental</a:t>
            </a:r>
            <a:r>
              <a:rPr dirty="0" spc="5"/>
              <a:t> </a:t>
            </a:r>
            <a:r>
              <a:rPr dirty="0" spc="10"/>
              <a:t>data, </a:t>
            </a:r>
            <a:r>
              <a:rPr dirty="0" spc="-25"/>
              <a:t>weather</a:t>
            </a:r>
            <a:r>
              <a:rPr dirty="0" spc="5"/>
              <a:t> </a:t>
            </a:r>
            <a:r>
              <a:rPr dirty="0" spc="-25"/>
              <a:t>conditions,</a:t>
            </a:r>
            <a:r>
              <a:rPr dirty="0" spc="5"/>
              <a:t> </a:t>
            </a:r>
            <a:r>
              <a:rPr dirty="0" spc="-35"/>
              <a:t>day</a:t>
            </a:r>
            <a:r>
              <a:rPr dirty="0" spc="5"/>
              <a:t> </a:t>
            </a:r>
            <a:r>
              <a:rPr dirty="0" spc="55"/>
              <a:t>of</a:t>
            </a:r>
            <a:r>
              <a:rPr dirty="0" spc="10"/>
              <a:t> the</a:t>
            </a:r>
            <a:r>
              <a:rPr dirty="0" spc="5"/>
              <a:t> </a:t>
            </a:r>
            <a:r>
              <a:rPr dirty="0" spc="-70"/>
              <a:t>week,</a:t>
            </a:r>
            <a:r>
              <a:rPr dirty="0" spc="5"/>
              <a:t> </a:t>
            </a:r>
            <a:r>
              <a:rPr dirty="0" spc="-40"/>
              <a:t>and</a:t>
            </a:r>
            <a:r>
              <a:rPr dirty="0" spc="10"/>
              <a:t> </a:t>
            </a:r>
            <a:r>
              <a:rPr dirty="0" spc="-65"/>
              <a:t>any </a:t>
            </a:r>
            <a:r>
              <a:rPr dirty="0" spc="-545"/>
              <a:t> </a:t>
            </a:r>
            <a:r>
              <a:rPr dirty="0" spc="10"/>
              <a:t>other</a:t>
            </a:r>
            <a:r>
              <a:rPr dirty="0" spc="-10"/>
              <a:t> </a:t>
            </a:r>
            <a:r>
              <a:rPr dirty="0" spc="-20"/>
              <a:t>relevant</a:t>
            </a:r>
            <a:r>
              <a:rPr dirty="0" spc="-5"/>
              <a:t> </a:t>
            </a:r>
            <a:r>
              <a:rPr dirty="0" spc="5"/>
              <a:t>factors.</a:t>
            </a:r>
          </a:p>
          <a:p>
            <a:pPr marL="351155">
              <a:lnSpc>
                <a:spcPct val="100000"/>
              </a:lnSpc>
              <a:spcBef>
                <a:spcPts val="25"/>
              </a:spcBef>
            </a:pPr>
            <a:r>
              <a:rPr dirty="0" spc="-210" b="1">
                <a:latin typeface="Verdana"/>
                <a:cs typeface="Verdana"/>
              </a:rPr>
              <a:t>T</a:t>
            </a:r>
            <a:r>
              <a:rPr dirty="0" spc="-265" b="1">
                <a:latin typeface="Verdana"/>
                <a:cs typeface="Verdana"/>
              </a:rPr>
              <a:t>r</a:t>
            </a:r>
            <a:r>
              <a:rPr dirty="0" spc="-305" b="1">
                <a:latin typeface="Verdana"/>
                <a:cs typeface="Verdana"/>
              </a:rPr>
              <a:t>a</a:t>
            </a:r>
            <a:r>
              <a:rPr dirty="0" spc="-185" b="1">
                <a:latin typeface="Verdana"/>
                <a:cs typeface="Verdana"/>
              </a:rPr>
              <a:t>i</a:t>
            </a:r>
            <a:r>
              <a:rPr dirty="0" spc="-405" b="1">
                <a:latin typeface="Verdana"/>
                <a:cs typeface="Verdana"/>
              </a:rPr>
              <a:t>n</a:t>
            </a:r>
            <a:r>
              <a:rPr dirty="0" spc="-185" b="1">
                <a:latin typeface="Verdana"/>
                <a:cs typeface="Verdana"/>
              </a:rPr>
              <a:t>i</a:t>
            </a:r>
            <a:r>
              <a:rPr dirty="0" spc="-405" b="1">
                <a:latin typeface="Verdana"/>
                <a:cs typeface="Verdana"/>
              </a:rPr>
              <a:t>n</a:t>
            </a:r>
            <a:r>
              <a:rPr dirty="0" spc="-320" b="1">
                <a:latin typeface="Verdana"/>
                <a:cs typeface="Verdana"/>
              </a:rPr>
              <a:t>g</a:t>
            </a:r>
            <a:r>
              <a:rPr dirty="0" spc="-165" b="1">
                <a:latin typeface="Verdana"/>
                <a:cs typeface="Verdana"/>
              </a:rPr>
              <a:t> </a:t>
            </a:r>
            <a:r>
              <a:rPr dirty="0" spc="-235" b="1">
                <a:latin typeface="Verdana"/>
                <a:cs typeface="Verdana"/>
              </a:rPr>
              <a:t>P</a:t>
            </a:r>
            <a:r>
              <a:rPr dirty="0" spc="-265" b="1">
                <a:latin typeface="Verdana"/>
                <a:cs typeface="Verdana"/>
              </a:rPr>
              <a:t>r</a:t>
            </a:r>
            <a:r>
              <a:rPr dirty="0" spc="-335" b="1">
                <a:latin typeface="Verdana"/>
                <a:cs typeface="Verdana"/>
              </a:rPr>
              <a:t>o</a:t>
            </a:r>
            <a:r>
              <a:rPr dirty="0" spc="-225" b="1">
                <a:latin typeface="Verdana"/>
                <a:cs typeface="Verdana"/>
              </a:rPr>
              <a:t>c</a:t>
            </a:r>
            <a:r>
              <a:rPr dirty="0" spc="-325" b="1">
                <a:latin typeface="Verdana"/>
                <a:cs typeface="Verdana"/>
              </a:rPr>
              <a:t>e</a:t>
            </a:r>
            <a:r>
              <a:rPr dirty="0" spc="-300" b="1">
                <a:latin typeface="Verdana"/>
                <a:cs typeface="Verdana"/>
              </a:rPr>
              <a:t>ss</a:t>
            </a:r>
            <a:r>
              <a:rPr dirty="0" spc="-305" b="1">
                <a:latin typeface="Verdana"/>
                <a:cs typeface="Verdana"/>
              </a:rPr>
              <a:t>:</a:t>
            </a:r>
          </a:p>
          <a:p>
            <a:pPr marL="837565" marR="5080">
              <a:lnSpc>
                <a:spcPts val="2480"/>
              </a:lnSpc>
              <a:spcBef>
                <a:spcPts val="145"/>
              </a:spcBef>
            </a:pPr>
            <a:r>
              <a:rPr dirty="0" spc="-55"/>
              <a:t>Explain</a:t>
            </a:r>
            <a:r>
              <a:rPr dirty="0"/>
              <a:t> </a:t>
            </a:r>
            <a:r>
              <a:rPr dirty="0" spc="-75"/>
              <a:t>how</a:t>
            </a:r>
            <a:r>
              <a:rPr dirty="0" spc="5"/>
              <a:t> </a:t>
            </a:r>
            <a:r>
              <a:rPr dirty="0" spc="10"/>
              <a:t>the</a:t>
            </a:r>
            <a:r>
              <a:rPr dirty="0" spc="5"/>
              <a:t> </a:t>
            </a:r>
            <a:r>
              <a:rPr dirty="0" spc="-15"/>
              <a:t>algorithm</a:t>
            </a:r>
            <a:r>
              <a:rPr dirty="0" spc="5"/>
              <a:t> </a:t>
            </a:r>
            <a:r>
              <a:rPr dirty="0" spc="-45"/>
              <a:t>is</a:t>
            </a:r>
            <a:r>
              <a:rPr dirty="0" spc="5"/>
              <a:t> trained </a:t>
            </a:r>
            <a:r>
              <a:rPr dirty="0" spc="-60"/>
              <a:t>using</a:t>
            </a:r>
            <a:r>
              <a:rPr dirty="0" spc="5"/>
              <a:t> </a:t>
            </a:r>
            <a:r>
              <a:rPr dirty="0" spc="-15"/>
              <a:t>historical</a:t>
            </a:r>
            <a:r>
              <a:rPr dirty="0" spc="5"/>
              <a:t> </a:t>
            </a:r>
            <a:r>
              <a:rPr dirty="0" spc="-5"/>
              <a:t>data.</a:t>
            </a:r>
            <a:r>
              <a:rPr dirty="0" spc="5"/>
              <a:t> </a:t>
            </a:r>
            <a:r>
              <a:rPr dirty="0" spc="-20"/>
              <a:t>Highlight</a:t>
            </a:r>
            <a:r>
              <a:rPr dirty="0" spc="5"/>
              <a:t> </a:t>
            </a:r>
            <a:r>
              <a:rPr dirty="0" spc="-65"/>
              <a:t>any</a:t>
            </a:r>
            <a:r>
              <a:rPr dirty="0" spc="5"/>
              <a:t> </a:t>
            </a:r>
            <a:r>
              <a:rPr dirty="0" spc="-15"/>
              <a:t>specific</a:t>
            </a:r>
            <a:r>
              <a:rPr dirty="0" spc="5"/>
              <a:t> </a:t>
            </a:r>
            <a:r>
              <a:rPr dirty="0" spc="-30"/>
              <a:t>considerations</a:t>
            </a:r>
            <a:r>
              <a:rPr dirty="0" spc="5"/>
              <a:t> </a:t>
            </a:r>
            <a:r>
              <a:rPr dirty="0" spc="15"/>
              <a:t>or</a:t>
            </a:r>
            <a:r>
              <a:rPr dirty="0" spc="5"/>
              <a:t> </a:t>
            </a:r>
            <a:r>
              <a:rPr dirty="0" spc="-40"/>
              <a:t>techniques</a:t>
            </a:r>
            <a:r>
              <a:rPr dirty="0" spc="5"/>
              <a:t> </a:t>
            </a:r>
            <a:r>
              <a:rPr dirty="0" spc="-50"/>
              <a:t>employed,</a:t>
            </a:r>
            <a:r>
              <a:rPr dirty="0" spc="5"/>
              <a:t> </a:t>
            </a:r>
            <a:r>
              <a:rPr dirty="0" spc="-80"/>
              <a:t>such</a:t>
            </a:r>
            <a:r>
              <a:rPr dirty="0" spc="5"/>
              <a:t> </a:t>
            </a:r>
            <a:r>
              <a:rPr dirty="0" spc="-80"/>
              <a:t>as</a:t>
            </a:r>
            <a:r>
              <a:rPr dirty="0" spc="5"/>
              <a:t> </a:t>
            </a:r>
            <a:r>
              <a:rPr dirty="0" spc="-5"/>
              <a:t>cross- </a:t>
            </a:r>
            <a:r>
              <a:rPr dirty="0" spc="-540"/>
              <a:t> </a:t>
            </a:r>
            <a:r>
              <a:rPr dirty="0" spc="-20"/>
              <a:t>validation</a:t>
            </a:r>
            <a:r>
              <a:rPr dirty="0" spc="-10"/>
              <a:t> </a:t>
            </a:r>
            <a:r>
              <a:rPr dirty="0" spc="15"/>
              <a:t>or</a:t>
            </a:r>
            <a:r>
              <a:rPr dirty="0" spc="-5"/>
              <a:t> </a:t>
            </a:r>
            <a:r>
              <a:rPr dirty="0" spc="-15"/>
              <a:t>hyperparameter</a:t>
            </a:r>
            <a:r>
              <a:rPr dirty="0" spc="-5"/>
              <a:t> </a:t>
            </a:r>
            <a:r>
              <a:rPr dirty="0" spc="-25"/>
              <a:t>tuning.</a:t>
            </a:r>
          </a:p>
          <a:p>
            <a:pPr marL="351155">
              <a:lnSpc>
                <a:spcPct val="100000"/>
              </a:lnSpc>
              <a:spcBef>
                <a:spcPts val="25"/>
              </a:spcBef>
            </a:pPr>
            <a:r>
              <a:rPr dirty="0" spc="-235" b="1">
                <a:latin typeface="Verdana"/>
                <a:cs typeface="Verdana"/>
              </a:rPr>
              <a:t>P</a:t>
            </a:r>
            <a:r>
              <a:rPr dirty="0" spc="-265" b="1">
                <a:latin typeface="Verdana"/>
                <a:cs typeface="Verdana"/>
              </a:rPr>
              <a:t>r</a:t>
            </a:r>
            <a:r>
              <a:rPr dirty="0" spc="-325" b="1">
                <a:latin typeface="Verdana"/>
                <a:cs typeface="Verdana"/>
              </a:rPr>
              <a:t>e</a:t>
            </a:r>
            <a:r>
              <a:rPr dirty="0" spc="-300" b="1">
                <a:latin typeface="Verdana"/>
                <a:cs typeface="Verdana"/>
              </a:rPr>
              <a:t>d</a:t>
            </a:r>
            <a:r>
              <a:rPr dirty="0" spc="-185" b="1">
                <a:latin typeface="Verdana"/>
                <a:cs typeface="Verdana"/>
              </a:rPr>
              <a:t>i</a:t>
            </a:r>
            <a:r>
              <a:rPr dirty="0" spc="-225" b="1">
                <a:latin typeface="Verdana"/>
                <a:cs typeface="Verdana"/>
              </a:rPr>
              <a:t>c</a:t>
            </a:r>
            <a:r>
              <a:rPr dirty="0" spc="-170" b="1">
                <a:latin typeface="Verdana"/>
                <a:cs typeface="Verdana"/>
              </a:rPr>
              <a:t>t</a:t>
            </a:r>
            <a:r>
              <a:rPr dirty="0" spc="-185" b="1">
                <a:latin typeface="Verdana"/>
                <a:cs typeface="Verdana"/>
              </a:rPr>
              <a:t>i</a:t>
            </a:r>
            <a:r>
              <a:rPr dirty="0" spc="-335" b="1">
                <a:latin typeface="Verdana"/>
                <a:cs typeface="Verdana"/>
              </a:rPr>
              <a:t>o</a:t>
            </a:r>
            <a:r>
              <a:rPr dirty="0" spc="-385" b="1">
                <a:latin typeface="Verdana"/>
                <a:cs typeface="Verdana"/>
              </a:rPr>
              <a:t>n</a:t>
            </a:r>
            <a:r>
              <a:rPr dirty="0" spc="-165" b="1">
                <a:latin typeface="Verdana"/>
                <a:cs typeface="Verdana"/>
              </a:rPr>
              <a:t> </a:t>
            </a:r>
            <a:r>
              <a:rPr dirty="0" spc="-235" b="1">
                <a:latin typeface="Verdana"/>
                <a:cs typeface="Verdana"/>
              </a:rPr>
              <a:t>P</a:t>
            </a:r>
            <a:r>
              <a:rPr dirty="0" spc="-265" b="1">
                <a:latin typeface="Verdana"/>
                <a:cs typeface="Verdana"/>
              </a:rPr>
              <a:t>r</a:t>
            </a:r>
            <a:r>
              <a:rPr dirty="0" spc="-335" b="1">
                <a:latin typeface="Verdana"/>
                <a:cs typeface="Verdana"/>
              </a:rPr>
              <a:t>o</a:t>
            </a:r>
            <a:r>
              <a:rPr dirty="0" spc="-225" b="1">
                <a:latin typeface="Verdana"/>
                <a:cs typeface="Verdana"/>
              </a:rPr>
              <a:t>c</a:t>
            </a:r>
            <a:r>
              <a:rPr dirty="0" spc="-325" b="1">
                <a:latin typeface="Verdana"/>
                <a:cs typeface="Verdana"/>
              </a:rPr>
              <a:t>e</a:t>
            </a:r>
            <a:r>
              <a:rPr dirty="0" spc="-300" b="1">
                <a:latin typeface="Verdana"/>
                <a:cs typeface="Verdana"/>
              </a:rPr>
              <a:t>ss</a:t>
            </a:r>
            <a:r>
              <a:rPr dirty="0" spc="-305" b="1">
                <a:latin typeface="Verdana"/>
                <a:cs typeface="Verdana"/>
              </a:rPr>
              <a:t>:</a:t>
            </a:r>
          </a:p>
          <a:p>
            <a:pPr marL="837565" marR="461645">
              <a:lnSpc>
                <a:spcPts val="2480"/>
              </a:lnSpc>
              <a:spcBef>
                <a:spcPts val="145"/>
              </a:spcBef>
            </a:pPr>
            <a:r>
              <a:rPr dirty="0" spc="-20"/>
              <a:t>Detail</a:t>
            </a:r>
            <a:r>
              <a:rPr dirty="0" spc="5"/>
              <a:t> </a:t>
            </a:r>
            <a:r>
              <a:rPr dirty="0" spc="-75"/>
              <a:t>how</a:t>
            </a:r>
            <a:r>
              <a:rPr dirty="0" spc="5"/>
              <a:t> </a:t>
            </a:r>
            <a:r>
              <a:rPr dirty="0" spc="10"/>
              <a:t>the</a:t>
            </a:r>
            <a:r>
              <a:rPr dirty="0" spc="5"/>
              <a:t> trained</a:t>
            </a:r>
            <a:r>
              <a:rPr dirty="0" spc="10"/>
              <a:t> </a:t>
            </a:r>
            <a:r>
              <a:rPr dirty="0" spc="-15"/>
              <a:t>algorithm</a:t>
            </a:r>
            <a:r>
              <a:rPr dirty="0" spc="5"/>
              <a:t> </a:t>
            </a:r>
            <a:r>
              <a:rPr dirty="0" spc="-80"/>
              <a:t>makes</a:t>
            </a:r>
            <a:r>
              <a:rPr dirty="0" spc="5"/>
              <a:t> </a:t>
            </a:r>
            <a:r>
              <a:rPr dirty="0" spc="-10"/>
              <a:t>predictions</a:t>
            </a:r>
            <a:r>
              <a:rPr dirty="0" spc="5"/>
              <a:t> </a:t>
            </a:r>
            <a:r>
              <a:rPr dirty="0" spc="60"/>
              <a:t>for</a:t>
            </a:r>
            <a:r>
              <a:rPr dirty="0" spc="10"/>
              <a:t> </a:t>
            </a:r>
            <a:r>
              <a:rPr dirty="0" spc="20"/>
              <a:t>future</a:t>
            </a:r>
            <a:r>
              <a:rPr dirty="0" spc="5"/>
              <a:t> </a:t>
            </a:r>
            <a:r>
              <a:rPr dirty="0" spc="-35"/>
              <a:t>bike</a:t>
            </a:r>
            <a:r>
              <a:rPr dirty="0" spc="5"/>
              <a:t> </a:t>
            </a:r>
            <a:r>
              <a:rPr dirty="0" spc="-40"/>
              <a:t>counts.</a:t>
            </a:r>
            <a:r>
              <a:rPr dirty="0" spc="5"/>
              <a:t> </a:t>
            </a:r>
            <a:r>
              <a:rPr dirty="0" spc="-85"/>
              <a:t>Discuss</a:t>
            </a:r>
            <a:r>
              <a:rPr dirty="0" spc="10"/>
              <a:t> </a:t>
            </a:r>
            <a:r>
              <a:rPr dirty="0" spc="-65"/>
              <a:t>any</a:t>
            </a:r>
            <a:r>
              <a:rPr dirty="0" spc="5"/>
              <a:t> </a:t>
            </a:r>
            <a:r>
              <a:rPr dirty="0" spc="10"/>
              <a:t>real-time</a:t>
            </a:r>
            <a:r>
              <a:rPr dirty="0" spc="5"/>
              <a:t> </a:t>
            </a:r>
            <a:r>
              <a:rPr dirty="0" spc="20"/>
              <a:t>data</a:t>
            </a:r>
            <a:r>
              <a:rPr dirty="0" spc="5"/>
              <a:t> </a:t>
            </a:r>
            <a:r>
              <a:rPr dirty="0" spc="-15"/>
              <a:t>inputs</a:t>
            </a:r>
            <a:r>
              <a:rPr dirty="0" spc="10"/>
              <a:t> </a:t>
            </a:r>
            <a:r>
              <a:rPr dirty="0" spc="-40"/>
              <a:t>considered</a:t>
            </a:r>
            <a:r>
              <a:rPr dirty="0" spc="5"/>
              <a:t> </a:t>
            </a:r>
            <a:r>
              <a:rPr dirty="0" spc="-20"/>
              <a:t>during</a:t>
            </a:r>
            <a:r>
              <a:rPr dirty="0" spc="5"/>
              <a:t> </a:t>
            </a:r>
            <a:r>
              <a:rPr dirty="0" spc="10"/>
              <a:t>the </a:t>
            </a:r>
            <a:r>
              <a:rPr dirty="0" spc="-540"/>
              <a:t> </a:t>
            </a:r>
            <a:r>
              <a:rPr dirty="0"/>
              <a:t>prediction</a:t>
            </a:r>
            <a:r>
              <a:rPr dirty="0" spc="-10"/>
              <a:t> </a:t>
            </a:r>
            <a:r>
              <a:rPr dirty="0" spc="-70"/>
              <a:t>phase.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27" y="951094"/>
            <a:ext cx="2330450" cy="9309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5900" spc="15">
                <a:solidFill>
                  <a:srgbClr val="1BACE3"/>
                </a:solidFill>
              </a:rPr>
              <a:t>Res</a:t>
            </a:r>
            <a:r>
              <a:rPr dirty="0" sz="5900" spc="15">
                <a:solidFill>
                  <a:srgbClr val="1BACE3"/>
                </a:solidFill>
              </a:rPr>
              <a:t>u</a:t>
            </a:r>
            <a:r>
              <a:rPr dirty="0" sz="5900" spc="5">
                <a:solidFill>
                  <a:srgbClr val="1BACE3"/>
                </a:solidFill>
              </a:rPr>
              <a:t>l</a:t>
            </a:r>
            <a:r>
              <a:rPr dirty="0" sz="5900" spc="10">
                <a:solidFill>
                  <a:srgbClr val="1BACE3"/>
                </a:solidFill>
              </a:rPr>
              <a:t>t</a:t>
            </a:r>
            <a:endParaRPr sz="5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347" y="2490740"/>
            <a:ext cx="14382747" cy="49244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8615" y="3170902"/>
            <a:ext cx="13887448" cy="43814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232" y="4186802"/>
            <a:ext cx="17402174" cy="1914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Wasim Akram</dc:creator>
  <cp:keywords>DAGBcKGuLF8,BAFvhNUN6ag</cp:keywords>
  <dc:title>Project template -1.pptx</dc:title>
  <dcterms:created xsi:type="dcterms:W3CDTF">2024-04-04T15:05:15Z</dcterms:created>
  <dcterms:modified xsi:type="dcterms:W3CDTF">2024-04-04T15:05:15Z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2024-04-04T00:00:00Z</vt:filetime>
  </property>
</Properties>
</file>