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1" r:id="rId4"/>
    <p:sldId id="262" r:id="rId5"/>
  </p:sldIdLst>
  <p:sldSz cx="12192000" cy="6858000"/>
  <p:notesSz cx="6400800" cy="86868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419" userDrawn="1">
          <p15:clr>
            <a:srgbClr val="A4A3A4"/>
          </p15:clr>
        </p15:guide>
        <p15:guide id="2" orient="horz" pos="1389" userDrawn="1">
          <p15:clr>
            <a:srgbClr val="A4A3A4"/>
          </p15:clr>
        </p15:guide>
        <p15:guide id="3" orient="horz" pos="383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3727" userDrawn="1">
          <p15:clr>
            <a:srgbClr val="A4A3A4"/>
          </p15:clr>
        </p15:guide>
        <p15:guide id="7" pos="4317" userDrawn="1">
          <p15:clr>
            <a:srgbClr val="A4A3A4"/>
          </p15:clr>
        </p15:guide>
        <p15:guide id="8" pos="4861" userDrawn="1">
          <p15:clr>
            <a:srgbClr val="A4A3A4"/>
          </p15:clr>
        </p15:guide>
        <p15:guide id="9" pos="5065" userDrawn="1">
          <p15:clr>
            <a:srgbClr val="A4A3A4"/>
          </p15:clr>
        </p15:guide>
        <p15:guide id="10" pos="7106" userDrawn="1">
          <p15:clr>
            <a:srgbClr val="A4A3A4"/>
          </p15:clr>
        </p15:guide>
        <p15:guide id="11" pos="2819" userDrawn="1">
          <p15:clr>
            <a:srgbClr val="A4A3A4"/>
          </p15:clr>
        </p15:guide>
        <p15:guide id="12" pos="2615" userDrawn="1">
          <p15:clr>
            <a:srgbClr val="A4A3A4"/>
          </p15:clr>
        </p15:guide>
        <p15:guide id="13" pos="574" userDrawn="1">
          <p15:clr>
            <a:srgbClr val="A4A3A4"/>
          </p15:clr>
        </p15:guide>
        <p15:guide id="14" orient="horz" pos="799" userDrawn="1">
          <p15:clr>
            <a:srgbClr val="A4A3A4"/>
          </p15:clr>
        </p15:guide>
        <p15:guide id="15" orient="horz" pos="41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4660"/>
  </p:normalViewPr>
  <p:slideViewPr>
    <p:cSldViewPr snapToObjects="1">
      <p:cViewPr varScale="1">
        <p:scale>
          <a:sx n="81" d="100"/>
          <a:sy n="81" d="100"/>
        </p:scale>
        <p:origin x="629" y="48"/>
      </p:cViewPr>
      <p:guideLst>
        <p:guide orient="horz" pos="1419"/>
        <p:guide orient="horz" pos="1389"/>
        <p:guide orient="horz" pos="3838"/>
        <p:guide pos="3840"/>
        <p:guide pos="3727"/>
        <p:guide pos="4317"/>
        <p:guide pos="4861"/>
        <p:guide pos="5065"/>
        <p:guide pos="7106"/>
        <p:guide pos="2819"/>
        <p:guide pos="2615"/>
        <p:guide pos="574"/>
        <p:guide orient="horz" pos="799"/>
        <p:guide orient="horz" pos="41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endParaRPr lang="de-CH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7975" y="652463"/>
            <a:ext cx="5786438" cy="325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fld id="{54E7F490-E965-9B42-AE49-DA4BC6E663B1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8438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1225" y="1989138"/>
            <a:ext cx="10369550" cy="1295400"/>
          </a:xfrm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25" y="3429000"/>
            <a:ext cx="10369550" cy="1752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Master-Untertitelformat bearbeiten</a:t>
            </a:r>
            <a:endParaRPr lang="en-US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DB00D-2B0B-4FA2-A258-E1F4E7D9041F}" type="datetime1">
              <a:rPr lang="en-US" smtClean="0"/>
              <a:t>10/31/2017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</a:t>
            </a:r>
            <a:r>
              <a:rPr lang="en-US" dirty="0" err="1"/>
              <a:t>Esati</a:t>
            </a:r>
            <a:r>
              <a:rPr lang="en-US" dirty="0"/>
              <a:t>, S. </a:t>
            </a:r>
            <a:r>
              <a:rPr lang="en-US" dirty="0" err="1"/>
              <a:t>Plüss</a:t>
            </a:r>
            <a:r>
              <a:rPr lang="en-US" dirty="0"/>
              <a:t>, R. Prinz, B. </a:t>
            </a:r>
            <a:r>
              <a:rPr lang="en-US" dirty="0" err="1"/>
              <a:t>Solenthaler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53" userDrawn="1">
          <p15:clr>
            <a:srgbClr val="9FCC3B"/>
          </p15:clr>
        </p15:guide>
        <p15:guide id="2" orient="horz" pos="2160" userDrawn="1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white">
          <a:xfrm>
            <a:off x="0" y="1125538"/>
            <a:ext cx="12192000" cy="5732462"/>
          </a:xfrm>
          <a:prstGeom prst="rect">
            <a:avLst/>
          </a:prstGeom>
          <a:solidFill>
            <a:srgbClr val="A3AD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11BC-6152-4315-B33F-C80A8FBDF65E}" type="datetime1">
              <a:rPr lang="en-US" smtClean="0"/>
              <a:t>10/31/2017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5" y="2205039"/>
            <a:ext cx="5005388" cy="38877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291040" y="2205039"/>
            <a:ext cx="5005388" cy="38877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506E3A2-04B2-4DD3-AAA1-A42AE5838B79}" type="datetime1">
              <a:rPr lang="en-US" smtClean="0"/>
              <a:t>10/31/2017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A807-0C67-4BAF-BFE8-143988B7864A}" type="datetime1">
              <a:rPr lang="en-US" smtClean="0"/>
              <a:t>10/31/2017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4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2089" y="188912"/>
            <a:ext cx="11807824" cy="64801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821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21" userDrawn="1">
          <p15:clr>
            <a:srgbClr val="9FCC3B"/>
          </p15:clr>
        </p15:guide>
        <p15:guide id="2" pos="7559" userDrawn="1">
          <p15:clr>
            <a:srgbClr val="9FCC3B"/>
          </p15:clr>
        </p15:guide>
        <p15:guide id="3" orient="horz" pos="119" userDrawn="1">
          <p15:clr>
            <a:srgbClr val="9FCC3B"/>
          </p15:clr>
        </p15:guide>
        <p15:guide id="4" orient="horz" pos="4201" userDrawn="1">
          <p15:clr>
            <a:srgbClr val="9FCC3B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531-9C51-4B7E-993F-41DB8F023600}" type="datetime1">
              <a:rPr lang="en-US" smtClean="0"/>
              <a:t>10/31/2017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2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3" descr="uzh_logo_e_pos_grau_1mm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4" y="142875"/>
            <a:ext cx="2027238" cy="68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1225" y="1268414"/>
            <a:ext cx="10369550" cy="792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Mastertitelformat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1225" y="2205039"/>
            <a:ext cx="10369550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Mastertextformat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A456F339-3D89-431B-B52C-DECFFB55CC5F}" type="datetime1">
              <a:rPr lang="en-US" smtClean="0"/>
              <a:t>10/31/2017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dirty="0"/>
              <a:t>E. </a:t>
            </a:r>
            <a:r>
              <a:rPr lang="en-US" dirty="0" err="1"/>
              <a:t>Esati</a:t>
            </a:r>
            <a:r>
              <a:rPr lang="en-US" dirty="0"/>
              <a:t>, R. Prinz, S. </a:t>
            </a:r>
            <a:r>
              <a:rPr lang="en-US" dirty="0" err="1"/>
              <a:t>Plüss</a:t>
            </a:r>
            <a:r>
              <a:rPr lang="en-US" dirty="0"/>
              <a:t>, B. </a:t>
            </a:r>
            <a:r>
              <a:rPr lang="en-US" dirty="0" err="1"/>
              <a:t>Solenthaler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 dirty="0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125538"/>
            <a:ext cx="12192000" cy="0"/>
          </a:xfrm>
          <a:prstGeom prst="line">
            <a:avLst/>
          </a:prstGeom>
          <a:noFill/>
          <a:ln w="15875">
            <a:solidFill>
              <a:srgbClr val="A3ADB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700" dirty="0"/>
          </a:p>
        </p:txBody>
      </p:sp>
      <p:sp>
        <p:nvSpPr>
          <p:cNvPr id="11" name="Text Box 9"/>
          <p:cNvSpPr txBox="1">
            <a:spLocks noChangeArrowheads="1"/>
          </p:cNvSpPr>
          <p:nvPr userDrawn="1"/>
        </p:nvSpPr>
        <p:spPr bwMode="auto">
          <a:xfrm>
            <a:off x="911225" y="852488"/>
            <a:ext cx="7332663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en-US" sz="1400" b="1" dirty="0"/>
              <a:t>Software Construction HS17 – Group 19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4" r:id="rId5"/>
    <p:sldLayoutId id="2147483658" r:id="rId6"/>
    <p:sldLayoutId id="2147483655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A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000" indent="-342000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684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2pPr>
      <a:lvl3pPr marL="1026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368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4pPr>
      <a:lvl5pPr marL="1710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74" userDrawn="1">
          <p15:clr>
            <a:srgbClr val="F26B43"/>
          </p15:clr>
        </p15:guide>
        <p15:guide id="2" pos="7106" userDrawn="1">
          <p15:clr>
            <a:srgbClr val="F26B43"/>
          </p15:clr>
        </p15:guide>
        <p15:guide id="3" orient="horz" pos="1389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953" userDrawn="1">
          <p15:clr>
            <a:srgbClr val="5ACBF0"/>
          </p15:clr>
        </p15:guide>
        <p15:guide id="8" pos="3727" userDrawn="1">
          <p15:clr>
            <a:srgbClr val="5ACBF0"/>
          </p15:clr>
        </p15:guide>
        <p15:guide id="9" pos="2615" userDrawn="1">
          <p15:clr>
            <a:srgbClr val="5ACBF0"/>
          </p15:clr>
        </p15:guide>
        <p15:guide id="10" pos="2819" userDrawn="1">
          <p15:clr>
            <a:srgbClr val="5ACBF0"/>
          </p15:clr>
        </p15:guide>
        <p15:guide id="11" pos="4861" userDrawn="1">
          <p15:clr>
            <a:srgbClr val="5ACBF0"/>
          </p15:clr>
        </p15:guide>
        <p15:guide id="12" pos="5065" userDrawn="1">
          <p15:clr>
            <a:srgbClr val="5ACBF0"/>
          </p15:clr>
        </p15:guide>
        <p15:guide id="13" orient="horz" pos="709" userDrawn="1">
          <p15:clr>
            <a:srgbClr val="F26B43"/>
          </p15:clr>
        </p15:guide>
        <p15:guide id="14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API Design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of Assignment 2</a:t>
            </a:r>
          </a:p>
          <a:p>
            <a:r>
              <a:rPr lang="en-US" dirty="0"/>
              <a:t>E. </a:t>
            </a:r>
            <a:r>
              <a:rPr lang="en-US" dirty="0" err="1"/>
              <a:t>Esati</a:t>
            </a:r>
            <a:r>
              <a:rPr lang="en-US" dirty="0"/>
              <a:t>, S. </a:t>
            </a:r>
            <a:r>
              <a:rPr lang="en-US" dirty="0" err="1"/>
              <a:t>Plüss</a:t>
            </a:r>
            <a:r>
              <a:rPr lang="en-US" dirty="0"/>
              <a:t>, R. Prinz, B. </a:t>
            </a:r>
            <a:r>
              <a:rPr lang="en-US" dirty="0" err="1"/>
              <a:t>Solenthaler</a:t>
            </a:r>
            <a:r>
              <a:rPr lang="en-US" dirty="0"/>
              <a:t> 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E1CB8E92-5CDB-4A76-B5E4-CA699B405A0A}" type="datetime1">
              <a:rPr lang="en-US" smtClean="0"/>
              <a:t>10/31/2017</a:t>
            </a:fld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1268413"/>
            <a:ext cx="10369550" cy="792434"/>
          </a:xfrm>
        </p:spPr>
        <p:txBody>
          <a:bodyPr/>
          <a:lstStyle/>
          <a:p>
            <a:r>
              <a:rPr lang="en-US" dirty="0"/>
              <a:t>Visitor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1D81E500-A2F9-407D-9E7F-73040C1980EF}" type="datetime1">
              <a:rPr lang="en-US" smtClean="0"/>
              <a:t>10/31/2017</a:t>
            </a:fld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CCA9D8B-832E-4019-91AA-EC9DEDF5A2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84" r="47241" b="56191"/>
          <a:stretch/>
        </p:blipFill>
        <p:spPr>
          <a:xfrm>
            <a:off x="2783632" y="1988840"/>
            <a:ext cx="6098299" cy="43463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3BEE3-920D-427E-8C29-BEE107D60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Composite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8158A3-5747-4E50-91FB-1375BFE51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11BC-6152-4315-B33F-C80A8FBDF65E}" type="datetime1">
              <a:rPr lang="en-US" smtClean="0"/>
              <a:t>10/31/2017</a:t>
            </a:fld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0A8E3D-E5E6-450B-B342-3CD6C35F8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F2BDCAD-3F37-4B9A-867C-B740F2A0E6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039"/>
          <a:stretch/>
        </p:blipFill>
        <p:spPr>
          <a:xfrm>
            <a:off x="928779" y="2132856"/>
            <a:ext cx="10334442" cy="42205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6668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0BDB0-93D2-4038-8CCF-B66BB7E6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Considered Patterns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CBCAB4-8515-4242-9218-91898D745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Factory</a:t>
            </a:r>
          </a:p>
          <a:p>
            <a:pPr lvl="1"/>
            <a:r>
              <a:rPr lang="en-US" dirty="0"/>
              <a:t>Using the same classes does not need a factory</a:t>
            </a:r>
          </a:p>
          <a:p>
            <a:pPr lvl="1"/>
            <a:endParaRPr lang="en-US" dirty="0"/>
          </a:p>
          <a:p>
            <a:r>
              <a:rPr lang="en-US" dirty="0"/>
              <a:t>Possible: Builder</a:t>
            </a:r>
          </a:p>
          <a:p>
            <a:pPr lvl="1"/>
            <a:r>
              <a:rPr lang="en-US" dirty="0"/>
              <a:t>Outsourcing markup string generation from Visitor to a Builder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06460C-F806-4893-8916-D6632120E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11BC-6152-4315-B33F-C80A8FBDF65E}" type="datetime1">
              <a:rPr lang="en-US" smtClean="0"/>
              <a:t>10/31/2017</a:t>
            </a:fld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329809-1E85-416A-BEE1-1D46EC9A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480713"/>
      </p:ext>
    </p:extLst>
  </p:cSld>
  <p:clrMapOvr>
    <a:masterClrMapping/>
  </p:clrMapOvr>
</p:sld>
</file>

<file path=ppt/theme/theme1.xml><?xml version="1.0" encoding="utf-8"?>
<a:theme xmlns:a="http://schemas.openxmlformats.org/drawingml/2006/main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-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UZH">
        <a:dk1>
          <a:srgbClr val="000000"/>
        </a:dk1>
        <a:lt1>
          <a:srgbClr val="FFFFFF"/>
        </a:lt1>
        <a:dk2>
          <a:srgbClr val="DADEE2"/>
        </a:dk2>
        <a:lt2>
          <a:srgbClr val="FEDC00"/>
        </a:lt2>
        <a:accent1>
          <a:srgbClr val="0028A5"/>
        </a:accent1>
        <a:accent2>
          <a:srgbClr val="A3ADB7"/>
        </a:accent2>
        <a:accent3>
          <a:srgbClr val="DC6027"/>
        </a:accent3>
        <a:accent4>
          <a:srgbClr val="0B82A0"/>
        </a:accent4>
        <a:accent5>
          <a:srgbClr val="2A7F60"/>
        </a:accent5>
        <a:accent6>
          <a:srgbClr val="91C34A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Blau 100%">
      <a:srgbClr val="0028A5"/>
    </a:custClr>
    <a:custClr name="Grau 100%">
      <a:srgbClr val="A3ADB7"/>
    </a:custClr>
    <a:custClr name="Ockerrot 100%">
      <a:srgbClr val="DC6027"/>
    </a:custClr>
    <a:custClr name="Türkis 100%">
      <a:srgbClr val="0B82A0"/>
    </a:custClr>
    <a:custClr name="Flaschengrün 100%">
      <a:srgbClr val="2A7F62"/>
    </a:custClr>
    <a:custClr name="Lindengrün 100%">
      <a:srgbClr val="91C34A"/>
    </a:custClr>
    <a:custClr name="Warmgelb 100%">
      <a:srgbClr val="FEDE0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80%">
      <a:srgbClr val="3353B7"/>
    </a:custClr>
    <a:custClr name="Grau 80%">
      <a:srgbClr val="B5BDC5"/>
    </a:custClr>
    <a:custClr name="Ockerrot 80%">
      <a:srgbClr val="E38052"/>
    </a:custClr>
    <a:custClr name="Türkis 80%">
      <a:srgbClr val="3C9FB6"/>
    </a:custClr>
    <a:custClr name="Flaschengrün 80%">
      <a:srgbClr val="569D85"/>
    </a:custClr>
    <a:custClr name="Lindengrün 80%">
      <a:srgbClr val="AAD470"/>
    </a:custClr>
    <a:custClr name="Warmgelb 80%">
      <a:srgbClr val="FBE65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60%">
      <a:srgbClr val="667EC9"/>
    </a:custClr>
    <a:custClr name="Grau 60%">
      <a:srgbClr val="C8CED4"/>
    </a:custClr>
    <a:custClr name="Ockerrot 60%">
      <a:srgbClr val="EAA07D"/>
    </a:custClr>
    <a:custClr name="Türkis 60%">
      <a:srgbClr val="6BB7C7"/>
    </a:custClr>
    <a:custClr name="Flaschengrün 60%">
      <a:srgbClr val="80B6A4"/>
    </a:custClr>
    <a:custClr name="Lindengrün 60%">
      <a:srgbClr val="BFDF94"/>
    </a:custClr>
    <a:custClr name="Warmgelb 60%">
      <a:srgbClr val="FCEC7C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40%">
      <a:srgbClr val="99A9DB"/>
    </a:custClr>
    <a:custClr name="Grau 40%">
      <a:srgbClr val="DADEE2"/>
    </a:custClr>
    <a:custClr name="Ockerrot 40%">
      <a:srgbClr val="F1BFA9"/>
    </a:custClr>
    <a:custClr name="Türkis 40%">
      <a:srgbClr val="ABCEC2"/>
    </a:custClr>
    <a:custClr name="Flaschengrün 40%">
      <a:srgbClr val="ABCEC2"/>
    </a:custClr>
    <a:custClr name="Lindengrün 40%">
      <a:srgbClr val="D5E9B7"/>
    </a:custClr>
    <a:custClr name="Warmgelb 40%">
      <a:srgbClr val="FDF3A8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20%">
      <a:srgbClr val="CCD4ED"/>
    </a:custClr>
    <a:custClr name="Grau 20%">
      <a:srgbClr val="EDEFF1"/>
    </a:custClr>
    <a:custClr name="Ockerrot 20%">
      <a:srgbClr val="F8DFD4"/>
    </a:custClr>
    <a:custClr name="Türkis 20%">
      <a:srgbClr val="CFE8EC"/>
    </a:custClr>
    <a:custClr name="Flaschengrün 20%">
      <a:srgbClr val="D5E7E1"/>
    </a:custClr>
    <a:custClr name="Lindengrün 20%">
      <a:srgbClr val="EAF4DB"/>
    </a:custClr>
    <a:custClr name="Warmgelb 20%">
      <a:srgbClr val="FEF9D3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uzh_praesentation_e.potx" id="{749176B2-8F2A-4342-A048-60BED46E758F}" vid="{432F7B11-0F4C-4FE0-A45B-1D1A5AE252E3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assignment-1</Template>
  <TotalTime>0</TotalTime>
  <Words>60</Words>
  <Application>Microsoft Office PowerPoint</Application>
  <PresentationFormat>Breitbild</PresentationFormat>
  <Paragraphs>19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ＭＳ Ｐゴシック</vt:lpstr>
      <vt:lpstr>Arial</vt:lpstr>
      <vt:lpstr>UZH</vt:lpstr>
      <vt:lpstr>API Design</vt:lpstr>
      <vt:lpstr>Visitor</vt:lpstr>
      <vt:lpstr>Composite</vt:lpstr>
      <vt:lpstr>Considered Patterns</vt:lpstr>
    </vt:vector>
  </TitlesOfParts>
  <Manager/>
  <Company>Universität Zürich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Specification</dc:title>
  <dc:subject/>
  <dc:creator>besole</dc:creator>
  <cp:keywords/>
  <dc:description>Vorlage uzh_praesentationen_16:9_e MSO2016 v3 11.02.2016</dc:description>
  <cp:lastModifiedBy>Gian Raphael Prinz</cp:lastModifiedBy>
  <cp:revision>76</cp:revision>
  <dcterms:created xsi:type="dcterms:W3CDTF">2017-10-17T06:20:19Z</dcterms:created>
  <dcterms:modified xsi:type="dcterms:W3CDTF">2017-10-31T09:47:26Z</dcterms:modified>
  <cp:category/>
</cp:coreProperties>
</file>