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1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4317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629" y="48"/>
      </p:cViewPr>
      <p:guideLst>
        <p:guide orient="horz" pos="1419"/>
        <p:guide orient="horz" pos="1389"/>
        <p:guide orient="horz" pos="3838"/>
        <p:guide pos="3840"/>
        <p:guide pos="3727"/>
        <p:guide pos="4317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R. Prinz, S. </a:t>
            </a:r>
            <a:r>
              <a:rPr lang="en-US" dirty="0" err="1"/>
              <a:t>Plüss</a:t>
            </a:r>
            <a:r>
              <a:rPr lang="en-US" dirty="0"/>
              <a:t>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Software Construction HS17 – Group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</a:t>
            </a:r>
          </a:p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3"/>
            <a:ext cx="10369550" cy="79243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5256783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SRS </a:t>
            </a:r>
            <a:r>
              <a:rPr lang="de-CH" dirty="0" err="1"/>
              <a:t>docuement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IEEE Std 830-1998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Both, HTML (high </a:t>
            </a:r>
            <a:r>
              <a:rPr lang="de-CH" dirty="0" err="1"/>
              <a:t>priority</a:t>
            </a:r>
            <a:r>
              <a:rPr lang="de-CH" dirty="0"/>
              <a:t>) and </a:t>
            </a:r>
            <a:r>
              <a:rPr lang="de-CH" dirty="0" err="1"/>
              <a:t>Markdown</a:t>
            </a:r>
            <a:r>
              <a:rPr lang="de-CH" dirty="0"/>
              <a:t> (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priority</a:t>
            </a:r>
            <a:r>
              <a:rPr lang="de-CH" dirty="0"/>
              <a:t>) supported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Designed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strong </a:t>
            </a:r>
            <a:r>
              <a:rPr lang="de-CH" dirty="0" err="1"/>
              <a:t>background</a:t>
            </a:r>
            <a:r>
              <a:rPr lang="de-CH" dirty="0"/>
              <a:t> in </a:t>
            </a:r>
            <a:r>
              <a:rPr lang="de-CH" dirty="0" err="1"/>
              <a:t>informatics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EA4BF0B-530F-4AD0-A946-AF5BE1D0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27147"/>
              </p:ext>
            </p:extLst>
          </p:nvPr>
        </p:nvGraphicFramePr>
        <p:xfrm>
          <a:off x="6866519" y="2517926"/>
          <a:ext cx="4414256" cy="3578951"/>
        </p:xfrm>
        <a:graphic>
          <a:graphicData uri="http://schemas.openxmlformats.org/drawingml/2006/table">
            <a:tbl>
              <a:tblPr firstRow="1" firstCol="1" bandRow="1"/>
              <a:tblGrid>
                <a:gridCol w="919494">
                  <a:extLst>
                    <a:ext uri="{9D8B030D-6E8A-4147-A177-3AD203B41FA5}">
                      <a16:colId xmlns:a16="http://schemas.microsoft.com/office/drawing/2014/main" val="131772496"/>
                    </a:ext>
                  </a:extLst>
                </a:gridCol>
                <a:gridCol w="3494762">
                  <a:extLst>
                    <a:ext uri="{9D8B030D-6E8A-4147-A177-3AD203B41FA5}">
                      <a16:colId xmlns:a16="http://schemas.microsoft.com/office/drawing/2014/main" val="1954490935"/>
                    </a:ext>
                  </a:extLst>
                </a:gridCol>
              </a:tblGrid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ID that allows identifying each requirement uniquely.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398609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Describes the requirement concise.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2174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Defines the requirement in detail.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03427"/>
                  </a:ext>
                </a:extLst>
              </a:tr>
              <a:tr h="745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Shows the order in which requirements should be implemented. Priorities are classified in 3 groups (highest to lowest) 1, 2, and 3. 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1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first Implementation;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2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final Implementation. A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greater or equal than 3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represents optional features.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97377"/>
                  </a:ext>
                </a:extLst>
              </a:tr>
              <a:tr h="2087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55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Specifies the risk of not implementing the requirement. It tells how critical the requirement is to the system as a whole. The following risk levels are defined over the impact of not being implemented correctly.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Critical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(C) It will break the main functionality of the system. The system cannot be used if this requirement is not implemented.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(H) It will impact the main functionality of the system. Some function of the system could be inaccessible, but the system can be generally used.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(M) It will impact some system features, but not the main functionality. The system can still be used with some limitation.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Low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(L) The system can be used without limitation, but with some workarounds.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87623"/>
                  </a:ext>
                </a:extLst>
              </a:tr>
              <a:tr h="298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IDs of requirement that are relevant in this context are listed here. 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5042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328A8D09-03D4-42D2-878D-015A70874F30}"/>
              </a:ext>
            </a:extLst>
          </p:cNvPr>
          <p:cNvSpPr txBox="1"/>
          <p:nvPr/>
        </p:nvSpPr>
        <p:spPr>
          <a:xfrm>
            <a:off x="6759518" y="2163983"/>
            <a:ext cx="4321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All </a:t>
            </a:r>
            <a:r>
              <a:rPr lang="de-CH" dirty="0" err="1"/>
              <a:t>commonly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tags </a:t>
            </a:r>
            <a:r>
              <a:rPr lang="de-CH" dirty="0" err="1"/>
              <a:t>are</a:t>
            </a:r>
            <a:r>
              <a:rPr lang="de-CH" dirty="0"/>
              <a:t> supported (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hyperlinks</a:t>
            </a:r>
            <a:r>
              <a:rPr lang="de-CH" dirty="0"/>
              <a:t>, </a:t>
            </a:r>
            <a:r>
              <a:rPr lang="de-CH" dirty="0" err="1"/>
              <a:t>bullet</a:t>
            </a:r>
            <a:r>
              <a:rPr lang="de-CH" dirty="0"/>
              <a:t> </a:t>
            </a:r>
            <a:r>
              <a:rPr lang="de-CH" dirty="0" err="1"/>
              <a:t>lists</a:t>
            </a:r>
            <a:r>
              <a:rPr lang="de-CH" dirty="0"/>
              <a:t>,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headings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Inline Text Styling (Color, Size, </a:t>
            </a:r>
            <a:r>
              <a:rPr lang="de-CH" dirty="0" err="1"/>
              <a:t>Weight</a:t>
            </a:r>
            <a:r>
              <a:rPr lang="de-CH" dirty="0"/>
              <a:t>)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available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User-</a:t>
            </a:r>
            <a:r>
              <a:rPr lang="de-CH" dirty="0" err="1"/>
              <a:t>specified</a:t>
            </a:r>
            <a:r>
              <a:rPr lang="de-CH" dirty="0"/>
              <a:t> tags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allowed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Minification</a:t>
            </a:r>
            <a:r>
              <a:rPr lang="de-CH" dirty="0"/>
              <a:t> and </a:t>
            </a:r>
            <a:r>
              <a:rPr lang="de-CH" dirty="0" err="1"/>
              <a:t>correction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tags supported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Non-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Library should not depend on external libraries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Error-free, performant and maintainable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 training period for people who are experienced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extendable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89E43-C881-4EE6-8E75-1070580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2EB88-15D1-4491-8FE2-04CBF959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coordination and work planning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real requirement specification process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Little experience of team members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realistic values when specifying performance or hardware requirements?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4A9F8-8387-41DD-BDA8-961C9D82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2FE0A-E138-483E-9921-F898050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E1D48-114E-4805-98BA-35BECA1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C7B52-2589-47F6-8D50-CB528076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and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revision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More </a:t>
            </a:r>
            <a:r>
              <a:rPr lang="de-CH" dirty="0" err="1"/>
              <a:t>requirements</a:t>
            </a:r>
            <a:r>
              <a:rPr lang="de-CH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precise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126E-4C6B-4F9B-B377-2D5B7F5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09DCA-0E66-4D55-A559-4BCDC5AF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534783A-1240-4CD6-AC96-8599DEC8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592"/>
              </p:ext>
            </p:extLst>
          </p:nvPr>
        </p:nvGraphicFramePr>
        <p:xfrm>
          <a:off x="5622290" y="2849550"/>
          <a:ext cx="5658485" cy="1456182"/>
        </p:xfrm>
        <a:graphic>
          <a:graphicData uri="http://schemas.openxmlformats.org/drawingml/2006/table">
            <a:tbl>
              <a:tblPr firstRow="1" firstCol="1" bandRow="1"/>
              <a:tblGrid>
                <a:gridCol w="1188720">
                  <a:extLst>
                    <a:ext uri="{9D8B030D-6E8A-4147-A177-3AD203B41FA5}">
                      <a16:colId xmlns:a16="http://schemas.microsoft.com/office/drawing/2014/main" val="3203041878"/>
                    </a:ext>
                  </a:extLst>
                </a:gridCol>
                <a:gridCol w="4469765">
                  <a:extLst>
                    <a:ext uri="{9D8B030D-6E8A-4147-A177-3AD203B41FA5}">
                      <a16:colId xmlns:a16="http://schemas.microsoft.com/office/drawing/2014/main" val="952541040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R3.4.0.001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92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Response Time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7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maximum time to generate the HTML file should be 1 minute. Assuming the HTML generator does not generate dynamic websites and there is no database connection. 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1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4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16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17223"/>
                  </a:ext>
                </a:extLst>
              </a:tr>
            </a:tbl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id="{E6EC7530-FDD2-43CC-8D10-EC41A0A6DC08}"/>
              </a:ext>
            </a:extLst>
          </p:cNvPr>
          <p:cNvSpPr/>
          <p:nvPr/>
        </p:nvSpPr>
        <p:spPr bwMode="auto">
          <a:xfrm>
            <a:off x="10272464" y="2996952"/>
            <a:ext cx="1152128" cy="62374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059FFA8-EC73-4D4D-8E7E-BA96FD82C8AE}"/>
              </a:ext>
            </a:extLst>
          </p:cNvPr>
          <p:cNvCxnSpPr/>
          <p:nvPr/>
        </p:nvCxnSpPr>
        <p:spPr bwMode="auto">
          <a:xfrm flipH="1">
            <a:off x="9264352" y="3577641"/>
            <a:ext cx="1368152" cy="10034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67DE0B2-4822-4A8D-8641-9C4C5E291590}"/>
              </a:ext>
            </a:extLst>
          </p:cNvPr>
          <p:cNvSpPr txBox="1"/>
          <p:nvPr/>
        </p:nvSpPr>
        <p:spPr>
          <a:xfrm>
            <a:off x="7320136" y="4610318"/>
            <a:ext cx="37647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time should be described in relation to file size (amount of content) that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02610576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assignment-1</Template>
  <TotalTime>0</TotalTime>
  <Words>419</Words>
  <Application>Microsoft Office PowerPoint</Application>
  <PresentationFormat>Breitbild</PresentationFormat>
  <Paragraphs>82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MS Gothic</vt:lpstr>
      <vt:lpstr>MS PGothic</vt:lpstr>
      <vt:lpstr>Arial</vt:lpstr>
      <vt:lpstr>Wingdings</vt:lpstr>
      <vt:lpstr>UZH</vt:lpstr>
      <vt:lpstr>Requirements Specification</vt:lpstr>
      <vt:lpstr>Overview</vt:lpstr>
      <vt:lpstr>Functional Requirements</vt:lpstr>
      <vt:lpstr>Non-Functional Requirements</vt:lpstr>
      <vt:lpstr>Challenges</vt:lpstr>
      <vt:lpstr>Improvements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</dc:title>
  <dc:subject/>
  <dc:creator>besole</dc:creator>
  <cp:keywords/>
  <dc:description>Vorlage uzh_praesentationen_16:9_e MSO2016 v3 11.02.2016</dc:description>
  <cp:lastModifiedBy>Gian Raphael Prinz</cp:lastModifiedBy>
  <cp:revision>70</cp:revision>
  <dcterms:created xsi:type="dcterms:W3CDTF">2017-10-17T06:20:19Z</dcterms:created>
  <dcterms:modified xsi:type="dcterms:W3CDTF">2017-10-17T20:36:11Z</dcterms:modified>
  <cp:category/>
</cp:coreProperties>
</file>