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62" r:id="rId5"/>
    <p:sldId id="259" r:id="rId6"/>
    <p:sldId id="263" r:id="rId7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1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4317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 snapToObjects="1">
      <p:cViewPr varScale="1">
        <p:scale>
          <a:sx n="83" d="100"/>
          <a:sy n="83" d="100"/>
        </p:scale>
        <p:origin x="-581" y="-77"/>
      </p:cViewPr>
      <p:guideLst>
        <p:guide orient="horz" pos="1419"/>
        <p:guide orient="horz" pos="1389"/>
        <p:guide orient="horz" pos="3838"/>
        <p:guide orient="horz" pos="799"/>
        <p:guide orient="horz" pos="4110"/>
        <p:guide pos="3840"/>
        <p:guide pos="3727"/>
        <p:guide pos="4317"/>
        <p:guide pos="4861"/>
        <p:guide pos="5065"/>
        <p:guide pos="7106"/>
        <p:guide pos="2819"/>
        <p:guide pos="2615"/>
        <p:guide pos="5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B00D-2B0B-4FA2-A258-E1F4E7D9041F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</a:t>
            </a:r>
            <a:r>
              <a:rPr lang="en-US" dirty="0" err="1"/>
              <a:t>Esati</a:t>
            </a:r>
            <a:r>
              <a:rPr lang="en-US" dirty="0"/>
              <a:t>, S. </a:t>
            </a:r>
            <a:r>
              <a:rPr lang="en-US" dirty="0" err="1"/>
              <a:t>Plüss</a:t>
            </a:r>
            <a:r>
              <a:rPr lang="en-US" dirty="0"/>
              <a:t>, R. Prinz, B. </a:t>
            </a:r>
            <a:r>
              <a:rPr lang="en-US" dirty="0" err="1"/>
              <a:t>Solenthaler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506E3A2-04B2-4DD3-AAA1-A42AE5838B79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A807-0C67-4BAF-BFE8-143988B7864A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531-9C51-4B7E-993F-41DB8F023600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A456F339-3D89-431B-B52C-DECFFB55CC5F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dirty="0"/>
              <a:t>E. </a:t>
            </a:r>
            <a:r>
              <a:rPr lang="en-US" dirty="0" err="1"/>
              <a:t>Esati</a:t>
            </a:r>
            <a:r>
              <a:rPr lang="en-US" dirty="0"/>
              <a:t>, R. Prinz, S. </a:t>
            </a:r>
            <a:r>
              <a:rPr lang="en-US" dirty="0" err="1"/>
              <a:t>Plüss</a:t>
            </a:r>
            <a:r>
              <a:rPr lang="en-US" dirty="0"/>
              <a:t>, B. </a:t>
            </a:r>
            <a:r>
              <a:rPr lang="en-US" dirty="0" err="1"/>
              <a:t>Solenthaler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/>
              <a:t>Software Construction HS17 – Group 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Requirements Specification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of Assignment </a:t>
            </a:r>
            <a:r>
              <a:rPr lang="en-US" dirty="0"/>
              <a:t>1 </a:t>
            </a:r>
          </a:p>
          <a:p>
            <a:r>
              <a:rPr lang="en-US" dirty="0"/>
              <a:t>E. </a:t>
            </a:r>
            <a:r>
              <a:rPr lang="en-US" dirty="0" err="1"/>
              <a:t>Esati</a:t>
            </a:r>
            <a:r>
              <a:rPr lang="en-US" dirty="0"/>
              <a:t>, S. </a:t>
            </a:r>
            <a:r>
              <a:rPr lang="en-US" dirty="0" err="1"/>
              <a:t>Plüss</a:t>
            </a:r>
            <a:r>
              <a:rPr lang="en-US" dirty="0"/>
              <a:t>, R. Prinz, B. </a:t>
            </a:r>
            <a:r>
              <a:rPr lang="en-US" dirty="0" err="1"/>
              <a:t>Solenthaler</a:t>
            </a:r>
            <a:r>
              <a:rPr lang="en-US" dirty="0"/>
              <a:t> 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E1CB8E92-5CDB-4A76-B5E4-CA699B405A0A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68413"/>
            <a:ext cx="10369550" cy="792434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2205039"/>
            <a:ext cx="5256783" cy="38877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err="1"/>
              <a:t>Structure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SRS </a:t>
            </a:r>
            <a:r>
              <a:rPr lang="de-CH" dirty="0" err="1"/>
              <a:t>docuement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IEEE Std 830-1998</a:t>
            </a:r>
          </a:p>
          <a:p>
            <a:pPr marL="0" indent="0">
              <a:buNone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Both </a:t>
            </a:r>
            <a:r>
              <a:rPr lang="de-CH" dirty="0"/>
              <a:t>HTML (high priority) and Markdown (low priority) supported</a:t>
            </a:r>
          </a:p>
          <a:p>
            <a:pPr marL="0" indent="0">
              <a:buNone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err="1"/>
              <a:t>Designed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people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a strong </a:t>
            </a:r>
            <a:r>
              <a:rPr lang="de-CH" dirty="0" err="1"/>
              <a:t>background</a:t>
            </a:r>
            <a:r>
              <a:rPr lang="de-CH" dirty="0"/>
              <a:t> in </a:t>
            </a:r>
            <a:r>
              <a:rPr lang="de-CH" dirty="0" err="1"/>
              <a:t>informatics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1D81E500-A2F9-407D-9E7F-73040C1980EF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="" xmlns:a16="http://schemas.microsoft.com/office/drawing/2014/main" id="{4EA4BF0B-530F-4AD0-A946-AF5BE1D010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7027147"/>
              </p:ext>
            </p:extLst>
          </p:nvPr>
        </p:nvGraphicFramePr>
        <p:xfrm>
          <a:off x="6866519" y="2517926"/>
          <a:ext cx="4414256" cy="3578951"/>
        </p:xfrm>
        <a:graphic>
          <a:graphicData uri="http://schemas.openxmlformats.org/drawingml/2006/table">
            <a:tbl>
              <a:tblPr firstRow="1" firstCol="1" bandRow="1"/>
              <a:tblGrid>
                <a:gridCol w="919494">
                  <a:extLst>
                    <a:ext uri="{9D8B030D-6E8A-4147-A177-3AD203B41FA5}">
                      <a16:colId xmlns="" xmlns:a16="http://schemas.microsoft.com/office/drawing/2014/main" val="131772496"/>
                    </a:ext>
                  </a:extLst>
                </a:gridCol>
                <a:gridCol w="3494762">
                  <a:extLst>
                    <a:ext uri="{9D8B030D-6E8A-4147-A177-3AD203B41FA5}">
                      <a16:colId xmlns="" xmlns:a16="http://schemas.microsoft.com/office/drawing/2014/main" val="1954490935"/>
                    </a:ext>
                  </a:extLst>
                </a:gridCol>
              </a:tblGrid>
              <a:tr h="1491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Requirement ID</a:t>
                      </a:r>
                      <a:endParaRPr lang="de-CH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ID that allows identifying each requirement uniquely.</a:t>
                      </a:r>
                      <a:endParaRPr lang="de-CH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26398609"/>
                  </a:ext>
                </a:extLst>
              </a:tr>
              <a:tr h="1491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Title</a:t>
                      </a:r>
                      <a:endParaRPr lang="de-CH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Describes the requirement concise.</a:t>
                      </a:r>
                      <a:endParaRPr lang="de-CH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52772174"/>
                  </a:ext>
                </a:extLst>
              </a:tr>
              <a:tr h="1491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Description</a:t>
                      </a:r>
                      <a:endParaRPr lang="de-CH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Defines the requirement in detail.</a:t>
                      </a:r>
                      <a:endParaRPr lang="de-CH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74903427"/>
                  </a:ext>
                </a:extLst>
              </a:tr>
              <a:tr h="7456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Priority</a:t>
                      </a:r>
                      <a:endParaRPr lang="de-CH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Shows the order in which requirements should be implemented. Priorities are classified in 3 groups (highest to lowest) 1, 2, and 3.  Requirements of </a:t>
                      </a: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priority 1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are mandatory for the first Implementation; Requirements of </a:t>
                      </a: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priority 2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are mandatory for the final Implementation. A </a:t>
                      </a: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priority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greater or equal than 3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represents optional features.</a:t>
                      </a:r>
                      <a:endParaRPr lang="de-CH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76797377"/>
                  </a:ext>
                </a:extLst>
              </a:tr>
              <a:tr h="20877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Risk</a:t>
                      </a:r>
                      <a:endParaRPr lang="de-CH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556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Specifies the risk of not implementing the requirement. It tells how critical the requirement is to the system as a whole. The following risk levels are defined over the impact of not being implemented correctly.</a:t>
                      </a:r>
                      <a:endParaRPr lang="de-CH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342900" marR="75565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Critical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(C) It will break the main functionality of the system. The system cannot be used if this requirement is not implemented. </a:t>
                      </a:r>
                      <a:r>
                        <a:rPr lang="de-CH" sz="800" dirty="0">
                          <a:solidFill>
                            <a:srgbClr val="000000"/>
                          </a:solidFill>
                          <a:effectLst/>
                          <a:latin typeface="MS Gothic" panose="020B0609070205080204" pitchFamily="49" charset="-128"/>
                          <a:ea typeface="Arial" panose="020B0604020202020204" pitchFamily="34" charset="0"/>
                          <a:cs typeface="MS Gothic" panose="020B0609070205080204" pitchFamily="49" charset="-128"/>
                        </a:rPr>
                        <a:t> </a:t>
                      </a:r>
                      <a:endParaRPr lang="de-CH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342900" marR="75565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High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(H) It will impact the main functionality of the system. Some function of the system could be inaccessible, but the system can be generally used. </a:t>
                      </a:r>
                      <a:r>
                        <a:rPr lang="de-CH" sz="800" dirty="0">
                          <a:solidFill>
                            <a:srgbClr val="000000"/>
                          </a:solidFill>
                          <a:effectLst/>
                          <a:latin typeface="MS Gothic" panose="020B0609070205080204" pitchFamily="49" charset="-128"/>
                          <a:ea typeface="Arial" panose="020B0604020202020204" pitchFamily="34" charset="0"/>
                          <a:cs typeface="MS Gothic" panose="020B0609070205080204" pitchFamily="49" charset="-128"/>
                        </a:rPr>
                        <a:t> </a:t>
                      </a:r>
                      <a:endParaRPr lang="de-CH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342900" marR="75565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Medium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(M) It will impact some system features, but not the main functionality. The system can still be used with some limitation. </a:t>
                      </a:r>
                      <a:r>
                        <a:rPr lang="de-CH" sz="800" dirty="0">
                          <a:solidFill>
                            <a:srgbClr val="000000"/>
                          </a:solidFill>
                          <a:effectLst/>
                          <a:latin typeface="MS Gothic" panose="020B0609070205080204" pitchFamily="49" charset="-128"/>
                          <a:ea typeface="Arial" panose="020B0604020202020204" pitchFamily="34" charset="0"/>
                          <a:cs typeface="MS Gothic" panose="020B0609070205080204" pitchFamily="49" charset="-128"/>
                        </a:rPr>
                        <a:t> </a:t>
                      </a:r>
                      <a:endParaRPr lang="de-CH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Low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(L) The system can be used without limitation, but with some workarounds.</a:t>
                      </a:r>
                      <a:endParaRPr lang="de-CH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48287623"/>
                  </a:ext>
                </a:extLst>
              </a:tr>
              <a:tr h="2982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References</a:t>
                      </a:r>
                      <a:endParaRPr lang="de-CH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The IDs of requirement that are relevant in this context are listed here. </a:t>
                      </a:r>
                      <a:endParaRPr lang="de-CH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048" marR="530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56450425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328A8D09-03D4-42D2-878D-015A70874F30}"/>
              </a:ext>
            </a:extLst>
          </p:cNvPr>
          <p:cNvSpPr txBox="1"/>
          <p:nvPr/>
        </p:nvSpPr>
        <p:spPr>
          <a:xfrm>
            <a:off x="6759518" y="2163983"/>
            <a:ext cx="4321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of Requirements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983BEE3-920D-427E-8C29-BEE107D6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Requirements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59C9F8F-1A1D-4743-9F98-FA4A4B2AE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All </a:t>
            </a:r>
            <a:r>
              <a:rPr lang="de-CH" dirty="0" err="1"/>
              <a:t>commonly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tags </a:t>
            </a:r>
            <a:r>
              <a:rPr lang="de-CH" dirty="0" err="1"/>
              <a:t>are</a:t>
            </a:r>
            <a:r>
              <a:rPr lang="de-CH" dirty="0"/>
              <a:t> supported (</a:t>
            </a:r>
            <a:r>
              <a:rPr lang="de-CH" dirty="0" err="1"/>
              <a:t>creating</a:t>
            </a:r>
            <a:r>
              <a:rPr lang="de-CH" dirty="0"/>
              <a:t> </a:t>
            </a:r>
            <a:r>
              <a:rPr lang="de-CH" dirty="0" err="1"/>
              <a:t>hyperlinks</a:t>
            </a:r>
            <a:r>
              <a:rPr lang="de-CH" dirty="0"/>
              <a:t>, </a:t>
            </a:r>
            <a:r>
              <a:rPr lang="de-CH" dirty="0" err="1"/>
              <a:t>bullet</a:t>
            </a:r>
            <a:r>
              <a:rPr lang="de-CH" dirty="0"/>
              <a:t> </a:t>
            </a:r>
            <a:r>
              <a:rPr lang="de-CH" dirty="0" err="1"/>
              <a:t>lists</a:t>
            </a:r>
            <a:r>
              <a:rPr lang="de-CH" dirty="0"/>
              <a:t>, </a:t>
            </a:r>
            <a:r>
              <a:rPr lang="de-CH" dirty="0" err="1"/>
              <a:t>tables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headings</a:t>
            </a:r>
            <a:r>
              <a:rPr lang="de-CH" dirty="0"/>
              <a:t>)</a:t>
            </a:r>
          </a:p>
          <a:p>
            <a:pPr marL="0" indent="0">
              <a:buNone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User-specified tags are </a:t>
            </a:r>
            <a:r>
              <a:rPr lang="de-CH" dirty="0" smtClean="0"/>
              <a:t>allowed</a:t>
            </a: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Minification </a:t>
            </a:r>
            <a:r>
              <a:rPr lang="de-CH" dirty="0"/>
              <a:t>and correction of wrong tags </a:t>
            </a:r>
            <a:r>
              <a:rPr lang="de-CH" dirty="0"/>
              <a:t>supported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CH" smtClean="0"/>
              <a:t>Inline </a:t>
            </a:r>
            <a:r>
              <a:rPr lang="de-CH" dirty="0"/>
              <a:t>Text Styling (Color, Size, Weight) is available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908158A3-5747-4E50-91FB-1375BFE5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910A8E3D-E5E6-450B-B342-3CD6C35F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6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983BEE3-920D-427E-8C29-BEE107D6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Non-</a:t>
            </a:r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Requirements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59C9F8F-1A1D-4743-9F98-FA4A4B2AE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Library should not depend on external libraries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Error-free, performant and maintainable library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Small training period for people who are experienced in software engineering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Easily </a:t>
            </a:r>
            <a:r>
              <a:rPr lang="en-US" dirty="0"/>
              <a:t>extendable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908158A3-5747-4E50-91FB-1375BFE5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910A8E3D-E5E6-450B-B342-3CD6C35F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8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9B89E43-C881-4EE6-8E75-10705807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Challenges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352EB88-15D1-4491-8FE2-04CBF959A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Team coordination and work planning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 real requirement specification process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Little experience of team members in software engineering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are realistic values when specifying performance or hardware requirements?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59E4A9F8-8387-41DD-BDA8-961C9D82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53D2FE0A-E138-483E-9921-F8980503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1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E3E1D48-114E-4805-98BA-35BECA1E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Improvements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4A7C7B52-2589-47F6-8D50-CB5280763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Fewer errors in submission </a:t>
            </a:r>
            <a:r>
              <a:rPr lang="de-CH" dirty="0"/>
              <a:t>by better and earlier revision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More </a:t>
            </a:r>
            <a:r>
              <a:rPr lang="de-CH" dirty="0" err="1"/>
              <a:t>requirements</a:t>
            </a:r>
            <a:r>
              <a:rPr lang="de-CH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err="1"/>
              <a:t>Being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precise</a:t>
            </a: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6594126E-4C6B-4F9B-B377-2D5B7F5C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AE709DCA-0E66-4D55-A559-4BCDC5AF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="" xmlns:a16="http://schemas.microsoft.com/office/drawing/2014/main" id="{4534783A-1240-4CD6-AC96-8599DEC86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97592"/>
              </p:ext>
            </p:extLst>
          </p:nvPr>
        </p:nvGraphicFramePr>
        <p:xfrm>
          <a:off x="5622290" y="2849550"/>
          <a:ext cx="5658485" cy="1542288"/>
        </p:xfrm>
        <a:graphic>
          <a:graphicData uri="http://schemas.openxmlformats.org/drawingml/2006/table">
            <a:tbl>
              <a:tblPr firstRow="1" firstCol="1" bandRow="1"/>
              <a:tblGrid>
                <a:gridCol w="1188720">
                  <a:extLst>
                    <a:ext uri="{9D8B030D-6E8A-4147-A177-3AD203B41FA5}">
                      <a16:colId xmlns="" xmlns:a16="http://schemas.microsoft.com/office/drawing/2014/main" val="3203041878"/>
                    </a:ext>
                  </a:extLst>
                </a:gridCol>
                <a:gridCol w="4469765">
                  <a:extLst>
                    <a:ext uri="{9D8B030D-6E8A-4147-A177-3AD203B41FA5}">
                      <a16:colId xmlns="" xmlns:a16="http://schemas.microsoft.com/office/drawing/2014/main" val="952541040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Requirement ID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R3.4.0.001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69925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Title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Response Time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6574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Description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The maximum time to generate the HTML file should be 1 minute. Assuming the HTML generator does not generate dynamic websites and there is no database connection. 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32610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Priority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58045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Risk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46167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References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6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de-CH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00317223"/>
                  </a:ext>
                </a:extLst>
              </a:tr>
            </a:tbl>
          </a:graphicData>
        </a:graphic>
      </p:graphicFrame>
      <p:sp>
        <p:nvSpPr>
          <p:cNvPr id="10" name="Ellipse 9">
            <a:extLst>
              <a:ext uri="{FF2B5EF4-FFF2-40B4-BE49-F238E27FC236}">
                <a16:creationId xmlns="" xmlns:a16="http://schemas.microsoft.com/office/drawing/2014/main" id="{E6EC7530-FDD2-43CC-8D10-EC41A0A6DC08}"/>
              </a:ext>
            </a:extLst>
          </p:cNvPr>
          <p:cNvSpPr/>
          <p:nvPr/>
        </p:nvSpPr>
        <p:spPr bwMode="auto">
          <a:xfrm>
            <a:off x="10272464" y="2996952"/>
            <a:ext cx="1152128" cy="623742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="" xmlns:a16="http://schemas.microsoft.com/office/drawing/2014/main" id="{F059FFA8-EC73-4D4D-8E7E-BA96FD82C8AE}"/>
              </a:ext>
            </a:extLst>
          </p:cNvPr>
          <p:cNvCxnSpPr/>
          <p:nvPr/>
        </p:nvCxnSpPr>
        <p:spPr bwMode="auto">
          <a:xfrm flipH="1">
            <a:off x="9264352" y="3577641"/>
            <a:ext cx="1368152" cy="1003487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="" xmlns:a16="http://schemas.microsoft.com/office/drawing/2014/main" id="{267DE0B2-4822-4A8D-8641-9C4C5E291590}"/>
              </a:ext>
            </a:extLst>
          </p:cNvPr>
          <p:cNvSpPr txBox="1"/>
          <p:nvPr/>
        </p:nvSpPr>
        <p:spPr>
          <a:xfrm>
            <a:off x="7320136" y="4610318"/>
            <a:ext cx="37647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generation time should be described in relation to file size (amount of content) that has to be created</a:t>
            </a:r>
          </a:p>
        </p:txBody>
      </p:sp>
    </p:spTree>
    <p:extLst>
      <p:ext uri="{BB962C8B-B14F-4D97-AF65-F5344CB8AC3E}">
        <p14:creationId xmlns:p14="http://schemas.microsoft.com/office/powerpoint/2010/main" val="2026105762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=""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assignment-1</Template>
  <TotalTime>0</TotalTime>
  <Words>422</Words>
  <Application>Microsoft Office PowerPoint</Application>
  <PresentationFormat>Custom</PresentationFormat>
  <Paragraphs>82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UZH</vt:lpstr>
      <vt:lpstr>Requirements Specification</vt:lpstr>
      <vt:lpstr>Overview</vt:lpstr>
      <vt:lpstr>Functional Requirements</vt:lpstr>
      <vt:lpstr>Non-Functional Requirements</vt:lpstr>
      <vt:lpstr>Challenges</vt:lpstr>
      <vt:lpstr>Improvements</vt:lpstr>
    </vt:vector>
  </TitlesOfParts>
  <Manager/>
  <Company>Universität Zürich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Specification</dc:title>
  <dc:subject/>
  <dc:creator>besole</dc:creator>
  <cp:keywords/>
  <dc:description>Vorlage uzh_praesentationen_16:9_e MSO2016 v3 11.02.2016</dc:description>
  <cp:lastModifiedBy>Severin</cp:lastModifiedBy>
  <cp:revision>72</cp:revision>
  <dcterms:created xsi:type="dcterms:W3CDTF">2017-10-17T06:20:19Z</dcterms:created>
  <dcterms:modified xsi:type="dcterms:W3CDTF">2017-10-17T21:09:11Z</dcterms:modified>
  <cp:category/>
</cp:coreProperties>
</file>