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59" r:id="rId6"/>
    <p:sldId id="263" r:id="rId7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Objects="1">
      <p:cViewPr>
        <p:scale>
          <a:sx n="95" d="100"/>
          <a:sy n="95" d="100"/>
        </p:scale>
        <p:origin x="63" y="393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R. Prinz, S. </a:t>
            </a:r>
            <a:r>
              <a:rPr lang="en-US" dirty="0" err="1"/>
              <a:t>Plüss</a:t>
            </a:r>
            <a:r>
              <a:rPr lang="en-US" dirty="0"/>
              <a:t>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Software Construction HS17 – Group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 </a:t>
            </a:r>
          </a:p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r>
              <a:rPr lang="en-US" dirty="0"/>
              <a:t>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1CB8E92-5CDB-4A76-B5E4-CA699B405A0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de-CH" dirty="0"/>
              <a:t>IEEE Std 830-1998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HTML (high </a:t>
            </a:r>
            <a:r>
              <a:rPr lang="en-US" dirty="0" err="1"/>
              <a:t>prio</a:t>
            </a:r>
            <a:r>
              <a:rPr lang="en-US" dirty="0"/>
              <a:t>) and Markdown (low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EA4BF0B-530F-4AD0-A946-AF5BE1D0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23980"/>
              </p:ext>
            </p:extLst>
          </p:nvPr>
        </p:nvGraphicFramePr>
        <p:xfrm>
          <a:off x="6744072" y="1767642"/>
          <a:ext cx="4795172" cy="3887787"/>
        </p:xfrm>
        <a:graphic>
          <a:graphicData uri="http://schemas.openxmlformats.org/drawingml/2006/table">
            <a:tbl>
              <a:tblPr firstRow="1" firstCol="1" bandRow="1"/>
              <a:tblGrid>
                <a:gridCol w="998839">
                  <a:extLst>
                    <a:ext uri="{9D8B030D-6E8A-4147-A177-3AD203B41FA5}">
                      <a16:colId xmlns:a16="http://schemas.microsoft.com/office/drawing/2014/main" val="131772496"/>
                    </a:ext>
                  </a:extLst>
                </a:gridCol>
                <a:gridCol w="3796333">
                  <a:extLst>
                    <a:ext uri="{9D8B030D-6E8A-4147-A177-3AD203B41FA5}">
                      <a16:colId xmlns:a16="http://schemas.microsoft.com/office/drawing/2014/main" val="1954490935"/>
                    </a:ext>
                  </a:extLst>
                </a:gridCol>
              </a:tblGrid>
              <a:tr h="161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 ID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ID that allows identifying each requirement uniquely.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398609"/>
                  </a:ext>
                </a:extLst>
              </a:tr>
              <a:tr h="161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Describes the requirement concise.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72174"/>
                  </a:ext>
                </a:extLst>
              </a:tr>
              <a:tr h="161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Defines the requirement in detail.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03427"/>
                  </a:ext>
                </a:extLst>
              </a:tr>
              <a:tr h="8099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Shows the order in which requirements should be implemented. Priorities are classified in 3 groups (highest to lowest) 1, 2, and 3.  Requirements of 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1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first Implementation; Requirements of 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2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final Implementation. A 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greater or equal than 3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represents optional features.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97377"/>
                  </a:ext>
                </a:extLst>
              </a:tr>
              <a:tr h="2267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Risk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55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Specifies the risk of not implementing the requirement. It tells how critical the requirement is to the system as a whole. The following risk levels are defined over the impact of not being implemented correctly.</a:t>
                      </a:r>
                      <a:endParaRPr lang="de-CH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Critical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(C) It will break the main functionality of the system. The system cannot be used if this requirement is not implemented. </a:t>
                      </a:r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(H) It will impact the main functionality of the system. Some function of the system could be inaccessible, but the system can be generally used. </a:t>
                      </a:r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Medium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(M) It will impact some system features, but not the main functionality. The system can still be used with some limitation. </a:t>
                      </a:r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Low (L) The system can be used without limitation, but with some workarounds.</a:t>
                      </a:r>
                      <a:endParaRPr lang="de-CH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87623"/>
                  </a:ext>
                </a:extLst>
              </a:tr>
              <a:tr h="323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References</a:t>
                      </a:r>
                      <a:endParaRPr lang="de-CH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IDs of requirement that are relevant in this context are listed here. </a:t>
                      </a:r>
                      <a:endParaRPr lang="de-CH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625" marR="576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4504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: </a:t>
            </a: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Most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standard</a:t>
            </a:r>
            <a:r>
              <a:rPr lang="de-CH" dirty="0"/>
              <a:t> tags (A, P, IMG, …)</a:t>
            </a:r>
          </a:p>
          <a:p>
            <a:r>
              <a:rPr lang="de-CH" dirty="0"/>
              <a:t>Inline Text Styling (Color, Size, </a:t>
            </a:r>
            <a:r>
              <a:rPr lang="de-CH" dirty="0" err="1"/>
              <a:t>Weight</a:t>
            </a:r>
            <a:r>
              <a:rPr lang="de-CH" dirty="0"/>
              <a:t>)</a:t>
            </a:r>
          </a:p>
          <a:p>
            <a:r>
              <a:rPr lang="de-CH" dirty="0" err="1"/>
              <a:t>Include</a:t>
            </a:r>
            <a:r>
              <a:rPr lang="de-CH" dirty="0"/>
              <a:t> User </a:t>
            </a:r>
            <a:r>
              <a:rPr lang="de-CH" dirty="0" err="1"/>
              <a:t>defined</a:t>
            </a:r>
            <a:r>
              <a:rPr lang="de-CH" dirty="0"/>
              <a:t> HTML, </a:t>
            </a:r>
            <a:r>
              <a:rPr lang="de-CH" dirty="0" err="1"/>
              <a:t>with</a:t>
            </a:r>
            <a:r>
              <a:rPr lang="de-CH" dirty="0"/>
              <a:t> tags not </a:t>
            </a:r>
            <a:r>
              <a:rPr lang="de-CH" dirty="0" err="1"/>
              <a:t>defined</a:t>
            </a:r>
            <a:r>
              <a:rPr lang="de-CH" dirty="0"/>
              <a:t>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spec</a:t>
            </a:r>
            <a:r>
              <a:rPr lang="de-CH" dirty="0"/>
              <a:t>.</a:t>
            </a:r>
          </a:p>
          <a:p>
            <a:r>
              <a:rPr lang="de-CH" dirty="0" err="1"/>
              <a:t>Minification</a:t>
            </a:r>
            <a:r>
              <a:rPr lang="de-CH" dirty="0"/>
              <a:t> (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priority</a:t>
            </a:r>
            <a:r>
              <a:rPr lang="de-CH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7E7D4-9916-4477-B11C-46F7A4F1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: Non-</a:t>
            </a: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Error-</a:t>
            </a:r>
            <a:r>
              <a:rPr lang="de-CH" dirty="0" err="1"/>
              <a:t>free</a:t>
            </a:r>
            <a:r>
              <a:rPr lang="de-CH" dirty="0"/>
              <a:t>, performant and maintainable </a:t>
            </a:r>
            <a:r>
              <a:rPr lang="de-CH" dirty="0" err="1"/>
              <a:t>library</a:t>
            </a:r>
            <a:endParaRPr lang="de-CH" dirty="0"/>
          </a:p>
          <a:p>
            <a:r>
              <a:rPr lang="de-CH" dirty="0"/>
              <a:t>Developer-</a:t>
            </a:r>
            <a:r>
              <a:rPr lang="de-CH" dirty="0" err="1"/>
              <a:t>friendly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7E7D4-9916-4477-B11C-46F7A4F1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89E43-C881-4EE6-8E75-10705807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2EB88-15D1-4491-8FE2-04CBF959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Markup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Markdown</a:t>
            </a:r>
            <a:endParaRPr lang="de-CH" dirty="0"/>
          </a:p>
          <a:p>
            <a:r>
              <a:rPr lang="de-CH" dirty="0"/>
              <a:t>Hardware </a:t>
            </a:r>
            <a:r>
              <a:rPr lang="de-CH" dirty="0" err="1"/>
              <a:t>specifications</a:t>
            </a:r>
            <a:endParaRPr lang="de-CH" dirty="0"/>
          </a:p>
          <a:p>
            <a:r>
              <a:rPr lang="de-CH" dirty="0"/>
              <a:t>Team </a:t>
            </a:r>
            <a:r>
              <a:rPr lang="de-CH" dirty="0" err="1"/>
              <a:t>coordination</a:t>
            </a:r>
            <a:r>
              <a:rPr lang="de-CH" dirty="0"/>
              <a:t> &amp; </a:t>
            </a:r>
            <a:r>
              <a:rPr lang="de-CH" dirty="0" err="1"/>
              <a:t>simultanious</a:t>
            </a:r>
            <a:r>
              <a:rPr lang="de-CH" dirty="0"/>
              <a:t> </a:t>
            </a:r>
            <a:r>
              <a:rPr lang="de-CH" dirty="0" err="1"/>
              <a:t>working</a:t>
            </a:r>
            <a:endParaRPr lang="de-CH" dirty="0"/>
          </a:p>
          <a:p>
            <a:r>
              <a:rPr lang="de-CH" dirty="0" err="1"/>
              <a:t>Planning</a:t>
            </a:r>
            <a:r>
              <a:rPr lang="de-CH" dirty="0"/>
              <a:t> </a:t>
            </a:r>
            <a:r>
              <a:rPr lang="de-CH" dirty="0" err="1"/>
              <a:t>ahead</a:t>
            </a:r>
            <a:endParaRPr lang="de-CH" dirty="0"/>
          </a:p>
          <a:p>
            <a:r>
              <a:rPr lang="de-CH" dirty="0" err="1"/>
              <a:t>Requirement</a:t>
            </a:r>
            <a:r>
              <a:rPr lang="de-CH" dirty="0"/>
              <a:t> </a:t>
            </a:r>
            <a:r>
              <a:rPr lang="de-CH" dirty="0" err="1"/>
              <a:t>elicitation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«real» </a:t>
            </a:r>
            <a:r>
              <a:rPr lang="de-CH" dirty="0" err="1"/>
              <a:t>stakeholders</a:t>
            </a:r>
            <a:r>
              <a:rPr lang="de-CH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4A9F8-8387-41DD-BDA8-961C9D82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AAB84-16C6-4DC2-A36F-1C225B5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2FE0A-E138-483E-9921-F898050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E1D48-114E-4805-98BA-35BECA1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C7B52-2589-47F6-8D50-CB528076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little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specific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126E-4C6B-4F9B-B377-2D5B7F5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04BE4-CD2F-4F25-B882-6404C3F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09DCA-0E66-4D55-A559-4BCDC5AF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576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assignment-1</Template>
  <TotalTime>0</TotalTime>
  <Words>336</Words>
  <Application>Microsoft Office PowerPoint</Application>
  <PresentationFormat>Breitbild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MS Gothic</vt:lpstr>
      <vt:lpstr>MS PGothic</vt:lpstr>
      <vt:lpstr>Arial</vt:lpstr>
      <vt:lpstr>Wingdings</vt:lpstr>
      <vt:lpstr>UZH</vt:lpstr>
      <vt:lpstr>Requirements Specification</vt:lpstr>
      <vt:lpstr>Overview</vt:lpstr>
      <vt:lpstr>Overview: Functional Requirements</vt:lpstr>
      <vt:lpstr>Overview: Non-Functional Requirements</vt:lpstr>
      <vt:lpstr>Challenges</vt:lpstr>
      <vt:lpstr>Improvements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Specification</dc:title>
  <dc:subject/>
  <dc:creator>besole</dc:creator>
  <cp:keywords/>
  <dc:description>Vorlage uzh_praesentationen_16:9_e MSO2016 v3 11.02.2016</dc:description>
  <cp:lastModifiedBy>besole</cp:lastModifiedBy>
  <cp:revision>7</cp:revision>
  <dcterms:created xsi:type="dcterms:W3CDTF">2017-10-17T06:20:19Z</dcterms:created>
  <dcterms:modified xsi:type="dcterms:W3CDTF">2017-10-17T07:32:00Z</dcterms:modified>
  <cp:category/>
</cp:coreProperties>
</file>