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FA405-97DB-4E02-8749-470DB3A83F09}" v="12" dt="2022-08-14T22:26:4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RI NDE" userId="f7ae84d0d59f09a5" providerId="LiveId" clId="{E05FA405-97DB-4E02-8749-470DB3A83F09}"/>
    <pc:docChg chg="modSld">
      <pc:chgData name="SAFARI NDE" userId="f7ae84d0d59f09a5" providerId="LiveId" clId="{E05FA405-97DB-4E02-8749-470DB3A83F09}" dt="2022-08-14T22:26:59.230" v="18" actId="20577"/>
      <pc:docMkLst>
        <pc:docMk/>
      </pc:docMkLst>
      <pc:sldChg chg="modSp mod setBg">
        <pc:chgData name="SAFARI NDE" userId="f7ae84d0d59f09a5" providerId="LiveId" clId="{E05FA405-97DB-4E02-8749-470DB3A83F09}" dt="2022-08-14T22:26:59.230" v="18" actId="20577"/>
        <pc:sldMkLst>
          <pc:docMk/>
          <pc:sldMk cId="4130681330" sldId="257"/>
        </pc:sldMkLst>
        <pc:graphicFrameChg chg="modGraphic">
          <ac:chgData name="SAFARI NDE" userId="f7ae84d0d59f09a5" providerId="LiveId" clId="{E05FA405-97DB-4E02-8749-470DB3A83F09}" dt="2022-08-14T22:26:59.230" v="18" actId="20577"/>
          <ac:graphicFrameMkLst>
            <pc:docMk/>
            <pc:sldMk cId="4130681330" sldId="257"/>
            <ac:graphicFrameMk id="2" creationId="{85F6C79E-5694-594F-CA15-AA53DD70C052}"/>
          </ac:graphicFrameMkLst>
        </pc:graphicFrameChg>
        <pc:graphicFrameChg chg="mod">
          <ac:chgData name="SAFARI NDE" userId="f7ae84d0d59f09a5" providerId="LiveId" clId="{E05FA405-97DB-4E02-8749-470DB3A83F09}" dt="2022-08-14T22:26:48.836" v="11" actId="20577"/>
          <ac:graphicFrameMkLst>
            <pc:docMk/>
            <pc:sldMk cId="4130681330" sldId="257"/>
            <ac:graphicFrameMk id="4" creationId="{72BAAD34-ACD9-3E32-002F-1F2C0BDEB98C}"/>
          </ac:graphicFrameMkLst>
        </pc:graphicFrameChg>
        <pc:graphicFrameChg chg="mod">
          <ac:chgData name="SAFARI NDE" userId="f7ae84d0d59f09a5" providerId="LiveId" clId="{E05FA405-97DB-4E02-8749-470DB3A83F09}" dt="2022-08-14T22:26:42.386" v="6" actId="20577"/>
          <ac:graphicFrameMkLst>
            <pc:docMk/>
            <pc:sldMk cId="4130681330" sldId="257"/>
            <ac:graphicFrameMk id="5" creationId="{FA9C1104-8A55-ACBC-FBC5-E034A625F9E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ae84d0d59f09a5/Documents/Solar%20Panel%20data/Capstone%20Project/Demographic%20Trend%20in%20MI%20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ae84d0d59f09a5/Documents/Solar%20Panel%20data/Capstone%20Project/Demographic%20Trend%20in%20MI%20201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f7ae84d0d59f09a5/Documents/Solar%20Panel%20data/Capstone%20Project/Demographic%20Trend%20in%20MI%2020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Avg. Number of</a:t>
            </a:r>
            <a:r>
              <a:rPr lang="en-US" baseline="0" dirty="0"/>
              <a:t> Solar System </a:t>
            </a:r>
            <a:r>
              <a:rPr lang="en-US" dirty="0"/>
              <a:t>Daily</a:t>
            </a:r>
            <a:r>
              <a:rPr lang="en-US" baseline="0" dirty="0"/>
              <a:t> Radiation by County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Sheet4!$P$3</c:f>
              <c:strCache>
                <c:ptCount val="1"/>
                <c:pt idx="0">
                  <c:v>Average of daily_solar_radiation</c:v>
                </c:pt>
              </c:strCache>
            </c:strRef>
          </c:tx>
          <c:spPr>
            <a:solidFill>
              <a:srgbClr val="A5A5A5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cat>
            <c:strRef>
              <c:f>Sheet4!$N$4:$N$14</c:f>
              <c:strCache>
                <c:ptCount val="11"/>
                <c:pt idx="0">
                  <c:v>Alpena County</c:v>
                </c:pt>
                <c:pt idx="1">
                  <c:v>Calhoun County</c:v>
                </c:pt>
                <c:pt idx="2">
                  <c:v>Genesee County</c:v>
                </c:pt>
                <c:pt idx="3">
                  <c:v>Gogebic County</c:v>
                </c:pt>
                <c:pt idx="4">
                  <c:v>Grand Traverse County</c:v>
                </c:pt>
                <c:pt idx="5">
                  <c:v>Ingham County</c:v>
                </c:pt>
                <c:pt idx="6">
                  <c:v>Kent County</c:v>
                </c:pt>
                <c:pt idx="7">
                  <c:v>Mackinac County</c:v>
                </c:pt>
                <c:pt idx="8">
                  <c:v>Oakland County</c:v>
                </c:pt>
                <c:pt idx="9">
                  <c:v>Washtenaw County</c:v>
                </c:pt>
                <c:pt idx="10">
                  <c:v>Wayne County</c:v>
                </c:pt>
              </c:strCache>
            </c:strRef>
          </c:cat>
          <c:val>
            <c:numRef>
              <c:f>Sheet4!$P$4:$P$14</c:f>
              <c:numCache>
                <c:formatCode>General</c:formatCode>
                <c:ptCount val="11"/>
                <c:pt idx="0">
                  <c:v>3.7144444444444442</c:v>
                </c:pt>
                <c:pt idx="1">
                  <c:v>4.0737113402061835</c:v>
                </c:pt>
                <c:pt idx="2">
                  <c:v>3.6565289256198423</c:v>
                </c:pt>
                <c:pt idx="3">
                  <c:v>3.5814285714285714</c:v>
                </c:pt>
                <c:pt idx="4">
                  <c:v>3.64</c:v>
                </c:pt>
                <c:pt idx="5">
                  <c:v>3.729999999999996</c:v>
                </c:pt>
                <c:pt idx="6">
                  <c:v>3.7911560693641522</c:v>
                </c:pt>
                <c:pt idx="7">
                  <c:v>3.528</c:v>
                </c:pt>
                <c:pt idx="8">
                  <c:v>3.6699999999999964</c:v>
                </c:pt>
                <c:pt idx="9">
                  <c:v>3.6736363636363647</c:v>
                </c:pt>
                <c:pt idx="10">
                  <c:v>3.7126133333333668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5-4B7B-A0B8-8BE84883F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1719807"/>
        <c:axId val="591720639"/>
      </c:barChart>
      <c:lineChart>
        <c:grouping val="standard"/>
        <c:varyColors val="0"/>
        <c:ser>
          <c:idx val="0"/>
          <c:order val="0"/>
          <c:tx>
            <c:strRef>
              <c:f>Sheet4!$O$3</c:f>
              <c:strCache>
                <c:ptCount val="1"/>
                <c:pt idx="0">
                  <c:v>Average of number_of_solar_system_per_household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Sheet4!$N$4:$N$14</c:f>
              <c:strCache>
                <c:ptCount val="11"/>
                <c:pt idx="0">
                  <c:v>Alpena County</c:v>
                </c:pt>
                <c:pt idx="1">
                  <c:v>Calhoun County</c:v>
                </c:pt>
                <c:pt idx="2">
                  <c:v>Genesee County</c:v>
                </c:pt>
                <c:pt idx="3">
                  <c:v>Gogebic County</c:v>
                </c:pt>
                <c:pt idx="4">
                  <c:v>Grand Traverse County</c:v>
                </c:pt>
                <c:pt idx="5">
                  <c:v>Ingham County</c:v>
                </c:pt>
                <c:pt idx="6">
                  <c:v>Kent County</c:v>
                </c:pt>
                <c:pt idx="7">
                  <c:v>Mackinac County</c:v>
                </c:pt>
                <c:pt idx="8">
                  <c:v>Oakland County</c:v>
                </c:pt>
                <c:pt idx="9">
                  <c:v>Washtenaw County</c:v>
                </c:pt>
                <c:pt idx="10">
                  <c:v>Wayne County</c:v>
                </c:pt>
              </c:strCache>
            </c:strRef>
          </c:cat>
          <c:val>
            <c:numRef>
              <c:f>Sheet4!$O$4:$O$14</c:f>
              <c:numCache>
                <c:formatCode>General</c:formatCode>
                <c:ptCount val="11"/>
                <c:pt idx="0">
                  <c:v>6.6542044444444436E-4</c:v>
                </c:pt>
                <c:pt idx="1">
                  <c:v>1.1493691718750004E-2</c:v>
                </c:pt>
                <c:pt idx="2">
                  <c:v>9.0660780555555534E-4</c:v>
                </c:pt>
                <c:pt idx="3">
                  <c:v>3.3471542857142859E-4</c:v>
                </c:pt>
                <c:pt idx="4">
                  <c:v>1.5821083750000001E-3</c:v>
                </c:pt>
                <c:pt idx="5">
                  <c:v>9.324750608108107E-3</c:v>
                </c:pt>
                <c:pt idx="6">
                  <c:v>2.9788767990196066E-3</c:v>
                </c:pt>
                <c:pt idx="7">
                  <c:v>0</c:v>
                </c:pt>
                <c:pt idx="8">
                  <c:v>1.9090519495548958E-3</c:v>
                </c:pt>
                <c:pt idx="9">
                  <c:v>1.2232992039999996E-2</c:v>
                </c:pt>
                <c:pt idx="10">
                  <c:v>1.1526903007915571E-3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45-4B7B-A0B8-8BE84883F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512063"/>
        <c:axId val="761510815"/>
      </c:lineChart>
      <c:catAx>
        <c:axId val="59171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720639"/>
        <c:crosses val="autoZero"/>
        <c:auto val="1"/>
        <c:lblAlgn val="ctr"/>
        <c:lblOffset val="100"/>
        <c:noMultiLvlLbl val="0"/>
      </c:catAx>
      <c:valAx>
        <c:axId val="591720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AVD Solar  Radiation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719807"/>
        <c:crosses val="autoZero"/>
        <c:crossBetween val="between"/>
      </c:valAx>
      <c:valAx>
        <c:axId val="76151081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AVD nuber of solar system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512063"/>
        <c:crosses val="max"/>
        <c:crossBetween val="between"/>
      </c:valAx>
      <c:catAx>
        <c:axId val="7615120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1510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Avg. Number</a:t>
            </a:r>
            <a:r>
              <a:rPr lang="en-US" baseline="0" dirty="0"/>
              <a:t> of Solar System &amp; Population Density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Sheet2!$E$72</c:f>
              <c:strCache>
                <c:ptCount val="1"/>
                <c:pt idx="0">
                  <c:v>Population Density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Sheet2!$C$73:$C$83</c:f>
              <c:strCache>
                <c:ptCount val="11"/>
                <c:pt idx="0">
                  <c:v>Alpena County</c:v>
                </c:pt>
                <c:pt idx="1">
                  <c:v>Calhoun County</c:v>
                </c:pt>
                <c:pt idx="2">
                  <c:v>Genesee County</c:v>
                </c:pt>
                <c:pt idx="3">
                  <c:v>Gogebic County</c:v>
                </c:pt>
                <c:pt idx="4">
                  <c:v>Grand Traverse County</c:v>
                </c:pt>
                <c:pt idx="5">
                  <c:v>Ingham County</c:v>
                </c:pt>
                <c:pt idx="6">
                  <c:v>Kent County</c:v>
                </c:pt>
                <c:pt idx="7">
                  <c:v>Mackinac County</c:v>
                </c:pt>
                <c:pt idx="8">
                  <c:v>Oakland County</c:v>
                </c:pt>
                <c:pt idx="9">
                  <c:v>Washtenaw County</c:v>
                </c:pt>
                <c:pt idx="10">
                  <c:v>Wayne County</c:v>
                </c:pt>
              </c:strCache>
            </c:strRef>
          </c:cat>
          <c:val>
            <c:numRef>
              <c:f>Sheet2!$E$73:$E$83</c:f>
              <c:numCache>
                <c:formatCode>#,##0.0</c:formatCode>
                <c:ptCount val="11"/>
                <c:pt idx="0">
                  <c:v>19.100000000000001</c:v>
                </c:pt>
                <c:pt idx="1">
                  <c:v>73</c:v>
                </c:pt>
                <c:pt idx="2">
                  <c:v>245.5</c:v>
                </c:pt>
                <c:pt idx="3">
                  <c:v>5.3</c:v>
                </c:pt>
                <c:pt idx="4">
                  <c:v>76.8</c:v>
                </c:pt>
                <c:pt idx="5">
                  <c:v>201.3</c:v>
                </c:pt>
                <c:pt idx="6">
                  <c:v>294.60000000000002</c:v>
                </c:pt>
                <c:pt idx="7">
                  <c:v>4.0999999999999996</c:v>
                </c:pt>
                <c:pt idx="8">
                  <c:v>556.1</c:v>
                </c:pt>
                <c:pt idx="9">
                  <c:v>200.9</c:v>
                </c:pt>
                <c:pt idx="10">
                  <c:v>1103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1-4C51-856C-D5CFA2D57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8990463"/>
        <c:axId val="2128992959"/>
      </c:barChart>
      <c:lineChart>
        <c:grouping val="standard"/>
        <c:varyColors val="0"/>
        <c:ser>
          <c:idx val="0"/>
          <c:order val="0"/>
          <c:tx>
            <c:strRef>
              <c:f>Sheet2!$D$72</c:f>
              <c:strCache>
                <c:ptCount val="1"/>
                <c:pt idx="0">
                  <c:v>Avg. of number solar 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Sheet2!$C$73:$C$83</c:f>
              <c:strCache>
                <c:ptCount val="11"/>
                <c:pt idx="0">
                  <c:v>Alpena County</c:v>
                </c:pt>
                <c:pt idx="1">
                  <c:v>Calhoun County</c:v>
                </c:pt>
                <c:pt idx="2">
                  <c:v>Genesee County</c:v>
                </c:pt>
                <c:pt idx="3">
                  <c:v>Gogebic County</c:v>
                </c:pt>
                <c:pt idx="4">
                  <c:v>Grand Traverse County</c:v>
                </c:pt>
                <c:pt idx="5">
                  <c:v>Ingham County</c:v>
                </c:pt>
                <c:pt idx="6">
                  <c:v>Kent County</c:v>
                </c:pt>
                <c:pt idx="7">
                  <c:v>Mackinac County</c:v>
                </c:pt>
                <c:pt idx="8">
                  <c:v>Oakland County</c:v>
                </c:pt>
                <c:pt idx="9">
                  <c:v>Washtenaw County</c:v>
                </c:pt>
                <c:pt idx="10">
                  <c:v>Wayne County</c:v>
                </c:pt>
              </c:strCache>
            </c:strRef>
          </c:cat>
          <c:val>
            <c:numRef>
              <c:f>Sheet2!$D$73:$D$83</c:f>
              <c:numCache>
                <c:formatCode>General</c:formatCode>
                <c:ptCount val="11"/>
                <c:pt idx="0">
                  <c:v>6.6542044444444436E-4</c:v>
                </c:pt>
                <c:pt idx="1">
                  <c:v>1.1493691718750004E-2</c:v>
                </c:pt>
                <c:pt idx="2">
                  <c:v>9.0660780555555534E-4</c:v>
                </c:pt>
                <c:pt idx="3">
                  <c:v>3.3471542857142859E-4</c:v>
                </c:pt>
                <c:pt idx="4">
                  <c:v>1.5821083750000001E-3</c:v>
                </c:pt>
                <c:pt idx="5">
                  <c:v>9.324750608108107E-3</c:v>
                </c:pt>
                <c:pt idx="6">
                  <c:v>2.9788767990196066E-3</c:v>
                </c:pt>
                <c:pt idx="7">
                  <c:v>0</c:v>
                </c:pt>
                <c:pt idx="8">
                  <c:v>1.9090519495548958E-3</c:v>
                </c:pt>
                <c:pt idx="9">
                  <c:v>1.2232992039999996E-2</c:v>
                </c:pt>
                <c:pt idx="10">
                  <c:v>1.1526903007915571E-3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A1-4C51-856C-D5CFA2D57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0634015"/>
        <c:axId val="2130264223"/>
      </c:lineChart>
      <c:catAx>
        <c:axId val="212899046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92959"/>
        <c:crosses val="autoZero"/>
        <c:auto val="1"/>
        <c:lblAlgn val="ctr"/>
        <c:lblOffset val="100"/>
        <c:noMultiLvlLbl val="0"/>
      </c:catAx>
      <c:valAx>
        <c:axId val="21289929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Population 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90463"/>
        <c:crosses val="autoZero"/>
        <c:crossBetween val="between"/>
      </c:valAx>
      <c:valAx>
        <c:axId val="213026422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Avg. Number</a:t>
                </a:r>
                <a:r>
                  <a:rPr lang="en-US" baseline="0" dirty="0"/>
                  <a:t> of Solar System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634015"/>
        <c:crosses val="max"/>
        <c:crossBetween val="between"/>
      </c:valAx>
      <c:catAx>
        <c:axId val="18006340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2642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Avg. Number of Solar System &amp;</a:t>
            </a:r>
            <a:r>
              <a:rPr lang="en-US" baseline="0" dirty="0"/>
              <a:t> Median Income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Sheet2!$E$21</c:f>
              <c:strCache>
                <c:ptCount val="1"/>
                <c:pt idx="0">
                  <c:v>Median Income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Sheet2!$C$22:$C$32</c:f>
              <c:strCache>
                <c:ptCount val="11"/>
                <c:pt idx="0">
                  <c:v>Alpena County</c:v>
                </c:pt>
                <c:pt idx="1">
                  <c:v>Calhoun County</c:v>
                </c:pt>
                <c:pt idx="2">
                  <c:v>Genesee County</c:v>
                </c:pt>
                <c:pt idx="3">
                  <c:v>Gogebic County</c:v>
                </c:pt>
                <c:pt idx="4">
                  <c:v>Grand Traverse County</c:v>
                </c:pt>
                <c:pt idx="5">
                  <c:v>Ingham County</c:v>
                </c:pt>
                <c:pt idx="6">
                  <c:v>Kent County</c:v>
                </c:pt>
                <c:pt idx="7">
                  <c:v>Mackinac County</c:v>
                </c:pt>
                <c:pt idx="8">
                  <c:v>Oakland County</c:v>
                </c:pt>
                <c:pt idx="9">
                  <c:v>Washtenaw County</c:v>
                </c:pt>
                <c:pt idx="10">
                  <c:v>Wayne County</c:v>
                </c:pt>
              </c:strCache>
            </c:strRef>
          </c:cat>
          <c:val>
            <c:numRef>
              <c:f>Sheet2!$E$22:$E$32</c:f>
              <c:numCache>
                <c:formatCode>#,##0</c:formatCode>
                <c:ptCount val="11"/>
                <c:pt idx="0">
                  <c:v>42792</c:v>
                </c:pt>
                <c:pt idx="1">
                  <c:v>48413</c:v>
                </c:pt>
                <c:pt idx="2">
                  <c:v>48370</c:v>
                </c:pt>
                <c:pt idx="3">
                  <c:v>39934</c:v>
                </c:pt>
                <c:pt idx="4">
                  <c:v>64591</c:v>
                </c:pt>
                <c:pt idx="5">
                  <c:v>52837</c:v>
                </c:pt>
                <c:pt idx="6">
                  <c:v>61675</c:v>
                </c:pt>
                <c:pt idx="7">
                  <c:v>46645</c:v>
                </c:pt>
                <c:pt idx="8">
                  <c:v>40638</c:v>
                </c:pt>
                <c:pt idx="9">
                  <c:v>69434</c:v>
                </c:pt>
                <c:pt idx="10">
                  <c:v>46440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5-47A8-ADBD-DB3B0B462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7690415"/>
        <c:axId val="1807699983"/>
      </c:barChart>
      <c:lineChart>
        <c:grouping val="standard"/>
        <c:varyColors val="0"/>
        <c:ser>
          <c:idx val="0"/>
          <c:order val="0"/>
          <c:tx>
            <c:strRef>
              <c:f>Sheet2!$D$21</c:f>
              <c:strCache>
                <c:ptCount val="1"/>
                <c:pt idx="0">
                  <c:v>Avg. of number solar 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Sheet2!$C$22:$C$32</c:f>
              <c:strCache>
                <c:ptCount val="11"/>
                <c:pt idx="0">
                  <c:v>Alpena County</c:v>
                </c:pt>
                <c:pt idx="1">
                  <c:v>Calhoun County</c:v>
                </c:pt>
                <c:pt idx="2">
                  <c:v>Genesee County</c:v>
                </c:pt>
                <c:pt idx="3">
                  <c:v>Gogebic County</c:v>
                </c:pt>
                <c:pt idx="4">
                  <c:v>Grand Traverse County</c:v>
                </c:pt>
                <c:pt idx="5">
                  <c:v>Ingham County</c:v>
                </c:pt>
                <c:pt idx="6">
                  <c:v>Kent County</c:v>
                </c:pt>
                <c:pt idx="7">
                  <c:v>Mackinac County</c:v>
                </c:pt>
                <c:pt idx="8">
                  <c:v>Oakland County</c:v>
                </c:pt>
                <c:pt idx="9">
                  <c:v>Washtenaw County</c:v>
                </c:pt>
                <c:pt idx="10">
                  <c:v>Wayne County</c:v>
                </c:pt>
              </c:strCache>
            </c:strRef>
          </c:cat>
          <c:val>
            <c:numRef>
              <c:f>Sheet2!$D$22:$D$32</c:f>
              <c:numCache>
                <c:formatCode>General</c:formatCode>
                <c:ptCount val="11"/>
                <c:pt idx="0">
                  <c:v>6.6542044444444436E-4</c:v>
                </c:pt>
                <c:pt idx="1">
                  <c:v>1.1493691718750004E-2</c:v>
                </c:pt>
                <c:pt idx="2">
                  <c:v>9.0660780555555534E-4</c:v>
                </c:pt>
                <c:pt idx="3">
                  <c:v>3.3471542857142859E-4</c:v>
                </c:pt>
                <c:pt idx="4">
                  <c:v>1.5821083750000001E-3</c:v>
                </c:pt>
                <c:pt idx="5">
                  <c:v>9.324750608108107E-3</c:v>
                </c:pt>
                <c:pt idx="6">
                  <c:v>2.9788767990196066E-3</c:v>
                </c:pt>
                <c:pt idx="7">
                  <c:v>0</c:v>
                </c:pt>
                <c:pt idx="8">
                  <c:v>1.9090519495548958E-3</c:v>
                </c:pt>
                <c:pt idx="9">
                  <c:v>1.2232992039999996E-2</c:v>
                </c:pt>
                <c:pt idx="10">
                  <c:v>1.1526903007915571E-3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E5-47A8-ADBD-DB3B0B462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926895"/>
        <c:axId val="592928143"/>
      </c:lineChart>
      <c:catAx>
        <c:axId val="180769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699983"/>
        <c:crosses val="autoZero"/>
        <c:auto val="1"/>
        <c:lblAlgn val="ctr"/>
        <c:lblOffset val="100"/>
        <c:noMultiLvlLbl val="0"/>
      </c:catAx>
      <c:valAx>
        <c:axId val="1807699983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690415"/>
        <c:crosses val="autoZero"/>
        <c:crossBetween val="between"/>
      </c:valAx>
      <c:valAx>
        <c:axId val="59292814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926895"/>
        <c:crosses val="max"/>
        <c:crossBetween val="between"/>
      </c:valAx>
      <c:catAx>
        <c:axId val="5929268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29281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Sheet2!$C$56:$C$66</cx:f>
        <cx:nf>Sheet2!$C$55</cx:nf>
        <cx:lvl ptCount="11" name="County ">
          <cx:pt idx="0">Alpena County</cx:pt>
          <cx:pt idx="1">Calhoun County</cx:pt>
          <cx:pt idx="2">Genesee County</cx:pt>
          <cx:pt idx="3">Gogebic County</cx:pt>
          <cx:pt idx="4">Grand Traverse County</cx:pt>
          <cx:pt idx="5">Ingham County</cx:pt>
          <cx:pt idx="6">Kent County</cx:pt>
          <cx:pt idx="7">Mackinac County</cx:pt>
          <cx:pt idx="8">Oakland County</cx:pt>
          <cx:pt idx="9">Washtenaw County</cx:pt>
          <cx:pt idx="10">Wayne County</cx:pt>
        </cx:lvl>
      </cx:strDim>
      <cx:numDim type="colorVal">
        <cx:f>Sheet2!$D$56:$D$66</cx:f>
        <cx:nf>Sheet2!$D$55</cx:nf>
        <cx:lvl ptCount="11" formatCode="General" name="Avg. of number solar system">
          <cx:pt idx="0">0.00066542044444444436</cx:pt>
          <cx:pt idx="1">0.011493691718750004</cx:pt>
          <cx:pt idx="2">0.00090660780555555534</cx:pt>
          <cx:pt idx="3">0.00033471542857142859</cx:pt>
          <cx:pt idx="4">0.0015821083750000001</cx:pt>
          <cx:pt idx="5">0.009324750608108107</cx:pt>
          <cx:pt idx="6">0.0029788767990196066</cx:pt>
          <cx:pt idx="7">0</cx:pt>
          <cx:pt idx="8">0.0019090519495548958</cx:pt>
          <cx:pt idx="9">0.012232992039999996</cx:pt>
          <cx:pt idx="10">0.0011526903007915571</cx:pt>
        </cx:lvl>
      </cx:numDim>
    </cx:data>
  </cx:chartData>
  <cx:chart>
    <cx:title pos="t" align="ctr" overlay="0">
      <cx:tx>
        <cx:txData>
          <cx:v>Avg. Number of Solar System in MI by County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Avg. Number of Solar System in MI by County </a:t>
          </a:r>
        </a:p>
      </cx:txPr>
    </cx:title>
    <cx:plotArea>
      <cx:plotAreaRegion>
        <cx:series layoutId="regionMap" uniqueId="{45771498-B420-447A-A7DA-22C821F8B0CE}">
          <cx:tx>
            <cx:txData>
              <cx:f>Sheet2!$D$55</cx:f>
              <cx:v>Avg. of number solar system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1HzZctzGsu2vOPR80UbNVTu2T4QB9MQeOEqy9IKgKRozCigUxq+/2SRlq1v0PtYNkbob4aDVBNAo
5LhyZRb/fTf86y6/vzU/DUVeNv+6G355E1tb/evnn5u7+L64bWZFcmd0o/+wsztd/Kz/+CO5u//5
k7ntkzL6GbuI/nwX3xp7P7z5n3/Dt0X3eqvvbm2iy8v23oxX902b2+Y/nHv21E+3n4qkDJLGmuTO
4l/e/JpX9+XtT75uSzu++em+tIkdb8bq/pc3x5e++enn02/86uk/5bBA236CmymbudzljHDlPhz4
zU+5LqOn044kM0oQZYIh9XCwzw/f3xZw/z9f18Oqbj99MvdNA6/38P+v7j96l1/e7NZv/jdJ3B0k
cpBzBCL/5c3bMrH3n366trf2vnnzU9LoB5GZ0deH1317/SCfn4819T//PvkFSOzkN18o81S8/9up
r97Av81jWPULKBPPiGIScfGoK6WOlanojBNCJZHy8QJ6rMxvWNjz2jz9ghN1rn/9Wp2nt3wffR7r
9wt7J2TGOREIMfa8vbOZxEqAFOnjefK6Ivp1++NFJGcKYyIxoU9mdGxFEs1cRbl0xZMVydcV0ft3
P15E7oxScDQQ06OVoBMRQVSlVHHXxY/nT6LmqdH/h3D+/+Roi/8PrEjNEINA9NnP3BMRKXfG0cHP
XPG65rP+8bLBEt6dgvlIsIsvs63iM445YtglPyRA3/z2413rEKApoVQ8AZITu5HuTAiBALM8BehX
dq1r/4eLiOIZ5pCl1Klo6ExxilzAco/HK4vmObR2GulePr0r6oILyScHgtz0pYNJNSNESC7E0/lX
Tu87wJ9HoAig/euLiBHpMnChRyuB+PuliBSeUYEw5K5XDsy/Xv142aAZA3CoCDjXw3FqPnTGlOJH
5x9z92M1dKrK753Xl7++lohOyp+XLYjWZRTfFi9SDzGhAIJ99vYTU5cUYBxBHLl/ucKX6vzn63oe
pZ3cf+T4zxe3J3d8n2j5qrpc6uj+9+TuBZTJZwCZkKD0c3o7iVvuzGWYcCh/jwHlN6zoeTWefsE/
0OPpLf+Fijy/zfLb8tMLKBIDCyGFxJ/Ly9MgS2ZYYQ55/Pn68hsW9rw+T7/gH+jz9Jb/Qn1uILJ9
f2UCn4KpVIR9dsqTEAuhdcYEEa5goOYvg+s/Xc/zOjy6+0SBz1UxR9d/H+39LcdE0YwryRlFT0I5
MXCBZpS7SGL0vIEfrfWbIcTR3SeSuXqGTz26/qUlg6FCYRQK/7/lTbhw4Sx/ig0nFczRWr+rZJ6r
XY6e9sKSIWqGETpAlZOiTnAg6IF+F+KJsDypWI4W+X1FEnwNNo+e9vIiQUxKLP8GvQk2YyAzKHif
jOWkXjla63eVTDD/sZIBAoAIiC2faXx1EnQlnkFoAfJRPXEoJ4jo5SRzvv82yfi35e2n26/7ND4U
OtDHOkGuX/3iZcuS5X1539zff/+kCfo7VJHIhez4cJz6vAT9cRcL9hQmT/o037Cw57Pn6RecpIn9
h6+1eHrLCzs/JbNDUXZIko8i+rovySV7iJiP519ZRM/li5cR0YkPvLDJmwPkvzG33b1pXsLy6Uww
5SqXnuqTzbgLyECKk5S//OYV/Y3JP/89J5b/rFqfv/P7OMCrand3e5cl5e1LFOfQNuUcAtZn1h5Q
ypekIjAtArtUUPzE2kPEe0zJj8TZt6zsef1+9Q3/QLNf3fNfqNP3t01sYTSkf5E0hSXgKyH/AlhH
SiUzQSUoFT3NhpwAsG9a2vNa/for/oFav77pv1KvY/kSARh6RwR6suIUMyoxg2Y1BGfoyD4cJwn1
/e0/XM/fKfLL20+UuH8GTx8/7/so8G8rdsJnksAsF/SrH1/+BJBB+JJUQseRPrWNvrL0L9/um2uN
43c9Ec7mGTB2fMNLC0fOMFgGZZC2H45T4UDDiBKXAAv02DR5Rct5bhbkVYUDXA+U5hRmYZ5e/mTk
CopUDGMQXACh+XC8ouVc/Po1jH9d4QCI50CCIfw0kHZKhHGog5BAh2b/43GMCo4X+33d6rka5/h5
L+1WwBIC26P+LNJP3QrNpGQEY/aKJvNcg/FVpXKgNqD7ShR6ortOpQImRcHZ+AkNdrzI72sqzxUF
x897aVNhMwLwGiY3n/rSp34kwI+US5Ar/ozQX6Lr48V+X+Hs/R8cZAgIB7sM5hGfgMupxYiZgA4v
UeJJeK9oOTfP0GHHynhpy4EgA8QxZKjn05OESTRKYNITP7nbCVN4vNjvaznPzcIcP++FhUNhlAzm
fBGwEcfVqiIzgiSkLgCFD8cJJ3G8yu8rledmpI+f9wpSURJGMw8h9qjcQ7MDwqMgrkepAIXzWlHm
fPWjo4yYIUwRcTHYwpdSgTlWCkUwZvgJHb9ieNmd/2ipyBlM2yEiBIyLHY4TVg8hiD/0QCLwVywK
3t78aLEo2EQgYLpXPOXjU0+CchLSNZBlr18UrH94SpLQvFIcqoK/KScP55GUwBc+1gSvCH+fmw1/
ieD7oqzvf84PR+wCepxC+9sM9q2bycCuBdRyQj4Rgic4VbIZNP5hdw3o/uE4QRu75C5Ootvyc155
Zn/b4y67r7aR/XXn0fs9vt5/FsjLbBE70fAXe8SggfPIQwW39nb+sI/vH5/9m1uf0vAz4vozRa8/
/fIGOmnkMDf/hVYPazhK4k+Da581cHzb/W1jf3njAGiEaoNBbOOSMEUOLZv+/uHUIRsCclISdr/A
zA+UJG9+KrWxMew0BIIRsBYTkjGMYQAGmJJGtw+nYMbhAM8F5xK2Gh7u+vymFzofI13+KbSnzz+V
bXGhk9I28FoU3qh6vO6wXoYB0wkCdBUQ0zDKDMPOcP7u9iopo8Pl/8egidO6CM2myYtULCbaR8m2
i0yfU8+m5cj8Rju0CPqyp3IxRZMSnecSbPJFGuapO2e5iaqzTk/IXA5tnHoh5jbZhm7dnrNqkMNH
oy2Oz8O6r91kPqVpl+xESPG4ipPJJH48CeUL5PSexhP1msz5fZSd35Sl40fptDJNfJHiZJ2GulqE
YbKKuvZGNpR6pjY7HkY3VdWtTBJuKiRzL23iOaVh7qmcbd1YrUDTc7fCH50o3lRpmXuWJtgjU3o5
oNbP0XhNBuddGFVLS/DK1PJSxXrhVP0uzcmnfiw+tTJbj5gu2zBKvd5pL906ftc36n2SFr9ZTXsv
ctF5U7WLYuzqwCobB0UmQw91buZrR69pbUpP4Nz1whphLxqnDdd4ITt2p3N22Zq2XzhxFc/juDee
S3vqyTT5mHJWz3OCVrDJo/G1hC+ZqpD5ad7tG0nXdUS31qYfetNtp0SnXuwQ5eFJzYma1rbOUo9U
4T63eeON2LVe2bd7B2UXTl/+3oqw9PoBLYRrt9jtd1Wpe7+o7IaS6SbszI2q6VliBpAiPYMRRLao
kB58RKKzaMqCMsapB5u+tiXhQdaTNhglXuYdPR+Q2tZt/Ecak9oPk3Jd91HQt+4OlJ56VU/Lblc5
Q810MI225rU3Ze34aWr4vk5wH9i4lMXCjAmHJ6jS4mj35QjEkR/c6Wo0SRQ/7Sv+8+P/3OgC/nsY
m/jrl4dw89en5b0+tNya04sOAevPq/5qMh8CxJ9jF89GrM+e+i0n/z5gfRl4YLhHQYb4cz/zV8Hq
r6j/mMEO3v900+dQBdw0gsCCYDMek7CtCuLRF6HKhUTFqGIPrWeIR59D1WH+QsH4DEz6c8Bph4ni
z6HqMNvHXNhDAjFGPbSrPwvgSEWwD/y5UMXhIcehiiDYkQvTPFTCjkGIz8ehqh6cwdZ5gzZOiK6t
qfUunDp2pglb6F79PqDBnLmtjgORW3eucTKdm3qMN2pC+4dPLdLyrMjV5ZgbelnExW+1nvrNwyc2
5MhzUFwsUBXd0cK9L3FzqR2HbuPSEH9CVR5kZZic4Z7P2zEuNlHGmdfUuvacoiXeyAq0InVZXw1D
96HKM74RvLtqTBOdY1OSt2E6Ec8Z3OYMCzmsdV+cQ5v/orHOcFUKniw4D3XjKdfEnmmLcGPTYcVi
3JxTbPk+dJcFjqJLxNouGMey9RLWWC+f+viW23pVDF2/IHHnBuOAymtw/tgbQ4nnyVDStY3D0FOC
0MvJbRNfhPyiC7FzXaTslrDGvRw6ajYJc2DR9R3XUX8tCtovpzRvg7TQnq7x+DFy3cpXbZJ5ImWd
RwtuFhQPGwjwjpfnDZ+PqdtdF1G1imqptrIdYi+Ps2Idds60AvVB+IVdR3s5djZAYcN8itJ4K2l3
XlHmG9jRv0bW6fa6HRYVjcr7EbVi20K0vZYT91uM9bLrMgF5InXPNQ550Ju48JMuy+ZR0nRbbvk1
d+NwiWmR+hVH5Xmpcz8TBd8OdlzpJpHbvhnOypgwv2WdXGi4fJ+KoHMic5HgP8oJOYmvUsoC7JDG
h7dbuzLiF3wCtcQsupS9m+0K0V1NoSuuWG+XI8d2T+tomDskl4HTM3apcrTsWJruYut8zMcpnVur
6k04yszL63dRYfUGddPkx2511deq95nQ1hu7TG6GTDAfDwKvOxk1Kxj+mcsUZz4dXXTRqKH3+y6V
S1GGmTeS8xZV/dkXAeI5j4PS69jhoIl34FGFKzEAkVOHk03b56GZzKbnwpl3oeZBEXZbYgftoTbZ
NW4brxlJrm0coXWZNB9omDZBTNPeQ1ERQivzz4D1zHow7Kz6akXUPexrYAxajICBDmjmC7TiJDmp
nFZHGxXF/TrPinTBWOX4edVftVlB126XFeCTTebLln8skOtchhXbmA55tSLmvU5r7kMOntu8kBd1
riY/KcLoY0/7LS9Dr6BF/0GA3ryGpNGNuqsUGwPqqHHTtWnhwxQm9SjK+LJMZThPG+a1tnP8zsId
Wsc7nvOg1mpc2BZujHjVBZFSxotw069JxVqPCgd5lrXTuRjTXdcWq2ocxbruOhmU1TnKKd/EHUnm
LrK5n5po2FN3bUlY/O50Ewvc0BFL7sQ7Q6f0JmrtdkSx2IhQSF+6nZ1nGSJrGLjeZQ6KdsD3Zj6u
wtxvq9juClNe49H52KtovJKGzJlx32U4pVtNmjOOHXoxmXAZhyj2WdrLhVJdYNMK37h+rLPSp+ng
rlHUXw0VTlexVbEXpTld03hYI0cUq67/owiJXdZp+xYZDs6doMavidMFjYr3Y+mCGwtXb6Io3fI0
BbBSfCgKG82TvmRzmisb2ALdKtk0ni4nvsza9r3ggwlGm2XrtK+DqlD52rFd5InKRn4MgMspmmk+
TsWGNgAcZaTNymSkuyxFO29wuYYl6VU8ajOX2ThP0ybxWN0P22Fq8TwUZeJVbd2uUoE8jLpPQvXa
T1Lt+DaefIQiOseFGH3XEduYpXrTmXwlRdNs4kwGTceyNWJgIK01H6Dmc5cOd3Mvjzhf0rgFUGgn
x2dO1gdVC1+aHnzEMGc1uQZuD8f3XZz0XjemC9tRJ/HsqPSmpqoIhgaH/tikXq4qNbcNwCUaU7rB
03gD73Q+ifCa8k7NU5p0uwbxfT7VMsjbAe1zmsCSdO4JJd2VjW3ip4omCxyaZInwu64GgG/BO3x3
DMVCGNfnxqY+1spuYtddaejlblkoLmOeZou0J5kn80J4dajkNmLJuUHK8ax8WzOwgVwBvpMkvGVq
TJaRinxToXiJ+oR7WXjttE7o57God7RKvbZQ2RUr/ZhbHZRKq6UauiooiUF+28puOdB6rqvmprFo
uJIi9YQDGSBsnHE3Rum8pEO5dihvvaFigOERPZ9agKgTWTcE3zk1rvwBCoxlloQ3hIp3mpWF55By
aRyazOtU6+1oggoBpG3q4SKnsvHHrNxXqXGCECiXeVgm7zAqid/xCtwhxlmQpuMwF/GUec3YEa8y
1UJbpOZxU7Se0yXlkmLAArIqfSvDbFGUWew3kKXqwbDryORmVTuN4+v8EjBJMy9hZDtQSR3Nx3FQ
c9not1E3/k6r1qwoiS5So1zPQuW0TOAvuwxJmSxrmn9UDu3A1iDy1JP5GLtSz7vYwT5j5l1XqrdN
yxwPVVOxHEqHBv1BDtqwjZs6Q5DpcpXmE16y8Ea0vxnVpT5DF9Z1FECgQXhRG1lvIFYGitt5yvGq
7d1kq2OWe3HusGVf0bsqyeme3BUT1oAZiqCt+wVl6I8+KcAWm9BnTfwpaRI+VwdnLMPwIuZmhco0
8UjXJ8s2if2HGFdlUEIZCiCjEWRbDZ3djDZZ5UPt+AVi9RntzUfd9+nKKXxeNcnSuPZjVeg6MJJq
b6pL6aUdXmZj6vhqZGSdHjwX0/FsxHyaV30aeWFfLlhxxUIiFq3bCG8a2N72pVg8eGRBoBQdY70X
wpxVDQAq0wiz6ky715OuLjsT+hGdzLYaq9Gr7VjPIXFwA/+8L7Bs9kXbLpBonVWIq31okLxQbqQu
pByNX0V949Eeaa8j7XZsgxrW5oVTQc54zT8mY6c9GZLsio/OhlZjs8kjgLA6iddWVaMviiL2aqfD
PowQ3IQ54auyKhYkn8S21kENZVMgUicNyqjEu3BMoY6eYifoYyfeZDJdF3JyN2XWs8XYij/6Hvwv
ttkUUJm4m64k9xyi8SobZD2naKA+V5FYsB6uAFQS+mnIyrM8kswnbfQpU1l5WWcJ8kKtP7ghTc8M
aS+1yOymhGCyNznDm6SdHM+pLNpC9bDO6cDW1mUeaqyal5GtFk7P97rcZ26Srhu39EiRnzU5Duc9
HfXGUkoXnOS3ztSOC8pJ7bWTiC5EpHZj4gIgy3mz7aAgHzPPQjI6L+NhDOIGy2B0a3CTljJvIuXk
l8Wo5xpV+96N652UkvpN1N+2luKgtuCEnbV4ziI6bhJptxxiGpTmfeoxkJjvdmO/aELbBIWMIUHQ
wfVqIuDdHHBG6tRsLYzJfSetiVeGQ7d10v7S0YkIHj71mdP4VFTJElJNGVhIsdc5jldsmtxVzbpk
WQIp0RXR4IGNZYHbQSxH0bBOWxxeRo0P7cgl/Jmi8H1RtcQHhqFY2ME9hxZD700pVvOJydtcVPm8
G6N2bkYoS7rGwntH9O1oPlahsnN9CLDJIdS2UVrN+cRcX4ErrVE7/kaKKd5iGXYLWqFF32CgKNIm
C3jdQoo38ejH8ZW18j7LIW9n2EE3TYfOWgWoKQdIC7jFfEJp5QNVjfYVQTewnHRVZsn9ELn2ouNs
TbIYNDjwYhlF9dumQnyZUNv5dAjtsq+bKegOak96nOynfniX9W0VQChyk34eFUztbe2s9VifU5L9
kbikWsXxuHTBVqnjAvUUx/uuySAZTOgu4vmGZbJekhjPHXAycMIAFjrMx4NwxzRd5KJ0riB1UT6i
fWncCxfC7opOTR4UgzN5Js7Fmqnig8hrs6kTfjnFdXlVmQwy4NDSuS7aGnBnBVWYGq4SFzdzlEKw
IHmrvMzh2JORWWAVkbeNwHNl+iBR2l4UgzFex9NkEeu63Dz8aEv3k05TuNyJoQAz0biJbRBlXbFJ
W8Ug+wvs46lbt7Y2vjMc6K0Y3mQ11ANb2qbsfMuZ3j4WkCYR01WZL5KEYT9rIS9XyVR49TS1QQJo
MHDLEPggQ+g8jIthFU9h4qUSR6sutOe5ictF1VsbiCqrPFwNqV+M3K6mIr8PQ658p+t6uDTrPB7F
dJ0IO3kDtp5K2urDg1UWUTRedH28zVx2rqq6uojrqPCbgVULzIbfY6iQ/NQavdDGxYteAfKu6Fgt
KlG/x1Dd+X2SNkDlsepMJhr5XcnpLawMlmerPogA0wctz4pl2o3YH/IxXkykPxOH0G9lU86jtqq9
EmdrrXoOZWgVxEMfQt4ieqNLMgWirOwyjPXB0qeVcorfQ1c1+xRsFEYk9kauRzer5yQDaN50/Io4
STqXTr6JHHU3tNg9oya5p4n+HUpcuhmaWqwQhrqhk3KeVnXmDSbNgz7r+ULFJPvYT6mfj0z6EQwQ
QpIDV4bf86Wxow542CKvJE7u1axV8wivSdehbdfi39EIKCeiyicjxvO2mlwvKfvJKxNFApGEddDF
VHqOC9iKyTgJNOdApXY4n9exvAypiCDzqGLZNF24ZR8lRLZ9X6IrAkSEg2Tt5WEZLVwt1znT+h3T
yeCHpWu8yQhyPgwfsc3n5FJbLldj0U5LPeC9MgA1CmeFHGq8ERX1IjEAPyBXkLM7gQZ3n3dRHFBV
86DkENtxO60TmPHyQh59qAtprjOLr60cl21b59to7MWWgLDmUODjAKdRBoopjSeiFC2B7P0DtJKc
1VWGgkKTOIjMmk6oX8AfjyMebhq9ZnFx2dbpuzDR3MedBZqUH7xA8QlIBggAqqh/D7OGbFk7Gq+h
YoOydNzbVVeWcpf3eeHpWJGVa5xmC394aKfbMNvAwm7DYRKXLMTFsp0sFIkwIbJzAXMvshqwdUQv
rM6UlzQmnrMa3JsUCX0HKPc6H71OYLMeSrsHDJBtJesJXHg+IhIvYpaNFy4QOUjU+VmVAM0Ulyny
wTah/s93rDDVpmcqCwo1bFhN2Q5lrHlEcyUOhR+n0S4PhbtgHCoHB5h2zwJ2nxcuSZZibNTWzRy/
TyXaPPyYkrmhNDsPY+TOTYqneWu1L4V2V7yEojbF/acMgyf1HQBGDNhqYLFz1Zet3vSm6ZbNgXZL
qgPxNakcsAKQN8oIHwoKtHb02G2MptIPZaYhTvF4kwxpsnn4V42KIOySHKhky4NKV44XS11vAaHJ
FUHoPEnc9Ar4yfKctQVUaBAIoAGgRw/D7wIxtLckTLML8JXsYnBjE5AWiscKZwsR4eq8zvpwG2IL
/HqHBsCiTpxvAOpnm1JCsjMybXzkTuGZyZHye2wbCRA9vZt4SivPKYsrIEDRCo0tmmPrRD6w4Uld
iAUtww9ha4utjQ+eVXIV0DaVZy2DMqIT9eBTg52bPivfA9Jtl0k2hoVX1GsNJunnSofzukrGc1RM
Zh7lYeJ3U11sMuAeIjJkV47Wo5+TjPiuMoNXKrSRMS7O+wPp5Qxk3w1q8NqSR8ukjZKbaCjZWWlh
LU7ixjcQpaftqKNP254m4tqthbiOawMhAZV8HY/M+EZYvIQ0nl7qMfMTTLqNq3OoVAzExjENgNat
P+qJxJDMWAecWaeXTlLgi1aG1x1U7AvobaWrPG4dfxy0s84yuX546ZRkCx2p0h8N3hFp0O7BVixC
a6iGL3vAwhdVlU/eAwlZYZ5tJqAyAhriTyHvEg9wcr6qw+58CuejW/YXUH150F5ozlA6GC/p5Qh4
WaQBkIEAgxt3F9dvJ2GmrQE2YGccfhUKQGk1Qx7VjrtAtaLbemftfTrFepv0EJZgKNkCuYch8Zoi
XRqAXgFLErHRLDT+qNYtU9GuI64HLGG2FTgd/ExmoT+0QxVE0mJA8PBKKBkGT2nQVCObmxIAxcoM
mV01Ztpz0Vg/zsN+V0xt6FNcJ3unmRo/L0m/I25aBW4j66Cc+oJ6SdL4UxdeFS2QkRmlZpVDQIds
6w7LeEL3ZaGqTdPneRAnUCblHXKWYUuCMlXFJh9sCLTrGHt9bsXm4QfV2C6nvr9mHRabrncJQMqh
XT0AEOmYsykyRdA0AzojyMLDJ7TWmEXQZ3PzoOYa4gUGJiZFwTT195UqrwZRb/rSIdDC0bcRaTSg
hyqaY8hQC2Vl62fRqgHSw6MdkWuHAffjpoMA6+6SBSWsXoXpvm2y5p3K67emcnct6tXbsthhHnce
Q2m0L0qEdsxJFu7giBWkDOw5I0TQOmvkxWTzFPCuvGyFmgIlpmyrpthjMiGb2lTnJmZ6M9TNb6RC
4N+q3/FE5H44RHTN6HRGmb4Ji2zxUEjqpoC6sYWGnQRCp2mguHUKvZLUln6Uwes3IzCpmuvbpJnu
dSzNQjXvnWHyJs7FmpBkF0ZuvRglwJ0iHyY/Tfm0nLTD/TFv49Wkz5KoUXNQsuOToVtXjku22uku
bRknOxaVv8WJ0wPyVLfsUOIVuZ8foPRQdgxkXEBHIZ0bHgYhZPmzctOwHjiFFGp1WmPgm0Iw2iLi
PpS8QOZBq2YBgaZZ5BDGPYDS0YYmLPcFw/US6jjoLlY5VIC5M28BKb9NTeqliMce18S9iVgVeU1V
NsDQaHf+oH+AbmMQOpPyOa3eO50tlxJ6iQuZd+kCcQO4mbwbCwBhY5HvO2BBtzDeANV9hLdTDu2F
cUzovMobshtLuUBtT5eOKikUFUBkmowBZ4KaautQ188gV57H47zPcOaBHMkakOBw0ZTg6I6plqHh
Nij4+EePeb1rIDI1rdQLBEznsoucKIjdnp0VQzmnskhXwCWlQdxDIDStgFBJpNea0gQOKyVwBB33
uxCIyiohN7yHcmaoRBmkThz7UStqP5I49HC8hDKh92pTAFOXpWaVjLC4UXutq7qzJixBChGwmIB0
krM5TBhH674jv8nMnfaG8quyyAzwedE7FjMGqlWtRxxg96y20Yo24acs7QKohyFnuYVZDUkd+orV
gxeWQHN5QLY7fpYKyLsc6CUJzPAfokT11skj57qF5g7Xo3okU9qw/g3aHlfVkHXzqcv/L2Xn2uMo
zkXrX4QE2Bj8lVsSkqpKXfpWX1D39LQx5mYwN//6s5JXOued6lfTOhopStXMVAgBe++1nrWzHFtr
47od/WRnXV20n1kFNVzgLMVkRGlFWf+TjLLYd3/JZ4LuonOcsAi0aVOvGo7cuugGws49VqKsUWJ5
113zKmVthPJf0kOzTTYOGWQbRqHvQH+fs1ZXUzoPa5c57F2tEymmHuvO6ofd87LqXAxBgcqL5k1Z
L5m7tGtyl4Jqj3bZqmUZ998rs6zv3ARvPVYO28GIqssHsi/ds2tFOkekiYnSHG2mN3yLfBjjIe/W
rGs8mS6LQDHlv5nB4ydBjTxv86Qh9FhW4Dr9ukHOklBB78o9wXUdUq0fiZEvE0OjzS24CYM2l/d+
lVSy5J8XHj2OyqJ3KAcsoOPqnOd+ssldkZgJ1vCwRrUV1XaN/WYdjyv8LyG+1HJix9CtmziiGxRv
O9gYuTJ5XCgpC76g8MPyBY2LVa+d8KKYaCLQxoghZmSuXqed9sm68j4LvGE4h7eHQIYPjSvM4V60
VP72HPaTk/MmFGcfl47xIrtANTJtLrypxnFH+lwPN8TC530Ml1edAvzocL+98NtDx5zPrO/D2IyV
SDy+uo+95vlcYak2xntWnqrSifyKHEOOXbi8EzFGUDMouicd2mw1/h43kwjPkEmvJXz8YlODvkw+
i919EIWt2bvrCH3o+6GGerCVz9Mqv2D//9Frw18VVi74JTpMKSrKo7J0SqDaNG/M6sQx9ZLYurvJ
R9w/DPBN44HgQMdwIV8qa/5SE5pvVEVe4ddMpHRst8Om5jXjWxe30RzFrfEm7OOszei467TeAAFY
ty20H7Un40gNpWiG/1vCYlVDH3xCCXRcwmnI1mUpM9u45UM9j9BnfFngL5Nk5pF9m8BytDWHbQD6
5biC27maun0fhzWvItd/0/TnBEY6DUXoXm2tL3yVTa592eaqJ31CV6hgxJpPLOjKnIwDxA5vJWfP
7z+5ES5nTiwczbmMYrHZr41mU0aCr6RXDFvqOsCubYPMWzcfrTgKFL60hxZmYOFOQ1JD1wT1n7Le
wI6ES3uxnF4Fw6luGnf7suryV6ks2kGobpdo2XIXS+nXbvBfRA3tRnXgTuyKjQUfkXOQg5yuC11Q
ogQX3B3eQy2dOS1Lo/KqQ1VrZTTHzewnoquil01wlvDFFblV0ZDX277HdV19dcwuDuGiReo1jUqG
iTjF0oQjxDisktygwmSdjPKt1MO3YW6iMy/tmt7/LfZM+KJuAhmzuzCnV2kP8zEZLPoJOsdrRPan
uUWTVs/9QQf7tZyr5SScyn9Ymgrbyb5ecR/KA271BLaYm9AomD+V1Xft7CbxvZKeygiiCXqiMYWF
NTzQYIdOzVHLz101xWE51V+C/udeiRpeWw8RvKQr1ghdncVcaez97XbeVnSMDoAhtG8QYWEB2nGf
M9Za+tAxkzdrWe/xXDu4G0GApdvYXvbdU7BsdixctkZBosfpaW1bcnG9Xz5v/mNrqxoVPlfzW2nk
+BqtX1zmX9ksYW1iGUl3Gf21NAbqt7RRXI3EvG5M8zPEnKuz25/r3JkXQTII+DwNqF5jY31IjF79
a8NClY6afO98940JxmOwYSpPNyraeOeOTnaxi8Rs5IlOMjdN5R5kLZ7qYH6l/nKq0Xxky1yOMcdl
zpjzsxQTTStARbCE0UroAD25Mz0Y9LY4l1PuOSCwWFhsE26fyvXO6G8kTpuDQoSqPOra6RCux7Fc
nkNVGyAANY5kaX9iJIiA95DcrBTm2TX3umhLvdZ9Nw5Kc5jvUbLVO256ucA+cJoWmvg8xGhIZDO8
O4P0ccugdKEqqYeAx2zVF7dV5UNVMf5wfyaEc1HTyk+GbbObkoYsR/AdX1cRfVoFVIKAlLDEdCVg
7ePh/uz+4NjJLRbfOXbbKB5F11bHzVQ/NSHKjadGV49DuZ6mftkBqNx+N99+t06LORiKfQJua50w
xrxs7cPBjQkq8Mf7g+sTkc+Y+Paf35V29/LRwCEJ6VY/uiKqH1H625MQ7VVtXf34/35/f+a5PUNN
MLI4CnNXOpBT5iGqi4D1F4o0w8Pa67+xkWOJ1eF+qyFVYpzOSetlc3P8/TABYdccCQThVJdkgcai
3AJph3d/57h7PKUT122Oi6NqlF9dn/pWj5nHUfy6creZE/Ve5vrl+qogTV4WOaSey18YsyLZqayP
PlaE0kDvgxZ/bXFmEweL4BQ1j7KDQkZK9r6i84qHXn7q3eFXt8rPZK2O6PwL6MkGpsSO5llDyjE7
OYxEQn4f6dnbYK20xMRRb4qwb2FPrz+77htjy3cP5t8sRu+46oPvjWDowi+NF8BWq6Z8FOzCd4jF
6O1QtbF5jKtOvEzwUVUQzrHguk4slLPYQxcX8njuGTgNhy9xFVRJr9zv3canuHqfvR8h/CJ0UrTo
1y3MOu3CtVlEm/FaPRK/ixK6MDfu5saJ/TpowZn4XrwtR0r77YmOngtR+pv1mmIPoza2XgukIgqf
G9bA4h3Gx8AuOdrWeSnj0YW2RssWdjR3TmU5VChWoURXwfxcQhJPIlMu6EpB/R23Zqu+kGAIwa2g
PgBDeHQMhY5nmktY4Q+CYfjWRQJbeTdh2dUZNo0E0nEQRxP+ptvcusLpqJy9ibv+R7MEa1wHpE8X
25nUKVlShxmOI0iJp7Y43K8b/6E23sair26FdM9i7jEvWbmCbJPDtUI93IZN6s8TWt/buxjJT7uW
n1Dn2dhfglc+hKm08ufmxSy83RejWyW1rGRMh/AvKzWN+0Y1hypaX5pBPfZt+QzvWCe+8d3YVZvO
2ViefRLiLhBozmi0J8Bv9kzr4C2CTcRDA4mn8tYkrIK/ufqp5hCu6SRugh7pYmjHMg16dmwF2VNS
dgc2dCbZ16nP3NkU+K9f10VPiTPrs1/vPJ66aUTfRV8rH6ApyE03G+oFEqhLIaeNX/xeHbZglSBD
9d9B6B5Rtue+ctt4NeqEFR5ifJX7XYdPoPO6rLX6xR8Dnbc2yKMSRhJxwmcernAURDhA/zWxWMSQ
oc/86W3kOo9QH2nZpaSrTOYGBuCV/BuzKfBByjmFWRnl4VanM59EakrXYJMcD37QPU0QeAjbGFz6
NsqNct9hSn7DeZXDEyhZXOAMF1VvIpTzBgb97GRwrbHH9JBRhokCeFhR1Tv4fEogEdkMxHTz1XQC
n3lEz9nBZQtgwgwQ7dXix7Zbj+Bjm3zd6+vEbj2pCrxk0JynUNCw4fj9qmIyja8MIwLjacm7mpps
kT18Qzql3TQDIm0BJjXYDlcxwqBnYEzBHaci1BcxSpVpW8fKh9jkNkmrmZeCqcsk8KasjobEc9Rz
H9U0KYPGJtbhWShh6+yzQ7EQdvDKOuhb3COPsEM7tLBWxysbZLxy94dpVCw9jdJejQ0MYbdLnOHn
XvcEJC1Ee4tsR9KWn3ruH5sWWsrojSKF4f46e7qLx7zt6V+taOCu7N9BNn1XWNHiMNAirgDUNNPI
8rV03/UOyQcKRqw38nlevSoO39rZM7nt8tKPtmMYmoe+hVVbMghxdG+TzuvT4FZv0jUwJ8kWgMEo
4t1oVYdleB+BvCSrqSKcnul1X6WISQeSsm9FEUh8qMDjczqpExq7L3WtfnjV2scBFuNu3DMu1+qA
oaRv+3bWpPzmYyVKDeyoPNroiwu5voogLtMIna9UX3urq0wM/l9DLz7PuOtq7gdxrTYU6r19b3n7
d7hMw2Hoz+USncQwfmvZLFJLFlgN9tKPBNJp5UOMGLd0bk2QL85y9aa2QhtfygfMY/jRlrVJGwrf
fKj7C/TSn6AD3kW/rCdmol+L5X+XATZc3Tj5OkZu/O942o10/YDLYVQ6/vFuqQ2CiXP/hNN035Ko
boaymJVK5R59GdhgEjCjTVKtghx8UnWQJXyKtb/MVLOt8AkfFBr9dA6hzFPFJsCSrDoIVEd/ODgk
gX47uCAA14up935IOdIO/03O0dJWYQUvoainiJzGm/zFuDR5WNEMEj30/IY/cDLLm6LVJEtUIQwg
k5bBmHU81GWrLdGitN7FzCBR/f3lDwcIuvi3A7yNfoBu5WMpvOVM//sAl6pn88RFWVC0eSLuR1QT
XZUrK52DxoEn1bRu8VbCcXSbFXwTSxDW7RHh+jfG8DfGmOIbE1wXMT3AxhGnHz5Dj86TI4AeFqBp
YFJY4PuSpX0bvPcMRWdz+zCHCjBJ3zR/wBtvf/qfSYx7GIT7t/EqmO31EW8WPAQU77KC3CzpCXZh
LWWUBStvEnt7x4KtKwiZPkr//T37t8/+wyvj+0d8TJfgiLxgqM0/T70X9XXfNW0AC0rqJ2BfhVmd
lJeTdzRCHva1xbI1bW+djX71oR3TiF73e7XXzhEUQ/mr3RqV7nyB/tZtBB78fG7qcXkIgv57y1DE
g3X4E55KEJ35eNgEQfYovGWy8Vl/OGF7C8mHozIuyDxCX3Fssd4Igh6mQ6oIXa7ES+AUjEcAetTe
ogi+bS4AcEcQoMueg0qsV7+/CAXP3TEG0PW0H5U/Pg8GKYjZHbJ5BL8XEucA3xgQuf3ZrtF8WKca
hgOsibgFcHEZ/AqsXMgSSNE16InaP8CafkDh7b39+yf1+9UZBQwNGb4IJsSwC/fDB9V3VLs406yY
oRvHE25gRHF0ppf560RQCcoRArAX1l9Gptz831/799UNrx16AeKI8D6BBP/zImlKfwX9PrHCc1nW
2W3KAWnO2RCWaXiTTf/91X5frpAIxUjD4DYsGcvWh1djiOJo0JKskL7z99oPn8B4x3d1X3ntr20o
//731/Nvy8uHeyDg99E8QIsRWfhwapVuNZSPPihUWYaZdOoEJfHBm2gX9/NN7LhZBLKH7C+cl2EY
O2BeBLstQjnHu+Wlx5CeiBhe7tBoO/A66Qi6qrVMnT6gucKCZY0InsSkC9TQ/A/Lh//7Anqbo4x4
MToxgmcfTlknl3JfG0aLqnbCBJpFd6in8erNkSi2kG9Hz3O+EhhhjMPNBVA1x7zdoLHdcMQ1AiEy
dIepnGXc0J3DzmAPkTN89uUg3mz3qQy0Pfz7Sf8flzNGusDaxUQk7Pcfzzn3V+naIfALSA0Q+AO4
HUGkuyMIwJNX9l7a3YIOkMJF657//aW9/7Hm4UoOMSgEay1lH/fDEOItXrv1i+2WHtCd3WMvArmz
jOrsEbj55bjsD56JhpjWBl7XjakdN3eLwfgtf7javdvV9eHqQ0AGM/sppnPgGwZvR/tfXPviyo5U
nHlFwzTWqxs9ZG/MzxXXX3Wwwyd05bjhUB86odP/4c4Of7+1kbAOAwB1tzzq78sKvK7I7Sq3GFz3
GzTBAeQI2b8G0aElzYuVsKBJ0EICLW8WjlsjBdcImCQVew+lfywbx/sxeuHRzn3wtJACyn0ivXFI
RwuaQbB6ySWMy6eNeldbocQYSloIPntnteilCAIbz/7iHkzQsdhUsNwGMLWPQoqMQGeJERgJ8laP
2P12xjPZNzytafuyEHOcNe/OMCVuxl+w+0NcYgU70gHUrLeLKmGVD/RrQpnORw97mde916548W00
5TWHUbh65VGYJMKFkspQbBdR++ywbnqIxeBcPLLs79tKjk4NKslp1cvooHBDUXuZltXCF+MwOyd0
VPXs2phGS3TpwubVCHWdp8pDd9Z5f7hc/seGjcESaFk5tr3byKgPtVIn0T3uThkUAqHMs1XBAaTB
j7qaoufFuOdIAMNQO5iB2kMjMwUI/tXd27yVwcm1I8xlSLBCgyv25+bAvRU6AVhGmCXDeJp18Cmw
nRMjoeD/4cCD3+947mK+insbjoGvVrxfif91nYtmAbaCGrC4Y6IBGBPr7L9mIYIfbTu+R85eNE0Q
PihrS0SfGnjS3Xw1nNb4MLCdAqFpUX9hzZLupWxkAvWZgB4ctwRmJzkp0UNXrD8LuFXZApfvQMsR
kaMBXsMEW8vjX0m9Aq/3nJaeSQMnnwFTL7xtuN4rK4O+/9JekZjCwsg3P2t8CQ0Z3vKZtuR5c+CF
NONfYwnoOd0aCacQS+ZRQ8Eb153nzntEBoRSWklScFh4f6juCc7wU1tubTwiDXbsDTivwF+//WFJ
+z2uw13s0bdv/kCi1/U/bGGuniq7RNjCmujIIfY8TqHRGXA25It4Q2Jh2h1CHCxB1dO+aHToJVsF
KELxQRxG9YfV3fttS2UEZ596iBBhbaMfj0fLCcbluNsCH+96CicgFWGYbb07PkoKJcE8K9P1STiA
e9zcIa8sSPUuhPEmq366zNKr0j+cots6+o91FoeEb6skLmYqYLf8WEBFFpNJBMTDwq8kAWbKYmj0
MAzhN6jKgzzjA6/DAI/9AXr/fmKNSVp38c8EIerkD8fyW71/Oxawxpi3dCtegw9rfot0zjCV7l4E
wkMuEOmE02T0QcIGjNcZH1rp+0Bf4XumhjleGs44NmcdnoRqunjX7RW+fon/Z6apRreLZlLWZ7vZ
9z8c6O+7E+YesVtTgnDT7bvkPiw3DankxoZwLZzR5zGyk+6pFe4FdCxHn6aiIwTYFUvMVD6VJT86
/KB73NpcttXFkS/EIoSyhsGnSozjaVzkHI9j1F6afX2o8g2g78ugtzbBcveI7PTwihWiPcOxROBo
HTJ/xjLcq2lId6rGzPb8W9mZv10L/LPfSZk7rmnBWQ0dT6sOQHhQU4iLN7C60mWbL1EAspBNBwJS
n05hcAo02eJxb8PM+HqKB4SFzkEFaRtkWk7nKDzMU3OjyMLuCLGAAA9iPLd9J9O5tvsT7ml8H7Fd
C2ijJfBGJ0p6GnTnjcAWvj8MZjf5svf0cG9Aehh6oF+JuVikJZEO6diT3YEgLFk7h/4nb0c5Xyvx
qfWHb82EFlfIJnOo8U5IcP4aXfAgC7FRAu3lQVSBSdg886f7IlpDNDy70fK66/mb21tkI5xsBWl1
kZ7zMvkGQZwNLEVIxYMYvsDwr5E54Lxg4368d9KyHH9tHQj2mi84G9gJks4K79FrJPa4tjxONNj+
UHP8fvEHHjp95I05Brf/1uzKDgkZ0FxTIRVBtzYm9xp6WLMIGeDc0TAQ1v3//+4PPNz2t9HKCBH+
NuvACNc3y1aNRaSUyZ2ePjTzws+10zWnemEytRE5GCOh0oDKahHm+Q+vEMwswjdl/pvO4H9ocCjK
dHytz23CR4Txfb/dUx2iH54eAwpr2nnTYdRdcBNhCw4g2AL7PSC+QU+sKh8cOu/pLa9hQ1yJQR/y
z7Vy8mpcYZVF64OU3Q8UIhCOfScZADpuTovaicPKt9Uzgf2X9iCzE9uPeaCmrN82/08rPUZe/XNh
xZhBnxHGCN4LZuaigv1nAUsbOJUU0HZRbVqmkVN5hW0Dt2inGrr2/WdEFr3i/kx1TTINuzytYWmL
2iAJHd+fRiWQp7iJ2ibfifN525Qt7g8SVTwQ9w2F5xik918FTg/xENJFLLSxhb8pGArGHAlAOJgg
mqRKIUDxNO+nUVuYKTUjhQxqp42rYfu/T12QKY6A8IzkOCnqKtqzgE2/Wr47hezthv19mpOxnTB2
od36KiblAmypIe2RBupYOwN87ZqWRQNcu4wGvO0t6mJze7ojLARDouhuD/dnfJJoKN3OxSPSyShW
ifvcBQZhmbF+NSVFWrrU4ohetDlujB78yAVms1WvesamhVUMxJx+a00L0NjBLlD59hBWn6pWBIdQ
I84GLwG8uMNk7I/V2z2Z+Z/4FXhBRO7EnAQb8kDzDltmaKi+OvK7Z8aiJK1+tLRCAT7KLSeIacXu
1ItjW6om2cCS+DA3Xmpv8d66ak4nsCzZVipYBQ0MVm+n45kjE3RosEonextFl7AlKbTnMh+ol9/L
s30drrQWTTwIFeUNNdXRICh2P0p44A8dvPfTLDEUxA274NUoX6Zc4WpA+wJnHohQyhrHXBzSz5ca
8BOaiwHIvU9tMhpoTaZbrmWp3bdauPwgwA6PlJevyPwnSuMech1NsC9Ng5NW4Z32ow+iE82TrgHM
9goEFlsZO93jOti2nFissK6ccQFMYTrE23fE5ZHWOuIaFPHWVYBXidMdqm1EvzChneaB6PNp+gvZ
2aMhq/e2UkVipYWDDCgk+b0P2gsolxvtFFwCBfJMIEdxMIBcD0huebE06J+4nuA9luwNwJif1aBr
Dn2LPKSae8QtpQP/R3yGRvSEqBVkKI8eo6byTn5LjwLNPhh162emHItdrgmsD9Vp72vXBp9p136N
JgGwdK6QK0Uq/uTPY+4sYXAkwkOUT/Qn5iLiP1RI9Y2L/wXgLGrnrqHZOlJ5xICVFS9az+N2xWHG
hiEe/x+F0lXADqPxpdeg1BEke7kHU/cblrtp/uaD74IJAy0zQOl36bb5qffsnHRO3WXRCrxqaeQX
kLD6sES4jO7p4hKE7ZUucJgcyeRfY/XdFZYd+OQ1hxWTQpD2avykqzG0xcddFyNlgOvV+s8WZMzb
CkY8VrKpACfhx0bPDwjyeFhtXQZuBOpCOK+AWiqyXeWIqp8s9ZS3MqqPk3YvPHC6I1mQe64bhBc3
BP4y6uwVUtgleQEvgJe34+vuN2HqBm5WOwphL3abQ4OdN4kULE+Mf9nZ8IrJDCIZRj3DPKFNQiwc
1q658UeI3mLmSdzgWz4yAATNkYqeAxoSt613F4BtXSCQY3WBWFKdaI1VaHJxQ3RkdvKRqCk1GIaQ
LjCwHpg/QcwJUT+tETb8EA417wkIPSQLzuthV38PCqgo2L7h4kp5I1MQOGkAVl5494xOxVwg9TYZ
BEie6LAmedTTMGmcXpyiZUKVyYR+Q12LcTQdfUbFhMgKnx46M3uPnDg1MhEvCO60McJQWGOmyTbp
YjgEFbqtZ7z/qmCdn0g32q510O1XEFQVrgAbL2uo84BW0dURk/c04GbSaGcTARgTc2gEYik+iq5F
O5c6Qp5YwCSb3a/9sEGT69Y35fMSO+W+p2YQTwCIo1el/sLGAId1IlFhWnQ96CS18BHbBMxLDwYh
i6VcAEJd+eZNb5DlvdzVO0lU1TXF1ohzuxW7kiGiJeZ7s3fjQbZEJGJQczoCSzr3ffQyuVuAU/q9
msWJIydTKA4Ibgf8nkvY2jFrPBEH49J+atWneSLJhrTVWYImPy7LUMBlrM9OgC1u5EGJDMgArjGk
KCsHLCkvjhL5gPFIodfzp964Yb6N7ngoVf1MO0h9ZsCN3w8dTR0XmbQZhPlJtp17Env7CVs+Fiow
qjjbLoQ+Ps0IJIFvS1ATc0SQtiVtYAYfxMziTfTr3U2tB1BENJrOAzK4Mp75wdED7mY3eOQ1+aUE
S3dSwY/14dKUwRZkEtRUJ+B3A5ztz3uLclmXKevoe6l3P8Y0BD83UYC6uVFPoO7xMdSDm06Y9AAH
eEXyyzmIBkEBpMXsIyxJCG2u5amHNHFeIbacIRXTHkqrkZXgnjqP7oM/u+QRbQtYNcyneVpHgiQ/
sFawST7JImj2h82MaY/xgxcAdHPWB32VA91yDzivx8U0e95rtZ0CopE5v/1pmMIy8W7TWoDuRLg5
ttcVq1AWYgmNsAa9al/UCRHzBnjiSgMSvGoslW04dVe7991hXcya2JEhcLIoRHzKOUp06XoZzmSd
4cvLkKXcp1tkRF6MXEHl2a3+7vLPTD1SOYffGOZtTIFukNfqaVxv6/IKSi25s7+9krBZquB7GzJQ
hXVTnbhjMl069KHt6J6Ny3hFS/nTl/oYLZgB5bkpRSmFxmj7CZwD6cN2esZ3hk+x23vBkc7hY6PE
ow+N+8mf9m87Hcq0Ec3Fn1x+9MfWTSwBaisQT0xmsXoHlGjZLC07TghPxCGkS2hx6DoqKhO2Q2Yw
01Kha2anVmkv7TV9vdsysyHqxJyR4bi7d+KC4DALu5hOn+kNtt4EuJ1GXfqajidfzbCTS4Gg9WIo
wLx1OxK8itcO65l1/UGKyrsECzvbqPmpTc0fS2BBBALPwdjxqjei8DbKPelLOxfSK9PKnrudD4/g
y4AU08E5wXnGkBd35JnC6ZAY0gApCBME9vql51H1ECA+4e1edNEjSyNLgnQs1+/3ZLmRYIx0W2Wj
nS46MlEccEyQ4cYkdzPEDMSJ50WlWnteugFtzTYJjaiHEJ3BzwfT6q4nVQ9VGrXe8wB1pJ7/woQt
DRiBjiU/STAlcVUOCoAeAve0Q/SeDYi+r7cIIxKiyAmPBEZd9QNo8XYcDLmCaO3SvR4HQABzWaDJ
AyePaHTi6Wi8lIhnHqQffJclIQ+BnW5Bpfrku83XcltpDj/Ui6sW4YUQWR/pduY8huyVN0OiaO0U
Zas1mD10oGpYXzsyueeZihQm6p6YnXYQi6ejh9ivj9L8BdreW4uZY+fGgldZS3VqZBPA3l6WbA9J
9QicJF8t4s0YUBJevNkgeLIusoD+6GUIZTQFZMEWDXNwZY78jGV8LFaIR08WmzEB3noiUYUFxKjH
2Qb8CdIJkwAoJRxBAJaw/fS0vEP9G57Z833AiVDhdr3XoYCm84aT6oJ6n2AZB9LtaDNmDu781Bmt
C7pQgCmccXFamlJq5hMgjykVJFqeHb6eXOSaH8zsTCDhA0wZCpg6dFX4VLt0PDhtg9CMBXiHmQUA
VSb5I1yUPW3rjMQqb19GT2FDa51XV9DhUJOJY7mvAZ8EK8LgsjzxTQ8vncWgBM9ht51THMsBr7Ut
6stCplfdbp+Zt5YvUIvAQw3Kf1oQsoY8hAEzez0B5lNRe5wUuhZkmxDNW+xZTq598mcMHhjb1Xnf
SfOEJNLMnPBXibl9I9iq7+iHnXT0zUWOcEe1hQpqlHcaVYf6huLaaG6hKiTApgHJo4VN64UgH3pk
OvqB6QA+kmNnbeCS2XJvC9XrIaMYi4jgBqY7/QcCnjCcAPAo7FSEi2Km97XAHJ9POvCzig/dM2js
/iSraIMVMD9HpA2/r7jBuEUsaG6mrhCAI18GBuYGq8lJigjx422uEVDHxL1bwG/Y2qqo6VemHdSD
3QQkeZgGLzVA1opp0PJUtftVaNvnlNryK6tA22wsXvt6uYqF4p6rJ/IYWuzKI9DvXVb+tST0iQcb
MiAraf4Pe+fVG8eSROm/stj3Isplmcdpb2hFOeqlQElUee/r1++X3eqhESUssfuwC3AuwKHYt5q8
YmRkxIlzTpyPaKndMHE/OgYaR+h9F21p7ot+rG5EXdQ3XQcjsismcy77h0Pc9nDC532Fh0vdwvxt
bWP4MPSVdhm1hvuZ28ddihE+PEKf1VhgSNDBj11Udlst3H7cTgp9Hh32Z9Ptzb2SqggsVT1b85v5
MlSZYEZHtvUidV64sEOzKvVvpKVMUUGOH+PBxKDJGG7TBtOCPu42VoKwG9jQuU2cO28SGKBo7m2P
/crRV4RjXc3rKeRal+OCVkf2RLQhXsw9xogZxi21WSyjLK5mAGdwrrJhm6oN92RlYlHTdQN2AN0y
b6kHktLA4CKJp7Wb9LgbJLl5zlUz4g+hQ0Aqsl9AGe6SqYo+r6u0nSv6MG7ZQpOj5hLGKoKkd2Hk
xgoyT7xPGTZtGxvXwiEodwNDFkdU17wd5N9ohMIcx5g5ulA1BrVR1tU4NuvcU28zZgD7EUD6AG9N
dfAj65jhuihfZ2nrRedIrEnNuvWREfzHPhsvKwVVl0kFN2Z1hOJRIBStg2qTV2g9tbWSqPW8kV5G
dSQ+hyEanLJO6qUnVU1I9eurouzqdea76Kw0Z08i6dboq52VDvi1CNv6Xm9aA0uybmKaAHNn1vky
h2Wj8kmFvuwLOgNrVBeJo18yLBvuEoEEZVylSWJR2g5Ly+uht/tFRr+V1Zd908Q7rfF2aZPke6eM
v/tNqawTf0DRYTIFyw3mYQeLpAb+7BLaVjBrYnceAkFd4omzykRd3RgRhaQXVd/HwB0pteFlOWE3
q70U7afO3MUKh2SBQUqz7/zG2KWhADDLRbujHA7PRbovvMm/GMqgXyECcGcVoxIo4NicWAxZRcDf
YQaLag5ugdxs6LetXVmb0BsufQiXm0HXf9nVKC5S1TkfHXQRtYkmpRyjHtfQ2lioivHNhHG8tOgo
aJq6ad7x97exq8+9Q2rQDa71tu8/HIygqI1UDr4703BmO9hMQDXXLr0xnHVlUF0oov1Ywlqc102V
LgvH8mjYw3bZ+VpyAYTs9flw3oth59BD7AoswFqYdUsYvzGuWla1tyP9Suud+gP9OeEpBbJpeNk5
6c6JXfMKXe4+b5MB0q3pX4PfL7rILZe276uLxoZWOSpBeV6VBX6kVXmlFe34pV3BKZ8Vql9d1RDR
TVRrdjfVl3Yr9n4X8JvHHmLlifxbX/EvHqSHop+yxdBmVzFSoYXmw74sUVXMYqf5XLbGxw4ZMjKj
EbMTc25HHjZheBDNyfzfU+xHYZ/p5UXP99y6vfis5O43apVZaTrJGlktZS6gxjqpMgQ0SXRR1uns
0GVW2XgESpPCMraZra1qjdHrJLi7VIlaul1yWeoBBW+b3HrGg4YZF/LwcqSsEhu1zPUvjnePi+J3
f0AzY9q9twz0BH2kRts/6IazRGapLby68Vco2zY+6ph4Muql2eEdE7jBBcrBn2ZLIWcDDMwsrRQz
r0ERBGEatZr+MTaAxDSttX5Ocyv7pkyGf5EHGd2Oo310E2tW+9ad0YnuSg+TbaXayT4q0w9+ReNl
Gia+L95w04+mAgNLiZdNbDnzOiycbdjo+7r1x2XdG+K+00KxVEaxteLMuKIXPSfkc6setsyp9IUS
ojE+VHA52VULmV6EsI75T3IhtGHCaHcZnJLGX0+q/SvQwKNQZSL0bqEF9CNntYaxGtj0r3lP2nFr
42tNrM8Cf2y2xtQNKKuUbOmq45I0Ea7Cpt/rIyPQTisvj0aQkkCG+dOwiDzVQOAAKjFEZrJgw6qx
8kZis2vhGWc5cpYYsDKNbl1LyitriIOwfddOaSoL+G/F3FC8hsrZsxDMRBeoxnDC9aYM6x0kQtM0
PNgW5nyTGrkggkMgtYIyodc/iyisNniJID3vpu/KGl8eFD/uZa+3/c7q9X4+GEG3ONh34SqAd9IA
bd/Xm2LX64C1B9Ikg+J4ZwFezmKBoYvwh7VpV6CwtHVOVtRrs6fsdhPaKa4gq4PPmyEsnzVdvNQx
Ut51TXzfNlZ4QSlfzirL4O6ibtoGeXPTN66xNWqbK2VUD6ApSJ78mlqN51qq+QtDZN3K77u73qya
Vd8k2TyOLbBP266WrtPT6A1SotL0EG2CWt0cbvy2wUkiz7tVRbdVGujCiElkqJjaDUnaf7VqfRua
qJ5t9RIRrSqGYpsNjMxGDIcwXZljbjpcQ/G0Z3bFpFStlkOrG1uPJNs6Vr2fVPVmcmLtsq8wCGkr
BcV233N2aEQd2ewkjfe96nFNcKqWaC4x2XBEnc9Ut492JtZf88mx1okcJqpo82ijeuj0eblmfmJs
C+RBswnHjI03IazSvPIbryF+0dtlE4baed2Xl3o/WFtlRAAOln7t7vKrOY4tFmhRATqF0mUbxWq9
qLXCWehWfVskev0hqSJzm5oNUKKSXleXVi/MGxH755WT/1CdxFkWnVmuHcgJABVOuwLx1T6WXFXb
jKlHXuXXicDLrQ9R83lcCAjMt1Caxw9hgr1FPDqSvxFeRB+S0hF7q020Benj2rZG7AL60p/rESl6
CkbrnEq0G6/AkBdGhYdHhNvpDZxVhnSlNc6E1decxni8MlC5IRwukhk6SONGcUi2pl47Gw+TmXnR
omikVxaMImTklrjCIPVt15ifYtAlMp9BeG3Oc65cdNh9sEwH3V7FWsu9puB9rLqhddePP50AdZZS
eLSY+pBcqlV677nZt1YAmozJxzrV9U96N6E2hf+IrUex10X3k54/WCCaSplZTMEVt9XCtPTsvMao
ZGWg2p4Ba+Op4JsfKiGWE4nzNicZjYGzExRNq2AwvxflGH6Gb/DV0YolNr/VgwDv9ONPTuYY522r
BhcmCVmDU3aut4wPHOCWjcimhz7MA6QNCZMrozM/e94dHdHHFMToQ+7HxiIM4qumTXAQL8NxNQUB
AtM+jDcU9Od9BpyuRN54WxUqx6cZBRrvsp15Xi+wvAOTCiy/vkHj9VmnBLowinNFD9W1lmGMuxuD
uGUaVH6ORVsvyrgq7xwpRfD6Yrgqy1y96bXsK3q64nrM619ZixuZ3kfJOu4V+8s06tKhblIu8xHt
R9xP5kqn9drUrRtRQCn1pT9ct7gg5Ws78RaGHUEKBmKb40BCrrKkUYHAffu8gj2988IJAHDUdxMS
GfQ80GS3MDkBulz8wAM9u+2j4YuXK8MqwEL33NP6vSGhEWvsOqptmrk0r8ZLeHTjpU4qWyjDAKrb
jp/i1jevu5E3npn8aGXZU+0mDUPotuxuAySbG6tTORzyj2PhtbequzWtRL1K8mCd27n2yQ/6pa2r
6V3FdGWdYFOxqnKt+WSX6ZbCf9FZqN1nSw+tMvGIQw1Wkcq9VoyYjuvK58BFBu64zrJLFyJp4vN0
gkbmpmJrN7hP0cU7VrPPgxbzYb43CpB4JkfSEXoH7Otaa7n+wD8PD9fdrJuhf+cf7uslXMs1vlV7
calfOx+TL9ZP0GC9mNX9rDcQ+OPkwtho0VBBhItwbiLRWbpkYdwBxg32xtV571yF/S089gKv4moB
a3ZtLpbLy+Xl3SXKstm9M9Pm3mxYDkt9JXblNrwOr7vPzlfjF7Y3VL2FhbEgcM4cjSh/jD6UzbIV
jD6Wcbpyvg+MqzbqNtmP1/21/rG+qyCtozNBE2Xj/TQHuPbqBUowpVm1/RosH/UqTBAUJOplMKbj
XBTBx6AtVjWGaKilGFS2hVNsMELs1l7UmkjxK3ceGaOydfrsEtldfum0wV2fpwMH1Voytza+xxQC
M8pZBWvQ2N74WX6exF1/nxeYAbSDkl+MUO6u2179PPnZqu675AufRDCTcp8aM0y+gCTPRQUFIRZB
ibbcNL8YnQViFlFuRtneQPCR8UPcfqmW1gyNzbi6bvoFiszddYxxlXd7bd+gqyyL3lqIeix3hw+l
WZS7ErvP4x/tIAJHLFD9RHpU7Wxc23ZeWVe7wx8Pn8U1odGm6bnGOG3H5OtcCc5TkNtVqQ/5zi2s
nHk5n734Y8V0ZDOJbhE5RrbLUxsnj8Av+agxL1sNifPh8MrkWWIeigqEWEuznRcZ5zYDwtXhRS/v
sl3Z+flO/gR9rytPvl5kNiAcGpys19Ld4YMfeSmHmw+PXzt8hq2NTPvc2QmqZU1+zzrjvvYmr5zm
hx9dhAV9JTPdua8VyHDaYufVfr4em6Sq92wraNc59m6TEL/fva7D7Ph9XnwtKjFw0qqkmjMn/TRl
ZbCqWDSAw0kQNgsuNByhlDLb0flkuxpZZ5JF0xoeo07q0QMUQgyqWUzw9MPha75dJUB6+V6Rf+uH
D8xjwU5DN+bjYA3Y3ShQJAyVrN+JEJetqsl3sfxGPeP9I3fw9/KP6yNL67i74qm3/lOr/f8dz358
7qu8zn81L037n73R/+PO/lDBHg7bTh53igjYfP8lmPzh7j+/TwKczl5/7OTvz15xlZ0iLqt7bYze
DTg5v/39WTZzIOLYlkDbAgkZhvDJ318/gy0D5U2wi/73VoCTv79+JteWyPdyHSYdCKLe5O//J4UE
eo4G1cx2LOQSUu7xhBvKSDlFpl/FO6+PQ33b0L21cxsfeP0Skbiyp6wvZgPkTbOAqSXc6WcRMFD6
GVqOvxwGqyaFa+InIvq2vE/rPpuKWWs4AqtGLdaO/KX/29H4/1+cuf+Ms4v7On8lyuRDpyhjPw0L
OB3YlZJfT2f4GGVstYHtryKVhKd63IVzijKTLRLwftFeCRVGlNwcd4oy4wyGFNEHXVg/rsl5Q5TJ
N3rKAJXfgXiFc2nrFjQl80WURTAlK9RE4w6+D3ZRUFb2mV+kOH+lOOvPUrcC3Ga+KsJVUY1ddQ6V
ZhL7WFEKbOFiDXcnHAkaxbp04nDa4DA+zG023rFvRihaeuOY0VKr24p7BmvE9qoSRpyvArTbva/o
xc3Upo5ZzvM0qWG9qV1v2cvDyX8PTZO0+PcU+J8MYlL6ZwaUT51i02Q1uS2QVJNibAIRIutjBmSr
iKU7LhpERyCHe8yAJEcVuRXyC1YXyuB8jE3eUEM7rhrQrZGyEOxviM1D7D1hJ8vYJDmTo3WinT2t
fKOnGXAMwPqnMAKqnPDUyKP4fkgTZj2+QoHXSC9Wt1+oVQ+bx3CXVqmam7Fzs3MWmBTtdyOrff1u
ilWF6p7kx2ok1boJpr6YBVE/dEtDy1Pma4qduCvWHPn6RdYnrGSiq/7ctW7pfdO6wv/QKy4FtDdW
uMWWWr0LegsgtmrHbm0P08M4Ce0OZXgz87B5+JRDR8HUOCrab6ndYmTsWF2Hg5+GYy6YJXAj3TLE
jcpa8vr3LKN8hBDtH7md70Ev8+ffg37D8OSVfCwfOsW8fsZoTWdtj6nLvTlP87FxZtO5CyoBdCTc
8jz1JB/bKpM520QIa8JjeIx540zqpjT7oBWSutG3xLz+QrQAcdQWVA/8XI6rA6G8iPlc86iFURPt
GsaZ6aWjMM9q5l1cYjiER0CaVdI9vTGVNTN1e9EbjQhWJjTS7ns1dZCgJn1qg6+FOdnLooAgBpx9
/L+kH4vux2SPefRzcKpAv5dQfX7ejUrrPmhBieR/UlFqAOFHPuPGViP+jyz/97g0kR/+PS7/kxQP
2f0ryZinHgMTDxubnOqapoF/6JNkzJUvBU6mbgmNcvBpYJKMJbjJSkTEIqRciMinQoFkTJ1g4GNh
ikMV8ZbAlP89zwsF3p92nINhsbAV69fnyRgCtau1QZrvcFudu2aSdzsts2lvANOTCBX0lqHStwxU
2V9BUurK2zHUGzwdDIjlGJdN6673sf6N9BqzbtQFBgy5ZqfF46LVWZTBhhHf/yiwng3hyDfuzMQd
ufkSRGarbYaR0fksmtx+WjJlDtNdl2LnOMPohg49TZNgrsd9cTvCY+kv8MLqu2UFS7PBncqonfNo
jBP73h7DCGpBbn1iGmzc0gLGxUoN8CJimFIdtwW9R7rxzwz8n8R/qP4MdPnQKdAFccm1blFdmCCk
TzMwm5I1ZEgoPw0q5meBbrMXV6NGgYx1qEgoSE6Bbp3JNUOsCnbZJ8xjb8rAlpSFPak6+KEwPDDg
pHJFIKR8KdOCPVgLxRHB3u5bYwkh5VpRwKG/W1EMc9Bu1UHbu/nUV/s4isS4tb1gKhctiygZXql6
mfjwj3ES+jX2U/ddGRK3AshkwHLdGhak8Zkl7ZULzSg3KOrs/CKOq31XOhnerpVrXVMqYBVoRukt
djzMw8MC8ELUDv6AI2q+LG17vIPitIbcrHYF45tigyIQIV5kaBTbgbC6X4yGpnineyPRXfqdt7Fb
1GOToSvqtREYPDXECD1jpvzVXnc784M95WNy6VPcTWCpSXKjZgwO+zD9DCmjqLN5hkNwe2tObJ27
ZT7VAU9bscsP4NRpV1/VDFqGTYPh3bT0h6ocbs0gSMJFClGD7/de0xN0HAru+79fI+uH7KF+ePjz
eMnHTsfLOKM8QU8KdiGXFsqO71TUG2xh1/EjgAPK8XsGaxhnug5iTmKHHieL7sfjpZ8h/3fQpDsG
dT0F/1vuEe2F0okChxW+usWtRAfrYl/+/B4pTMz3k96Pd6IVXbq1qrY1tiXhBMyt+OmaqjxSf45R
Vy4Ls0gLOJmqEXzL84RjNyStd8/Ctwn6jIedpLN0HD8cwWgbRgmjA39szubXNFjVo50fNfLvGV1C
S/8Iuuo++/k/Plb33UNVvxZ7PH2KPXFGieDo0r3xReiR9LVjk0lOfayrxZmmq9QvCL5Q2h/azFNW
N8+QwwGNSA8h6nQsL97SS/4RdvS3OuJzNkhS93OLPA87pcDXzCiNaScyYbY7CfGxnqhwvGlZV37b
zmyZui5TmAULJHf+IpedGcvSvqeYSCA40b4WgYuJvIjGb+6hpysjH0/Rxp26b+PgJxed5XjfhE+Q
AstB3p1kZ+jQItayVwwPbaOuxVN/DgGif8hbi22IUJ4h3UCT2OLkU16XlRIgPmwlVSuLd1OWMTdJ
836cZU4VXXtIyNfVlLXLMUvw9qtBQfUlyLv7OfQiXCUlPZzNIxIOXFZ2333w/Pg+YGXIyG+WGHg/
DPY/Ab9t5gf3r6Aq8qnTIQC7I7Wy5VUVsi+U1fopAZtnlox2IJdjUPPSqcMky9oIBh3OjaoK8MCn
CZhmlL2TZGiL4wXg8oaT8NKWC1QFq2MMnZhC6pYOn+X5SbBLq6qmtklgjuD6c4+1RECLSCvpj4b7
c0wnOWjJRqjbfaQF6mcRKqxUS3TrU9AzyJko45WHokiz5gZXQB1EAyfDats7RbR8j7HDLW+Tnf6e
cPfMOv684uUzpwgjzar8Di0VXRFVsnQDOkWYOLMxrQLSo13k49Ml6lzxrkn0MVTQcLd6ccVbDnGH
CBhsxHDfdMUfKuQnFbSMML45dzu4soUVwItc202tI9o4qJnw25qAnaR+ZDdZOG6pTqobu1T0FK+R
Epr0qMJAYWECqn7c1D07z7YEVphCsLF8/DicHt0LctbqPmIXk/bFJTObO8uQ4LPNApWvefwrsAKt
2L5H3iHyHFCFv0feeYiG26+b1zA0+eQp/iTkJW9k6kXGXBLy+m/8kfwEjZhAzP5yM7asIykPXJVA
o4+znnRwcqiGXJrc6AD0UrS+KcORKp92cLj2gJsJejhAapw/hKwFnkzOYpdxA8yucId1Tboe2xJH
P1uplrltlayTV1gLNetqFL8bXSlv1bhCYIscVgSbWu8VZ4kVMcsCImYw9sJgUaB9jl5OusKGVhN8
bjO49vPhkCdbNZn89XvsHWLPJA/8PfZmD+g3KEJeDnrlU6e4k0WkkOGD3dqxE/lv3FmMMli5DtSF
JBEPBdqK083KnJfaEniWnfDyZiZan9WYmO/QMclG6S3Xqgyq50mPa9ukc3JAcA3NehF08Mal/Uim
7WwoXVInXdvDMgojCDBjSlaGRVGN6tZIG8hFKk7gejkvh85I09nAO1YfPVSP9aU3hdpdW8FqVQOj
YbRbTfASkc82VtmsMfVz69swruiO3qPumPHIDn+Puot7BMYPLD/6M/AcHjwFnsSlsCMWukMnLEev
jwnP4SVmAtyq7rHreQw8W/bUWAOyW5oJ1rOEJ84A+TVu7t9jYfstsSe//dPYA7IirwqSrky85N0X
PTWiY/Twmh/tDS2YPja1iTWnO/bZsMah1zRm7gBENUfkp4PGWine9GFUVtbntta16CYKXR9OG+MB
1PtWVCGNwDXHbxZ4FYmknE+uVzboaNveN69ahH+sfCgHXcCdGlLaRm2sv1nYuOqzpLCRbY+OVHqx
27bcYZcJU7djh7ekKmjXuurnbCarhsK9qQw28Vl5hZV15LNvgQEaNPrwi5o2KJti/rezRJVqtGNh
AtXtPd6P8c61+q94/xGH2f2PV8Kd507hziWu4SBCtoQdA6jKSXisLyEz6Cb3viXHYHL4e8qz1plO
8MmaE+j0QH/5b54VZwg5sdMD8zXezIyRVJ8X4e4KlTe0qRc04b5EaGuWDvWssZhYZhxqPxo1Hrcs
MMnXud6p6d4LKwUGoFPW5WZsIM13LMfUzNCo75oiSpudMGvkAnkQlXPWHfcrAzozW/jQ9XZIh6FM
e4YbGwXE7CGxEIvGev+lYKKrYihOXWTPFC3QSNCQdvRsaRutvagxsBxu+TqqVAw2iu6LYqAVnqV9
N6VzE56rsU7R5GOdyypQKUBNs/EC35OEtysRJiizCuduDFBQ3ewTNW5DIAdgvG+aFQW/2jryv5px
i81sUYATuxlrt9nijnYPyxS1vQsiO2WFY9Lrd27Wjdb7YaGIAG6V47J/HJYcqDDH/+/H+Od5kY+e
zgvzOUfVTY1CgrHys4mGeYYBtn142cUKyKSKPp0XyaPQVYuK16E8oVh9WpcwIgEUYxro6DrMnLdc
D392/A6wgcBGWqILKtfX83p4cuMmF53T7oy0t5TrxiuHT31UDtVa7bIAsrgcnVHWBvCGD/M0tSm+
RnxKDeKb2sUgkr5h07gi/OrOnUZDXIS9V0yofjVHe58Q/461fxYiV/dxAs76Spw9KUOMM3B4UPNj
UDzru2jJUJbDS9RIv8fp8SnOdKITly/wHnr8I+p/qn/puwD9gQUYFB8HAv9HJTC2qZK4AMCEdyrg
7fM4qxuWX3RRFuxyjLpg4PYCDkMIsV+qU0SLrSqb9NgAcGe4vaFBQ24r9WdhI7vZV3V5boOiqj8F
ri1rJRYKu+5FKooNHkCutYrdmjW2Gv1ae+jc3quBYzXwTzTz/D5+rfB9gmWKM6IMXgJ3N+QDytjH
SgBiIzmL7lqj77FoUR4zG/WDBbeGtEbcSY7YY2aT7EV8HuESMP85xOlbIo4a5WklcGAvQpcBAjtY
cL9kyyQVThhsdR52YqBoX6i4Y2+SaNTpvzo/CS/qqm9DgstsxAzTBXu8oUrWle/hIPT6Ki/UPNww
n4XiyBLnhlJ18AN7Jg40yMbui/Dje5zJOKOT+ddF+uW+DhoIMP0f6e3w4OM1CvRIcBwj4zAnOpWd
RBQtDuQrbJkdBwz8MdhkDoNrLcvUYwf2GGySkK0RfiygkGXs20ZILw3FpRk0NAOAeCg1VL8vg22E
tNIA0ge7MGRR+sZA/7eEpHuRBnmMZzayo/ai0Ecr3Fh5bY/rWGQBls9OwVYf/LpYNcGOyR8ojHGC
8MshA4oy9ByTrFbrWmWNGVm26WLNH67aLGSpSlj41goLhiDdvkfhIduZ/7xiZwwyfwR/hKAqnzqF
IJwp/YgfPU11Ug5AkNtMDmX38pQMK0NMx7xS0lYMkPcnRZx2BpWPzMjInHmLjNm3pDoKxeepjrhj
PETsufC1obo8v1yDKWe3jmoyN2/8/kbFFERf4/uqIDPyY/WHFY72PYoiRVwXmp5WC8vMciuZKexF
VL7jJyzChabgKH7D/om6XcS0ce2n97g6ZDfpi/z3NuHqx8P9K+Q+qr7HuJIqAOkJKijBXwBIYEu0
0+ygEYTYIUz+2yFwWdIvg14eH5JX7Klyg+XBgi8GjAZQO3ftmwCkVyY29Bh06FLuotMWyXv2CWIO
iN03E9u8d7ZI7JEtpmbffbNaq14NWYR2tPhNzz+S9YcDc18vkqURTVhkgKX30WVSVa40Ke+Set+5
fmOd+2wsDappDG9M39Fpt9XJ0qdlgI2JiXWS2ujZ6j0Cj/frPzPbl/sxe/gjsZEkHgOQ4Yvpolh6
pZAzzgReepgPg1Oqx2nOY+tgCg1WKi8ynXlGzyDxIQzABVvnTV1JGHpDdpOcv+fZjRjGREbe4Icr
m6PzNAB9oTR14ybuFrcf+yEJHLnQtffLTauqeCQA2zgYdBrjLB/Qfc6wWLB/WDbWqrOUVuRr6ffq
OX5MuIzFluV/mqxRPy/KaZzXPhuEnDwbjXOrTS0biXrkWz8yrNpZ4mTrQwlkaZQW9HxR6FhaxVnU
s99OXuCVzxqKracNn/OK2feaEnPE/kTaM7I4CluGFevIZug7N/j8XBiWtzasZF+k5gPbcLdjXc7D
Ub1uHfUusLKbWpnO1W5YhnVwlfX1uUhiepv8znOmW2aZ0wzLzU3pWDgjjsGV4QeXXR99dT0gKFWD
Qqg7P4Br15VVPOBW0OA8VSZsAWB3fe1NLt4U+eeoY+tDaTvhe09+7Mntfx6r/UP/8GrVyqrqx5N1
nA0QtdzKv/P3qWp1acopD9hQhHzv0DydDpbDBN8CwGRKLq3uDW77U2bn/SDvyTMHIQS295tmofqL
g8Vo4AAiwSyBCq7zTZ8frEaN8hFX5GY/FZyWr1pj5xvcfMfauTTCgb3ntulMLjtVBjXaaJLyyYbM
IlrjssSJXMEm6vqURbBTm1zlfpheZGEQsLNQuBihVXirFZa98uoE8/vLig3GrGVWOqv9FHCatHA+
ZKGtXrOKvGQRMX1kH0dblXULyl2hQWHQsNJzw3xbp3aTfE/xfepQLRTuO4D5P48BLEdBf69M/pP8
yF+pTGByPoavfsZIXkgDeJe4e4b1S1gTKjacMjlQlQXxKXwpk2UD5Lhyc8QfI1VGoMxCYaG4vOmb
CpNXVAdwWSRphSaf+HX5wZ/eC2GOVRWIULVzatX3vwVB/13DZDvN5pjdqaKYF4WBvzTrzJi4smNn
h5k1RppSWTB6XwOIdCwuKrRqO42sSATG7D/YiS8QdEVMXddNL9x8AXWuxM66tdnjilg920+T3K1q
+vo3ZLRjta0jiH5ja+1Er6bdLrXMeXeQDNiVOhtqA5OINLa9vJzHB6GBmfssiu9CM8AP7CBGwHbH
ZjW11Q7W5eS6bMBmY1VVrAocbt+T9THWzX9W4f9Jkgf//hXxl3zs1N4BZ0l8Xg5zT+yUU65GjCsA
kh5J06dYp3ICo0dbw0zsoHd8TNVAD8ALqL8sZJJS9/2WGujlFiPALHYsWho8BnAOida/iHU4U1GL
ReHOCwbtZwZjFe++tAxYLV04DzY0fOlBjxJRm5FI4XnN8jRG+YXbbpoU21ToSjy3KqcePuA5Zke8
4Ocmgyx1DGPmuMGoZxQTIwxV/wEXe9e9AorovFXljMY0Y1uumFa+2mLs9V6VH/EGfkX/yL5Mjl6b
tJo8dQpIA5030CVLeKwjOeURX5UgqqR7sh5Ks6XO9mn6BV+VK6OwgnXh7HOpn6oHcjbkf4e1aYx6
9LeGpCy7n5Fa0JizkQP0jMEBtnKyunjSF07KVKapLp0yIEnF82kwB/fBt4x02E8UNtZ3Iymq6GdY
+k147pAdpwptGIV+MTfNWsQXalxMOI2zMfgb0k3c8Ca2cqkzPSuHL707FKusMq6EnTfhtk5svJHa
hNVr/vv88ndKpG78ewDO7qt7/55ge+GdIYeQpwC0z5BjIJpieCkv2qejfudM+hWwyod5P+DpU4Cf
ZGnSIUFw1igCnqFeFjnRhfhJbfv2kdJr5Su0ZyYGeGogCrM4BE8DMHMbJSydvJALSbnY4X5VHxOQ
UxNv6rLB7LS0C52l6R4LoA8UFK9vu8s4NQRrPEaUtDMTs2b3B+Ks/DozbR8pkuqPFLydmgfjMlUc
dnO3URmUS2fMsn6puOUq9PufXplYV27S4FPD7l9tVhRJ3SczzancH1C7kpIkjCt3McfK1c+27xnz
kDEFv8C/B+z8vq7/DFf5zClcoTeDQ6AvYdZ5GEg95kvoJ0BXAiCD9gljDUrFxytctmfMJdEdvXAs
kCAtk9EnL70BxpAl8Yt8Kb08gILl9h+C8UW4EiiRYmM4uavqUJ8xx1ikdckOxlK9iRX9h25jgBdF
rIKx7XpWeUG7Zh3CLzP1mZJ64eVQRh9jNhJ/M9xc0a7GpkgMltZXrJZXorwq5ywHEc6y16YuWOQa
lOibPFeHfsHYoUrZWaLFUFnfQ/F4efPL+3sokjur8c9YlB4Vj7EooSoHYOxIw+dyPBWTss6Uvhqo
PP4cGEjLFZYSGkhWDzXjf+9uWU7S9aPa1lFZSzuON8SiRlXxPBaljE9uL9URsUpK9vPUCTMxL2L0
pbvON33WSNl6dZ+Uaqtu3azssZUL1MH5kKrhTlhtLsEqlhDEWyWqFOVXK8wIo03FYJudW+mR9w7U
/r6RqcX+FVWvxRSPnGIKGgdLEE0T87+XbkGHobq8boGEXjiyoOsEOJV73IBMnjM8mBMwfkK3eezG
AV7fEFM6P9nzmJKmFIwjGD8x2VRfDqHaBuy+dft0V+uB782xJM7cTeRXWz/JRfxxiNspm+v+BAvU
xyW8OxZzzaGysw5VntoOYttqxvBFPVSCbYAfx7Y3zQyT6liNjAsWpJXiq1Wx+4udgtGFm2jtsM0r
rUlmOi9dsUtr0L8VldJgKl67aPfeM97x8v1nbM4TlLGvKT/kuPMUn9DZuNmINHnDyorwlPFAhBhN
Qn9joS338NMRKT0Oo3ccKH6T9p+MSGVvDZcT3dGpxHxDdP7JcyOtklpN3hBWKJOs5xmvcvXMjdnn
tTNCU/cBMlPkahP0ha0n/JY90u7kd7gZO7/ackKFP2dJUIJ5vaiHZuvi6pNu4k7J2WrmdSyzivXB
nLPnh9UskZ8VQrzH2e8c+E9QcvaAnubhNaDmCSopizlaX5KhKcmLsvk9RRqsepX6iEILGflzpYcO
AxlSEeP2I74DRfPUFx+H8RLg0dVDffimPPjH3ergSoVPBX02xEqIAc8jzcICku1RQ7Ur7Yr1b2Ws
Onem0Tjazx64vV+gNQ7qmwyGZ/B5aKcJb1VmpHo+Y0OaWpYsPyiS7EZjBzhdT6At29rS5eQmVEpQ
G7efJe3kh199A29nU2mybGVnJZk2VHwSbFwonwhcHQLJe+Y7ZD6pxvn7rbzJWz94NfXJ506pz5E9
LxQQkEO6jGf+PI5sovkiTeopL55aD5v7l96DkDOk5FbOX04heeiU4csz6JAT/LddzbKHf3o16+BB
DkiQzYwHER1sz+ch6Yk0bqauafaaiKc9knCWJrIjwjG/talhex/6qhvDfREM8NdlaxvR4/peuXKG
Iu//F3vnkRy3lq3rqbwJ4Aa86QLpmHSivNRB8EgUvPcY/f02kikmKZIRfLfLTlVU6KAOJa297G/W
flVH1TpdpmGE9JmMk9bww20dx0DhXafsjKss69Lyd45myeihK9LHm9KpDedbFrBARchbHG9kA+Pc
/9LlqBOkqpVkIPE0afyhRwGU+Nw0PjD1FKwZUYo9q8agqTYVE5+NCkqPC8tszKX2XXLU9Da1w9nA
d86+q2Ml01dxJ0X+ymGFnrrzGHRIuPdZHX9JzLR/1+45ZGYhoffyO/DC2zq96zFcIeqf7IzEl8eX
AKFOw8KcaD6gWQjFY3KGocevIZ4qAvrRyohfAemuHcRFltbh+A7QgGA4/4tOZqh+QxMgWKSP3wFv
UIxRHF15UupTLlQU2VUw1eq0H7oCu3fZyXJp3XR9iDK9VjXBCk+lcDVqFgY8bDX3edhidBYa0z7E
5XPdzzK+LqzQJUcPduYYlCgE4so1486K/6hkfuHPpd826Sit0QX2z5ssTLaphs1kjhGM+bOMJQeR
wDbHU66b9XY7dFOAx71q7qegyr+gOqUh1C2xX8LPMxQ8EiMfz+UAK0VHGrPPhWPg0zp2nVp+Vxee
SKDnY+l1SoEIddCPqbbleDBl6L7PJtYzNEXhfoyQud+Uyij/dkAGDK4ayHbg6rFVGWyq0qZbG2Md
GGfO1EzapWnP9Z+s7erwOoprDTctP7xO2Khdta1TfewW+cO5LD9OPqYua63K1I3GUGjvOzvKnQ0m
bHqfvJef+2dH//Das7v7r5ievV0JncGHV0cws3GFW38UHj6+OvEg6b1FJ7Kst+jLj/VHUGaB8iEQ
d5gMecYn745HZzqL2px4kW94dk8PtSobZBRWLHQFuJPBvBbl6eRSoBtjWja9NOzTWLb/VKaf36iV
FK9lbGLdpMGv3h31YT1XeRusGhwowA5oFZsGU2rTxg3RilNXlYlBkitFBhrew2RP2blamvl2rO3x
zBqUCAl0rfo4abFPdy/ITtHCe5IEBao9sKEWZhTFaYZRpdjTx15Qp1o//GnhXSJtm9KZrA2WEEr0
Ez13TO1wXhvtqyqiyk1zlqtr3Z+tbI0Cohumedp85tVnxbR+77SWTktAB18O9UsYVb9u02cEVMR3
D5EOgwV+AEDcp3SqhY8A82/Zjy1V5BjoAhCJxBBIAWiwj6FqywDK1u0BbPOGSBcXkdMCI860/FiI
0XEOY6wViN/TSJ9jG4E4dhdguA07QUlgQsInhuqHR/g+kcpxcJWgDgjgNrG2stKHuhc6SoF4XDqE
2MF4PU69w3k6FDgEjvUYalsL996dJTN27sxFBaOgD51dw6+iP7jIysl7+B0yreC2vRJ+0e8XSFaP
8ixdNMIlz8gTCvkeDrEHeutjQJeA6tp8Yug8g8cXMRGZzAx05oBs6WX/j2Q+hkax5QAwzOgAJOZx
+Fmx09i9Crc6sMKZS2kwtze9lCtrAGCK9r0tMb7ERbn+UQ52ZHzPlNC6aitAMj+asRvXjY2/0VDT
gwtsbpoY/7UKEIKxw9XlvYs+BJnQ23klyG7zqGmfU+kT3x1znKjLJ3pox0puogtArWbJywN/TBcV
emjUatilf6lYx0ouVsMgUfgAgiex+7Yl75NJUpCqQMKw3+WUxbL3aQftTw72mU0978vY3mGb0n2v
QyfXAIE3trMJWHgMZ23R4eXW4vsYfbbKUTfWoTQo1FDloFqBmBk2uVNmXSpz9qtr7dY4l2Szs675
Dk9fa5GMx4dA6MfHi5i8vwjL4+yDyDyuun7yo6wcHMHfC+9SeK1XC+/5bXqb3c5FQQQ+mezEhw9R
+Q/R5RiZ4vJKf8k6zni64OVupSKKzT4OtPhB8OwYmaDEUWVhOSEfaIJvikwhLvC49KJoaQEFEBxY
JNS0J6W3mJIWaaG83PejpWFWnTZSEF9Mi9dFPRVq819V2s4ZyEALV9Sw6bV1YxbJnODUVBs7uFtt
8Z8UhqV+9h5VS1QZrxLkvfp2+FPUv/8NKvHdMagEBR4dMHiaB/W6x1cDtqgHVdEn+FKAeOiww5Bn
NyCWXceIIg1SSkmOf/u8tzRz/FhPIoq5BbYy6noi3Qms4GkzZ1tSGGdB0u11K7H9ixL5xPIqjO08
IHuVW21AIf2ybDDZ43aaYMinDaH8TWXD7X/K7DDem23a4Y85an3jll0+9yujdmS81XojrLGMi+vL
91A7hBp/yS9XVS+MSogNt8+EGt8dQ41Wi/0/wKN78Bu/9JC/iCdup2SOg6XKw4ws0EzASuipDiin
Y6iR8kgy3DoRZEcV+m0qDDYt5WmoiQl5IT4LTrShsvJ9HGqNI1dKGsoDbstZ3X+ffcuQ/1hxOWn7
TpWl9KzoEfvbBGGNXaId6vVm9iVnZTBBD6tZHzT/3I/TTHPVoehd3U+01DPp7HLU1GPlU9VlyXUw
+EqwRhJt/DRqhYp9cm/1l60TTjdaiOuqGxr8vw86TrYGBu44cpWt/gO/P39ll+yGz3Bvt3dqnHVu
0avpug5RQq0bo/gyGknv1YOSfhwcJf6FyZqde1Gn6JvANDNPdoLF31vFM96SrhSAp+eoAOjfFF3q
bvR+kK4qWGa38azMslf506itK7kIMJCO5nBsXLnN+YUikMbmY5bkY/XZxilM7K6weBw9I0hbjiWT
ndZubeSTj7+2FUrquuOOhAZ1Foyy/EFCbLrcF1oy3WnDnPEiJ6wEMfHNS9ws22Q8N6xYS7Z+bwSQ
Z0oh9oKeEbov6qIBg0nSsMmCOcbVbRBUhEbO230RVXW6qxq5NLaRU+t8Xyszgko4O87f31/38roF
/OTl181eoC7u/n3b4quHtw1sG3k34CzLgHVSRjDuYChfwNmnVYTmA2UL/JUgjrOLPZVU5RwIs5I0
IYSz2DRob1l+ieJ2+rQFM5w7pQx9U6acUJ4eP23kgIcCcrh/FsS6XmHHkVRZ6cbRKIWrBnOBEoYM
dmWrti01jDWCJuaGEZS+artanvV/Yg1bgkSQt+DGfG0FnSsUxK5soXgBrvUqR7pDc+ksggWmKP4m
VHj9YGm/6/DEcCi9jnQncDG039mCSuYLZ/sk+2HCMSvgmkVFfK3APbOL6SKCi+bX2o9umj/MwH7K
MT+r4KxZbX6uw2FLcTgcQ/8ywv7Yyuy9JAhvhjpNl4FjdLDg4MPhGyzJQIpCM+m2bOOcgtuR5hs3
jBP69zAWJp3vD+NQ9l59GF56Wz/zLoyTdyGWEmwVxHFSvu++H2oeJ2oqG4uyAwPtoeYtI6PKhYZd
x8Ez4W+HxSpD8BDYWCCXDV3iTQwehZ/s8dtAnIOZQAiCCBLPol13shjWtH7ydQUT2lgZUq8pHCWv
sHNeNUE0y2fTXIfJuc6lxnDlMDGVD5Ot1s2Z1Y9KeGPHWq9+TWNfdcd5TP0Pcl8ptmsnhda8i7vf
LytIRi8n3ou7OzZit92/qdfmu2PqNbAUgOvLVv8vuOcYYqY4PcBgYGOwAMH56z9uZNnV0rmTEknC
EMJOVWCEJKe4UzuwXQ4qxW9o4gUe+HGIAQPB5IafYZlNn56+x96idZkmc4+BqImepq2NA+qa6iK1
OcjJHJyxSS1+OdGUrHERrsvVuMino3LdrYNQqbd0HP4H35gnV42btPdkuf7emnKxdZqJNivuoz+w
c+oPfiSc7cdMqtxCD9Vt0dnDXQD9sf+gKQO6Ch1SnrdYU4fXsbir5cuJDa26+g9WyBzeYkw6aCPo
X0cXETeMi43lRKfqXXuZy6aPbaiSqfFV3MWNfG6rJacjL8p8NftSGVExu103WldJZ0uG6uZdNNSb
kVWg+T3tjKJaR1OtXeqpOQ/XUE7k8c9Q5fF4/Z6MD8mYpvzlx7K6S9vnBhA+Or4UMB28FJoAwCAi
5B/hloCEQ6dhxjjm6eNLWQxsuFywRCElP1LmRuob1RGeskr+FBIkb2lUlnH2hM8DogoBXXSXoAgx
7himmFFOknFuZvKYkfGF6511Nch1k+AMHOVWvPMbxcDRsagtZav2knHZ+dEXqUaO2/WV4tZsytCt
1ErlOo6pmOH2WT5024hZA/dpzS5VFn7pojZqKHk28v9hl7kbj6Z+Uc11UO37riwwx+4w4nWdpuow
4EuqPN2hqdgEnq/Q0gfS8ClrfedHMirO7Opp4FteXOUMITFS4KGXBDaqTinX55yLfGuHlZtHuiWt
2j5pUtvFZ5eORpdRSnyP+EPEcz94JeIjIRf6rMep6KaPUW/9j0lY3dsdLKiPY3lAHRc8HlneXlzz
nsqFollHzqavx+GDpvpk8FZVdE0OY7c4sb2hPPw7eOtcSbA6YJUkhvynOx4n4dhcKENyLg1qWF8h
ojPrXsFw7W+LCUW7lWRUYbbNJ2M2kZMoi+hbchCknSZ1UNxGCNWSqXPnRhuMNkLJtrSaK9kITd3F
KKrRVnMvWauAw9Eqkp1V2cytO0qN5TYkX7dJ1Busor7l/IhemmifwJf5npxX1r5IQ6Aeqn2TjOOl
qiXfjUrq1qPUtWuf17tx8iH3uJKHv5u2NDfVXMgMr0jlFk71DSTUbgqnypVGTNjHrCzXljT+hzbG
XVYX3VmdGOkq1hvhmpmtDv9ranOP8Vnb9p3yRc/U/Bxxo7WZjHunnn8Hbf951mX/ItYDxbWs+kNc
TYUbKpCqtSK0PKnB9Z55mfeKwKrrBAVPXJZKV5vy0A308WI26pu2LgN35re7apUqcjO//l70weCV
iXzRSXXuplGEa4nd1e9DwqGJEyZlL7/S9e3z4EU+Or5QMSTIhD5KaDz7BYZ4fKIGClYsYYX34IH8
/NDBAc9+havCZhaWgtjvv1nH758OTtwVYLxT/xCAIV88rktZHptBUHM/N63GDnLPr5t83I+LsUgS
NxXKpJIy2R8jqlO2tyPfzwuvrTu//ogvFDTpZCG2vOf8JecLQ46Xo4lTUXLbJM80OuK7h4ASPnlA
/Ph7E14ijzator+At3zKGBVmlI6BDqlI9Qdk4DHbi8OmOF3SNS20gjcZPYl9z+NhQHi4wjcQKEA4
gjI/2GmLM7RdqspxPO5LABjNVZih6rOOS5R3XARQ5Oi6rSL0H7S007Q/8+IUHAVyfjF1jb6L8RGe
haGwIqyFJacs3VLYDaPIeh476kdaeGXNgqRYtQhf6VeVP7DBzNS+t9dKl2dh7uJW4rYj4PX33Haf
20gGL0fjOsvuWsLuydFSEIEfQpGuWvBLDusKoS31kNs46rDBZwcIlfkpHpXcJjA8DFzLluOk/SAL
gadG1e/eKOcN7YcuctfjnptbpcFPCFea86XxJCBVK6rzIBnlfe+0lyZS356Vj8FKmRME9V1LRnjE
S7PM7txkaoz+2xhrdbmzF7hamkz+12QRAs8WUXBJ6IM3i1R4vciG23Mlt2d+lOS2Wzejv0sls1oj
U+J/TuPSKj2jzUGaGo6kxqupdLIvs9SWWwkQ6yoZmuRDsCBViwW1WjZGOX2RjWrYJwLRWi/Y1m4G
5Yprz5p5vmfbBwZWT1VHyKQXXh4F8RmtSgLldfwYpwy0ZluEZ605Zps6m6pVz0z+Pn8e3oKgLL38
Fi7vchzJ8+egJeLD43tAQArYBkLfMua/j1MzJqpwVnRTxb6Hs+opR3pxpEAg7u899rQd520JwBFb
RLBRb1sIHhDYjx+EEBQWHmQIvQqjvccZ2mhLq56CTtoXSldpHxxxjtpr/mRqd0lsK1dJG62s2pea
lekj65YuM18emHXoZTXUn4vGMtDjydjM4CTMyOgrYeLOw9gGXodqebvpa7xUtvkyag7L2FmWUzp+
ZDeDn0TVjfa01nvOBisGzWHHGVoarufIlqorNQ4gG6bjHz1CuyfWc3znCfNKHc6LObsb4hRGTjKH
P1QnCT1LMpNdZucGDOzYFO6n0hqueb9nwNVXSBfZKyWUvgTl/DU0p2YVqGaDL2D7Ye7Nz1i/bMNR
S1apYWerSY0vkyzleqC1P8cip+/XpE+tEV+rfTbtjVLZlZKu8Lqs/GPuD+mZpcWa1zRZupkrXXIj
tQNoM37y2x57IngnrqHVGubyw10YG7k3xfWPKWgKN+sVTwv81HVoBLBEirw6iTTQ5MOvMGzZdgED
WXU94ly5r92SSj4kSc7KTJa+jqG1QwcpcOO0uy5Q6nZDGe46N798A8uldWNNmjyr0au9X2k3tpZ/
m9LhNjSlld5Pm3H2y3XQ97spH3x3lkP+dJLzsgx0NzUNoJSBhTyDnKVe58sXYzN8L+pum4dluTHK
jt9iYn2WE3OtN9kFJifIPjUxClDDWtV6t3LCyLNjK/CMWvni6OVPya7slaZGltua+eRaaX4lz825
mVXqKnZ8pJvCfv5UFLmzakf53KgsRHLCwXJLCbBmOzS/TJWgC7A8RgCquqh9o/BGn6wdRWPp4i9t
eVhQBJt6KNjmhdVdjSfZWa3FZ0o9rutR/WLH6YU2Z6qXB3g6ahVKUUOZhqu4MB0374fBm5t+myST
6aaaedWZUuTFM/fQSWV4A2vlBX4buGqXXzUjzITJt0EmRGG+5mw9u6Mf7CVVvxtZAG4tKf5RKAn2
EPFQbytWO8Sbcx41+g+pH+WVFKbZxhqrYB2riAMVRnArTQxwPmuXnWxFP/VUb1yjbW9bO2s2tdPG
LuSFLHFrc+z4D3lW3EIunXy3ZLF3L0mxX3s5nW/T299D9AwRUnx2TOaLChCbRCw7nypWiZlObAbZ
ogO5f6SJLb6CC4DCwIEqTnU4dtvLdccAKg0TEiTV22D/imheTnI53HJx3qGr4d8HAvHp6t0Og1jW
ZqvaN5MMuHTBmRpNG6pnGJywQxi7KUf+dai75rYfJa0jdRS5NX3IVaUyueqI849aswa5DRFyP6sF
PPU9upYxTlCfXomu+raNiuda5xO8n6BzA5mnGP9lJx5bZwY26j1NsHYY2eiqj+vqBdBM4cbYatGL
ZQR7iC5OkGiYEaz3ylRvaJ2Vf+7qAuZMey4ULHD0e6r+02rN1I92VOyjFP3ITQBzO22N0FklEc57
LKhipbj2I3ZuXjgDg579GbkzswvT4Syok2nw+ty3s50s8PhyoQ6D61uZnO/zhfjdKl3cFe/hduhN
zVe3BrsoTZvft+ndM7Pao7UBrjtCJQATKTLUqdwUAUdb6kBUErP7gvk7BhxADkFwYi90yFpkoWPA
KQhmwLllC3VQqXrT8uDfgONHQLaM9MhKS6imPG5N7TIqEbWK4r2EXr+0gikp2Q1NZVOu/c6cSzhw
RfgzTOY6vx7AhBTrPE5lbyyKyay8oXPkdGuN+Zisylw1iptw1ozvnTSHgSvrYbWDMKt13nt+W/Kb
+NN/Ob9d3JZ3d/W/0Sa+OhZPFTQ98rq4LFGgDlIBx/QmcpgwaSa2BTLodBLSOLmxGsAjHGOcgyLq
MdqElQ6QCPZe9weNtxwm/lVdxwoVqjYzEMqrADieRFviRKFvJWW0p0u0pb2vO1WnoRrF6tNogmmX
DlgSblPHqIxbHk0D0q+SSiSvO3kezuzGR9+/FEoYP6xRtr6N85BE67wLAjevI7nZ1bIfh3TVLOCV
XYOWgBfk0vf36DssSV+NvrMij27/DT7rJPiEIgobJKGOS4E8xh33XJR0KWlHwMRpWUW2AjV1CD73
ndnfLLfopKDiI2JlEdx7S9w9adqY8Ik3WehrwBpBnMAWK9STK3CLjEFWTlG1h5xW1TdD07T+lZ2M
FbvNpjFu9FwPnXULtsvfloyO6PMcOG5B5hgw3tKKQ9SfoDd8fY1bc/S17sNEfU9rhzpq0Yy/nNbO
iubXcyQNPnrIaqCHX5LyZ8NuHKSjHm07xY4dEU/21PcJ76GCMisQi9xfEMdjlsDn+Q0t21PBRgYC
AGcgnUUh57+f2uAixzREVgRVNwU0k7sm/PHMTQKzmFd9KivSFg5Qol5bmHwOH+3U3GSxNddnaVqj
rah910tnbvdV0yD0z3BAo6a51SLx3Bz0nqduDAKcc5XS9/+zogrTZtlJZX0rh6UUXFRFlhZuoYGP
vEl8S0ePdM6UMaq9qozALSD5c/gvfbbW75nwkAlfnWLP6uc0o6yTEVY45FIwdci597J2f7PhK8Ip
IGlYHSLhACr/CUCRVSUVnR6SOBP6428z1lmaupMZFlAMy3ngbWI1SuV/KhsVa1E7lK2ZnXeV+iVX
q0RbFWlbGtjP17OSeJbTRCswjNMK5EDc7M2D7mfbo1+EhlStw/aYIqNjxTW3ku46dZ92nhXEQcYy
sIXR3keKeaZOxaUp9+m6DKtPUp7/LqdyM/Xd3TSnN2PT0icG36ou38EkKMmxYeYqtf9lMJW7PgJO
XMjdL2myEBvKGy+BAepGlX+dVyHbUj/epX3xSY5ZJlbhtIm0aNgODap/qY6O2pBZV1WQYoNq658m
s/sY6vYKl4lPXeZ8kFTrAxypfaSOuG/o11ltF6wzrW0xxljzauHvMNS3gVT/QShm10vNdqjVDTqo
P4rY5tmFX/jTZZSfkGUxmO+NQd6Mo3XbhnLhBk7zoUz1Fae/1lPjGUcM/wIRA3MjK+W+6bOzbjA+
+nkludMwfxrLKsFQQ9+VZqW63eh/LEencdNxjNd1xokjLIbrJjTOg3L4UxtG5uax/Mc31c9VV/6Y
fDP2siLir8AMdobe7vsRtrWZxx/kil5JG7rclYoC8fWgWInfSZWyTdacD3NmrG2/+x04sw/f3y7c
BBcbrZhu81o2vDpwru15/JNlBjyCyNxLcn6ZjcO5ZrcVtqvoFsvOvAqymj8w2eg9DOQad4hH4EkI
5rnRhAKUOcubdJh+Qh3o3C5Rv9tdmKyjQSv2YTh+9M1hl9jOZWkEjlv3zRdjCj5L8XTtz9VF3yad
x8b/rAnUD0UUZvuykWQvwunJxe32s99pzUaVs3yVxnbj+sKHWa7Ik8UMXmUIVMWbIiX1khpvEC0N
C2COM0oLQ3DdKv6PqLAm15etn4U+h56qTPO6MeAWK0F/wcCcer3i/Gmd8XNQtOGlVVnroLHPOtv4
/Z5CD6PMq7Pz5e2vIvvv327SPhmc6QCxx6BMH/RET1tK5A1ABzK2PuiQPgzOeN9xXWeUPfg1P5R9
SJucx8l7fw1D31L2Se+P94AgxYE8KmiNoD0FzPtxSxmD4+5QufXPZB1ls7MYqKr5K1CjTsXVOwAa
OCtlP6/TIa6xHKlmSr9yw283/myFNl6zYbhSM8dXOd2oeb+JB+xCnCw22X0Pk9x/byR/2I9DUQRr
qxh0FH2KIZB+DrXfDZ5Tm2m3eQ/FQzVnefJK+9nc/neXps+NNnx37ED//ygHYvNMICKRcGAq0NIe
52oxjTOociE/zD5v2+Lwkz0ORiYomlDFFChXnBueBKPv2C1qjmO1d1rV/z0t0gZxHTfabx87G5XJ
eR4hIUDZTEmLFO4BH4Totu3Jg3sraH4nPk4pSNGTQhVXU8fGWL1H1yG6mCVfjq797S+kfp65eAik
0ENwQaNi9YJ+NrDNJ2baTKswiQ3AplDBNabth0wHO4G1Id0cfK9HEGqxPYQCwwYRlAjYoP+j/sZi
EAm0SFgjsI4UwXcyPA+GmpGk62Rvj7HjxJ7fYr/1TZrsYXTLxawzmBOn9+w8KcurNmryqzYIK9TH
qtJaMXiHXuvIfZd5hWTAGEuSOb5u2s7uPIf9jXr2HmlLpAnE2cuRdhk1zW2XPAuV4MOHWHvAO5yW
VLY05A2GYRS+D/uWv4EmJmmUXNjXCas84vaYw5abmzBEPuIu3jJH/7uJJtLFLpyJBC8PPD0eh9mc
zFNihH63TwVzRdOD5kNGZErbKc8ypmZJj26HSB7bNd20at3ZvROOuTsiPTTuuBlX02bIwt2Qao03
6pKDxqgPwdBtnMznn4MGC7PqPdQO3Rt/+C+H2oWwiHsu0AQQ/RhoMFRN3H3Y9xJWJCky13EjuEgq
k+cA3hwoVKdJjTQHa5wzrkCuC8egY7RBYGX0ZaHD2kZstt8Ekf832lh2I+zMPhovZQwMOBGeJjUJ
KFpc2FG494040nIPAGWOA/EYgJVclc4438rBrNY3KvLKWGSUlYpmEFSWy7g253UlTUGxC2aRAi0/
yKTPfSZIVoOS9NlN09f1d60Y4vcW7d7UTSxkX4m37tcdgfUEECm+OQYbdsXiqoBUO3+nxBphcww2
ZIeA76BejDQm8hoiDo8V1MKSkAkDsVrUIwV+9yHYUGNGVduUVRxCDx5xb5gVFpWWx/sWIWHFYYWf
kmubw2X5NNjMsBrlROqcfTUDEFrHSaTbN0YzBMkXLTeifg83o5pBzAhK/9CmhfY179QUJ015rHHF
dpIGwSqM1hixRz3/WfVZ1H4MQ82/i1PL+hjITWv8GS1jHj9PUx19jJi23XK0AY2ZAMiGbZ2keezZ
Tn3eQhwvLmupVKud0BGQusLorjnvhdp60mE2XEdmZbXfQwcR2ndO0WHD7RBVL8fv5d2vonmORyc+
ewjhxbrinpwMnPs0hKm7YBbMf63algkDNj7wx6fj7oJZUKA/3LeVbyM184KeTBgAZ0jKqIOIrfnT
lWHZx4DfwrnZd8vMUOPnIX03ergJlhpWeupJmt7N5/5gN9UteEPDK+TQbPeypIAVDCp5wq+wSFRO
cu81+NDuEQEvx9QVyjDUmH/TolBZeYgpAgfYynHKJMEd06Kw5+beT/29N7R8SItLTFEaddgLrJzR
VvtbgzVs4VX4NIQqjh3CO+sNafEZojxYF3o+uNJUe4acx2mRy0filFLT72U7xoJ4qqvA+lUVXTlt
u8SQp2+OBhjmB6jrZGvEZq//GqYS3b860/zio+VM0douHUB9PUHmfEXoZY53td4kyuf3GBMxRkf/
WoxdB3fZ7fBPiC1fHUOMYKFVB92MfiQVUwyoxxB7RgXrWHkZKaiHdHiU5MVr9SHExFBBn2cJT7W3
06yI8MdpC+qxYPCTtBArgY3zOMQ4gShjHXXNPtOKyok8P8kmZZMHaR+6SeYH4QVtnlJtW6MYhl3a
ccG44GVofeFpjQ0Y2JgVad5kkBCu+7lMNr6cZ+8ZbKmKQDRfi65PIfMa9mfPDBLLlw8RRlsHfsD+
F1qwgPnYw+IaSUZ6AmkBIEp2w/lUHP1PXQgEx88QyhwohBxmjP9TEmNmFmAWhXbRFD4cjyPMxy6g
7ZUg2zsWGPybedLD8RNLlLzaygXzz2625UD31KlTElfSakk7R4VcbzbZODrx5dC1bfrTQnHK309a
Wre7xu+L4KzCSvo9iR2SGH/kLxfKa2Hxcwst95k8xofHKLMZE+hwQF8uF1uBjrrPY47MNZdzLl0P
fM3Deu6Yx6z/YXhg/SFQTdwcThndJgsVbAHIinhDCkjMW0rlv14XzCEQVsWej0HnH0Z3koZ5piVx
ey6jA5l5Q+BDZrLtSP6apH6CkyPU6NSNFsMILZZzfZViI4FeH4YSWWiH32aIEM2PMhx00lybJuFm
TOWmvkIJLfgCakw319JiU1FnXbGSpxiytmdMcWtg+xgWav2t4IGGbgvBpflUzxLiIG6CvkHaoyoG
BeUsi+U6+QS/3C92Fer/4TW/FWjV7vyJmR631EySIrceOZzc6GmNzYA2xJG8lmOrSTe5FoZ27/b5
oNsbe4r0bJX0CtSKuAjXXVAPqe6+v4fDe3g17V43v+6KZ84dBNbDa4AhLUBZeKxpBxWDv6/BFnrk
wq1ZB9S1SCw9NI6idLNxxqhSLFUevQbRU2pMvvCu73WZ3pJzRU49macXCBdawoDHEDlTWAI+zrlR
mlW5GbWsChu1/Wlj09Wcp4Fam26j2GF6wwZJiTMvHrrOPp+yIQpv/HzoEcivhy4695dRpebFm9p7
UB1quWAVv5JkgXD9vn0mw/LVMcOKTvERUuu0T+TIgZEfPoBI7rKKO+ZXEIVUVa6ioAoXEcvTPhH+
q7DjZYBYEuxb8qvoTB5HFP9+oNZ0newWiSjRR57cOHotMuXE1tp9k5szOg8A/cLsAr/mqV9LmV5o
Lh1gWFzBWsEV2kycOLiIILnNhddrbaaiwxIk6bW2aKoGQ6fYq/dsdchWPN5XAqtt7p6Zcqm1D4El
ukDA9SfSWsfSbYv4Qf+EqCK4Fs2Gv6HFylCGjQkI0EFHXBOrmOOmWXwlXP1IZSBH3yiV+IzJvcK/
AkwXXSKp86kKqmI2jj6pJgxJvzW9gHu+kmm9cxn5BfxEuHG45SZdnX9ujX0P1y0Yw8L4OPYBdMXm
d+j0UbeW+SfyvTLrGIoE84BxR12aN2ldRM1lA99ozexcGdtike1V5tQp38Xi7vMa2ea18GuZUZ7J
a3x1zGto5kKXpcszAMkfYuyY2eAli7M8WoWHw9kxrbFGwZpDoYoKD7OFlHyMPYF7BrnPhCI0S6hs
b6iT/5qXcrDFwA0IgjgCA0d8nNUIu9m0kJ/fC+3D4C6BWDze+ko62BdK5bTJLghNYAJuomY94Dtg
UpK1mSBUSmdyJyUoPBjCcCGbLWe+yCfHn9zJyp36TI2KayNKjHhtz4Uq3ylD4JRQScdYXQ/pD6RP
JSmhHW0HdV2m8hji/WyGs3qOXfOMkYOc5+m7SvR9hL6KpPpQ36Ecdvf/zppniEhE30OcAn8iou7J
HwJ+cIxS/X+EICzJDnMN1s9iR3IMVKEHjY7V84pVClQTvGeU+/h+S6Tq4tx20tEJqWhWgVAE4NvD
FFCf7GkySZuKuCVJIpBWbY1SQmJtHCNT+hnNzjCvrdac93o8mc0FUAql/RaSbFvH9cPK7Ys2+Myi
SZp+T8q4skZJbfdq53iR2qQukhNqfVZo89bSGh3MZeKA+Kwgu7s9pl/ZJipxmvwCHFtNPs+SuCBD
w7b3iubk8uehpnRIrj+EEmjEYrJ+01rqzVfpoIccWSlysBm86GwbIdqGjWWpNdg6ZRb2T3GR5fPd
UJmRgmJVjRObYo7reLGGknunBijGC5raOb9pWFIlP99bhkPLQHS8nLMvuyahZ3hu3ue7k6zN4khj
D/QX1nB8D2RtJhh0JEjSQtCQ6eP4HripAKphY85mUizA+aVj4haWS6Rb/nFW7gJ+85b3sMT7yXtg
wsEeGBERigfLK17F48zdGqoZq5Y/75WqkLKbKRlGdY3GmUirffMjVUp17USzjhC5UuaNiyefId/1
ahlKK1Mef4xLmo78EC00PWlHt3OQE2cBNQR28kmZYpDYkaIXeuWyLFDmtRHYalx5OOkN0Y0UI9Ni
l7V5Qcui6ZsS80rzWh6dsnb1dp66jWOnarB7j9dDvHJBeTlePwr+S5Y9G7B8eAzYpculzWDVDop1
mZKOASv6VQDkdLKm4A0IiukxYAV2RxiVcD68NwH+G7DLop2uGaET6KlvFT0WCfpxwIr2FhQa90Ee
iDganQ5QRZwk0owe7H4lJWbkzsGQbIyqNPdBotrJVl+W6RgvXg6LS4R5sIzAO8wu9nVvjfGugcs8
7hCOrcrN/7J3bctpK0v0V1J5J6UrElUnqToYsHGc2I59dnb8QilY1v1+QdLX7zUjFATIsjmjB+8q
682WaA1DT09P9+rVINLPrKmblB63zCL1boTOeqg8eNc3qm98L3fenWZYwO9As/YBFUAy77RNRJEx
cNIK6vJqlvm2u4A4DtokoWL02DwCuAWNAvt8HTfaM48CWo5gewco6NTOEsLxcR1pSLDxge4HoEgQ
K+9rm+wWquqPwZ4XiJPcfVj54cj+tiorOVlM3LhS5yCkrSpzKgZFvgR7ax7MHcm6XI1z059ZUroS
Z5bgiemSTzeZM/VVtRAeRC+Srw0ePX+nK5fPiuWIkxJpbitxJf7tqnZYzAxCEHcTFhGo5+UyLrz3
U37txPI4Xj9vAu/QQMzV1h0qiY81BlAAyROsFIqXSaQderZTSey9oL2D3wfCR6hF24OligyDBFQL
8n/A3+ypJGmcCLMlIYV5ahkgiRDtGUBiSdEQClRBsMIgB9lXSayiWOWBhsUZ3rRvKpNPVulZVmWm
sSxES5V/hOLEGJ87laygHac59pV4xjvyBc6I1WSZhaIySwVLHJ27AfjTUMQHxAckSI7DW9d25tvh
3OUM0fzLNpE+mkvowrNQaEG04IBofmnQQulVLKRPFTp2FO+Bza1mwofr0cy1GQTuOtae0g7txEcb
7QTM7HAPbrbnMeEKRjQcILS6W+1uex4jD46dmwQQyJbeBtcizg5KMyAnwTJDyW5O8ScpeLalnZQG
mwPzMKEbBYRSPNiePfiThYyg+aUqRy7/1R3xYbTIDF+6yX3jMVAqMfmugCpKmFtVatvfwCwVGPd8
WBn3iV2q8qIqLAcU8DYnRC7YmXwjXi1yyQHbnWvbcrlcBdUm/hrzpevdmYowyi4zSpftrUKuOC+B
zJ2iI6i2igm9dgqibZ4wbiP4IKSLMC7U8UIZlQ4/90Q/u1O2HPCUEF6k5PDvW3+99cMs9Whz+gHt
Nay4Q5XxuUaVBWQukbDEbl2bRdxqVBn0EujTCMwGpbOjHKiNpwkb3EWPg6gD6HZQkYLYPpxQ2N8T
AlqEBHjfyCKQCl5LQvUHthIE6/eNrCOLgaV4zmRpBuNcWdqC703DyJBuDdMRp6Y9yqZSroA2LQvG
C9mxRotoZdqLJAM3HG+MjCfPtgH/KFT7Ed1jUrgCanU3Mr3NzcRKDdCYWll8U3JgbQeNM/h2PFJW
iApY4aLkDXOJnlnpzDMmziUiGajISkXjWxVExm0khTr2IC6b5qEVgTHS9P7HyRvhOkUd7AwnvWJp
Re5DXClrNVbE7xZnR5MzxUXY7XbijWT5hxebhrH0ZT+A0Ye9sG5CNJmRb3LD8P2LGDWOczlaqagO
s0ilmMuPA3uBjnGVfW6RWjKxkv9GHswGW1x1O0a5mTxxo3RW0iK0CS1IO30JfbPWcZAET+l/CPPZ
OgiBLTXMlP7Cu7/uA7Rw9w4f2ftE8oXeNvRgpqXa3h9z6qXeZnpc/tCTzK2lb5987c2tr3tfhvrn
j9ojKCVn6FgaW+uUmPBDP7g3I3GXfrgMEj00uz/YLCKkF0jJNuAnhFeVcvs0iwhBtQnhiEeetI7y
7vYDUriDvQJcB9tA3c5bAfwd8CWc71DQQ5FWpyyk48gwdhzEKADlI+1OUcC4v5A4N7KFypKB3kwB
vEHTDleNrlwly/VNEE5+GWUVTG5SFAj7M9mKRtZVhAAE8FOKZEmrs4T3ueh2xCWe5iXxb9CyXm1C
gAMmifsEBHSKLoLg1bNs9SpLRxm6nQrrScTd+kkUEm75mePJqym3sRLRnL5r5dZP6U1U3GcIInRl
9YmJbHSSlM0iyArmcxrWaoWAUawBNQXLD5xXYKPaIHmkbVHWIOBET803AcbsQl4A1uGMiLR+3bTy
JJXEtrJv2wFFxdER9HpQSfjQ5H4rBasKoKAEk497KeSc9NXkpM1KSwEomFZKyicXAWH5KSnhj2hZ
6k83GI3tx8LwLLggBeg1fyFFBieZc71KeDA3gup9z3k+D8/yEK3tEQHjxRI134UEWtWp4xTmNPH9
PPiJjAS8GBvHQ5QfZcE8B0/q8nSt7LaCe2bzXA++a56e/ItMZW9u4i/N/zDNYr0jFEtSUY1awh4i
dIVKixrw2YJeqehTCZuHkx0plYXzAJ1o/A04FrCvPByCMZSG1Dj+0UtYUWAFCTqAgAdOhF7R1H/L
dUbZI9xvgiNElQgBgR2YymzEm0bsV+GlscoAynPDyp4qYuidhXlZcOAnMA31V7QpxVsPYdlFwhUC
UmFqsYnRCSPjdCETShc7eCWCtT/MDN5+cEdBmD+B2sri56W1uhbR8cW/tR1TjvBILlVCMN1kFSgU
pHzsmEuuymR1HgiBik5376pJPWHCPfa8J/xTLzrb+CKO0FbMFq3/bvfGkQxt7YEVEbfA0kYlSbAV
5YukXleg6dudSlJoFMJfIKKi7QBOA84TldtTSRIFIf0fgVACjpWAW9umclThHQ6cPCACclcXY7D/
GpUBkASqfZQompli7C/jLByVXwtSDmkU1gV4OxJECSaBpMxXgSAjhj8p5UkI+hBJfCikIlMvVNlQ
snN8fTteWFwkI2KDKf4XsN5uh0icyyOXEb4nrPDWoQSViJ/eg8QwtdKy5XS+6qF+Qc/7oG1PksBE
Dnd6Oig6mD4ZLthP0+wRDq6EhIBCW3QiJk8u6I8b+Mb29ggYPoRMURkEeix61S9sTdJz09D/DY/9
82M5z3+DY0+c8gPureHXzATktKYCSEYg/2WErFG1govcbU8FMnoIVaNdwXYqat//7U3FGFsf41SA
X4pC3MAwVV/7UwGcM1hTRPAkv1V1AIaadQ7ET3Bk0ZAOOOpn1GEMXwK7wPaqZ/3tqYN8uLudvjKE
TwKJ8RDg296KkD6RRjKoDtpqyZtdEYfH9NOnAE05wasBHMChVZBBNE5yDAQms9vhyPZxbNFeY/Ve
88xJllEZ4vcH+AGKDj+CXvDID/QArUyRxyALhly1q//2lgLpsspoGRHWRGkHXDokrsl1uCSgDkgY
gi+AcDzieqtaof4/nsPhfknaW5H6qHoqkHk90ArSYQrMDFJ9H1P1JhcIqbFn1gok8hBq3f7oR14U
LYYFWyPgOfSq9fDNLRAUwA0wFSBOQOQd9cD0OrQViB+Bvxzo+a0X9UZtBYY3wFSgrguRKoDG6XVo
K+BhIGQAGorXL4xXqMyf88eZabmP9Hhi6UnXAeW5BxrX/fj+duNZPn7+WJ8+9h4lMfP67XWcnPz9
ZT+ETk+ArbvNiZC+avv57Xc8fvvey5ov1vzzwtJjLV6bJb1RbkdKgmSfP/7XXaOwr312ooFSnL+b
/3WH+/9YhX7hRhfVOsmb7r7ocSrhlbJd3dCOg2JAMAwiPQQ9TyOI/Kj1tBCudfah+0iaeI2glnBs
IuzCESnsAIEApTmA8KkWa0bXtMDDZx45hMdlI6c1K/ATBpDdJRkbPbtk3a8svRHUGjas9wDC49jq
iPxyJNXELj3W/LXZCGoNfYj1eaaBDjbrWJ/k0MU89DOUvDdidgOXh1idZ6YWu3qOHh0dLxhihZ6Z
+u+g7LRd8hCLFLtDGILYpGP4QyxTYB/iDn0nvCPsP6uLwGEHhhdUdkNIj7VNZ7wa6KEBxM90t4ue
SB5iqc5eaKhOI60MO3VfK2hm2T2tWFlln+u+3sV9QdJV7OrY32mNeeyBof+21s04d2aMRCmZl9I5
jPvjh/tYy/U46Viv4yHWK17S0yyMdYJe6g3FLB/ZbrPT3JD2E8y/wEXW2eKA9Blmlr30DVPrcCFJ
RItdeE+TGtY57+tTwiy7c75pSwlm0f381qzi+wmOWaWjM7vmaVXQwXNGmugy68sLnd+Zh48BNqPc
GUkSsGQfuQ4G1q4yDpStDyD+SnM6LK86xBrtbWPGOuNXuu5qvpY1U7CbdXWIbbWf+ZZ58FZu+UbS
adcJOSmz0lw9T6TKOnZ0dHBQVtThE5CgNPPIextGsI/dBxq0g4cM4KNBxh5HmZ6mXQtqiLX6Tetk
mJ8MsVj7qUuZJ/6F9u7M8q1HWIPH5jfcGQPSIIFdJ19gXGcefQCehA6lIekn9sEHfrrW3A5HjMBP
BhHvBQjorctGWmv2hziz9hOgss79teY8ozlDrNjrtY5N6mhiEKht/sdwIO5l7WSelxfY9Jjl97KT
DSD9eZoqZuF9VEXswnuIaFiFv4JDhPUVL5AysIp/qYaeVX5/zTS79L7yV2bpL5YwMr/hJSZX5hf0
160NIL63pIdVfn9xBqv0l1D2rPJ/aomZdh41KbKA2VX4qZX+sZdDU/Xssnth3v0z05Wx/gN2Ps5j
NxCvro/t5+nJE2tX1+Iv/wAAAP//</cx:binary>
              </cx:geoCache>
            </cx:geography>
          </cx:layoutPr>
        </cx:series>
      </cx:plotAreaRegion>
    </cx:plotArea>
    <cx:legend pos="r" align="min" overlay="0"/>
  </cx:chart>
  <cx:spPr>
    <a:solidFill>
      <a:schemeClr val="bg1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12EF-CEFC-A542-1F58-3D610E4C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C6FA-69C7-B190-18B8-C87B394A3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BE93-F0EF-A3CD-B990-EA578D0A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6A81-1748-2D65-F218-9E2BE3C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0190-2630-148B-4737-9A00F5F8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DA1-FCC2-6E24-92CA-93255C24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0AA4D-8E4E-1609-99D5-7156A9CC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9EA3-31F7-A63A-E27D-7ACE672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6586-8C0A-07C5-309F-3450952D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7FEF-1425-BEC2-CC99-510E3AD7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9D37D-14E4-4563-02E2-DE86E32D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6716-A5E6-C6A6-45CB-25CB6A83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6651-4002-668F-CEC3-51C202D9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C347-FE8A-1576-3681-1B0312FB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3037-542F-C727-875F-E6264565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CBD-5D25-098C-CE41-6561CD43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08BF-29AA-3A3C-07B5-9FAE1CD7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F255-10AF-E4B7-77F3-06B51FA0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5B62-B487-5115-15C0-A131F200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BD49-DD4D-9A41-0AF4-FF93EA00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C161-D2A5-EAD0-5ABC-ECCFF014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D280-6416-C949-9C3B-9B6B1ABD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3B9-922E-35C7-FB7A-91AEDFBE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5BE9-1327-336A-7467-9A212FEA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9685-2CE1-799E-163F-BC7BD301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2BD9-5FD1-4712-0DB0-7D12B2E9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F7E0-BD0C-6778-569C-72D84A605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2A63-743D-DAEF-7167-97AE178B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B509-064B-2FCD-0D18-837F3914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99FC-48A6-2345-B23F-3A5B52A1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551D-66AE-B2B8-0100-E508F52F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D0E0-EC7E-33AA-0111-3660041A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254C-1E60-3E00-AC14-E1DE6085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D98EE-F0FF-E6DD-7A4C-57150146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9E099-ECFE-C556-B7AE-2B6708EB0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5ED65-1A95-791A-AE94-908DF4493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FC8F0-B59A-7A69-F0A9-A0E427B5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FB93-B002-4EB2-B2E0-6A9C5416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48AC0-43AB-ED0F-AF55-80422B74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1C3-B94B-C07A-68A8-D31B01FA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83EBC-029B-B242-1649-5ECCE76A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FBFF9-EABD-3ABF-BB54-9704287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1DD9A-BA67-EE97-1940-3DB6E5B8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3AEC6-DE62-A6E0-C8A6-45608C33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AD2BC-8E58-6C07-9CC7-3A3866C5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A201C-CEE9-982C-A5EA-42814D7C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B579-28D3-7D15-968E-EC45F8A9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B620-1A71-FB31-6BAF-8387C7CFB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80A86-B3BB-A2BE-EE5F-C9AD7DED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AFE1A-DEB7-A0C2-7590-C7BEDEBA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716E5-ABFD-A0ED-9338-A3C6A02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C664-1646-4AB8-4A5E-CC29F393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972-55FA-52AD-8DF8-65213E5D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053D9-7BBB-F877-6443-469496C9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26C1B-9E29-7560-3BDA-8062B0ED3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F7007-C997-407C-8A8A-57CE26A0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DBCC-2EA1-4BD4-CB22-6FBFC7F6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771CA-5F28-DAB7-A58D-F9E494B6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30238-33D7-F01A-3217-2BDF6088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4C9DA-FDC7-C38A-1D70-52874F5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CFBB-2ADC-531F-C020-35B842BE7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FAD9-8188-46C1-B374-B0DFB081C82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4F53-CA33-F737-AA63-9F6DA531C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F7DE-8542-EC53-131E-1C3890422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BF73-A739-4C18-ABE8-86867F14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85F6C79E-5694-594F-CA15-AA53DD70C0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6069611"/>
                  </p:ext>
                </p:extLst>
              </p:nvPr>
            </p:nvGraphicFramePr>
            <p:xfrm>
              <a:off x="59268" y="584200"/>
              <a:ext cx="5376332" cy="2844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85F6C79E-5694-594F-CA15-AA53DD70C0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8" y="584200"/>
                <a:ext cx="5376332" cy="2844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2F650B-56B4-E257-A634-237A76507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46706"/>
              </p:ext>
            </p:extLst>
          </p:nvPr>
        </p:nvGraphicFramePr>
        <p:xfrm>
          <a:off x="6096000" y="584200"/>
          <a:ext cx="5825067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BAAD34-ACD9-3E32-002F-1F2C0BDEB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656513"/>
              </p:ext>
            </p:extLst>
          </p:nvPr>
        </p:nvGraphicFramePr>
        <p:xfrm>
          <a:off x="0" y="3699933"/>
          <a:ext cx="5494867" cy="2929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C1104-8A55-ACBC-FBC5-E034A625F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750035"/>
              </p:ext>
            </p:extLst>
          </p:nvPr>
        </p:nvGraphicFramePr>
        <p:xfrm>
          <a:off x="6146800" y="3699933"/>
          <a:ext cx="5723466" cy="2929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A94F59-F333-EBB7-2B31-B0EB416B55B1}"/>
              </a:ext>
            </a:extLst>
          </p:cNvPr>
          <p:cNvSpPr txBox="1"/>
          <p:nvPr/>
        </p:nvSpPr>
        <p:spPr>
          <a:xfrm>
            <a:off x="59268" y="43934"/>
            <a:ext cx="52154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Target Solar Panel Market in Michigan  </a:t>
            </a:r>
          </a:p>
        </p:txBody>
      </p:sp>
    </p:spTree>
    <p:extLst>
      <p:ext uri="{BB962C8B-B14F-4D97-AF65-F5344CB8AC3E}">
        <p14:creationId xmlns:p14="http://schemas.microsoft.com/office/powerpoint/2010/main" val="413068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SAFARI NDE</dc:creator>
  <cp:lastModifiedBy>SAFARI NDE</cp:lastModifiedBy>
  <cp:revision>1</cp:revision>
  <dcterms:created xsi:type="dcterms:W3CDTF">2022-08-14T22:07:31Z</dcterms:created>
  <dcterms:modified xsi:type="dcterms:W3CDTF">2022-08-14T22:27:05Z</dcterms:modified>
</cp:coreProperties>
</file>