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Lobster"/>
      <p:regular r:id="rId42"/>
    </p:embeddedFont>
    <p:embeddedFont>
      <p:font typeface="Pacifico"/>
      <p:regular r:id="rId43"/>
    </p:embeddedFont>
    <p:embeddedFont>
      <p:font typeface="Old Standard TT"/>
      <p:regular r:id="rId44"/>
      <p:bold r:id="rId45"/>
      <p:italic r:id="rId46"/>
    </p:embeddedFont>
    <p:embeddedFont>
      <p:font typeface="Source Sans Pr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EC65887-ADD1-41B8-8E4D-FEFEF53BE3B5}">
  <a:tblStyle styleId="{0EC65887-ADD1-41B8-8E4D-FEFEF53BE3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CE45570-18CA-481C-B7BA-8E2343ECB3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Lobster-regular.fntdata"/><Relationship Id="rId41" Type="http://schemas.openxmlformats.org/officeDocument/2006/relationships/slide" Target="slides/slide35.xml"/><Relationship Id="rId44" Type="http://schemas.openxmlformats.org/officeDocument/2006/relationships/font" Target="fonts/OldStandardTT-regular.fntdata"/><Relationship Id="rId43" Type="http://schemas.openxmlformats.org/officeDocument/2006/relationships/font" Target="fonts/Pacifico-regular.fntdata"/><Relationship Id="rId46" Type="http://schemas.openxmlformats.org/officeDocument/2006/relationships/font" Target="fonts/OldStandardTT-italic.fntdata"/><Relationship Id="rId45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SourceSansPro-bold.fntdata"/><Relationship Id="rId47" Type="http://schemas.openxmlformats.org/officeDocument/2006/relationships/font" Target="fonts/SourceSansPro-regular.fntdata"/><Relationship Id="rId49" Type="http://schemas.openxmlformats.org/officeDocument/2006/relationships/font" Target="fonts/SourceSans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SourceSansPr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a19ae7e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a19ae7e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a19ae7ee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a19ae7e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a19ae7e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a19ae7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a19ae7e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a19ae7e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a19ae7e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a19ae7e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a19ae7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ba19ae7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a19ae7e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a19ae7e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a19ae7ee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a19ae7e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a13d645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ba13d64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ba13d6452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ba13d64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a13d6452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a13d645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ba13d6452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ba13d645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 utterance realizes an entity if that entity can substitute the anaphor. I.e the feature structures are agreed and also it agrees syntactically.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a13d6452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a13d645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Rule 2 of Centering helps to compare which among two discourses is easier to process and has less inference load on the reader.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a13d6452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a13d645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ba13d6452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ba13d645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ba13d6452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ba13d645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5988973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5988973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a13d6452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ba13d645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ba13d6452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ba13d645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ba13d6452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ba13d645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ba13d6452_0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ba13d645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5988973a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5988973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5988973a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5988973a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5988973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5988973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a19ae7ee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a19ae7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a19ae7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a19ae7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a19ae7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a19ae7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aclweb.org/anthology/J95-2003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7409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and Paper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09475" y="379098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Paryul Jain [20171083]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Eesha Dutta [20171104]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is not enough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John hit Bill. He was severely injured. (he = John or Bill?)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Jane admires Emma and John worships her. (her = Jane or Emma?)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90250" y="373950"/>
            <a:ext cx="6245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Lappin and Leass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Weighing of possible antecedents via recency, syntactic and semantic features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790600"/>
            <a:ext cx="8520600" cy="3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Recency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Entities introduced recently are more salient than those introduced before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John has a bike. Bill has a car. Mike likes to drive it. (it = Mike’s car)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Grammatical Role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Entities mentioned in subject position are more salient than those in object position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Bill went to the car dealership with John. He bought a Bentley. (he = Bill)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Repeated Mention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Entities that have been focused on in the prior discourse are more salient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n"/>
              <a:t>J</a:t>
            </a:r>
            <a:r>
              <a:rPr lang="en"/>
              <a:t>ohn needed a car to get to his new job. He decided that he wanted something sporty. Bill went to the car dealership with him. He bought a Bentley. [he = John]</a:t>
            </a:r>
            <a:endParaRPr/>
          </a:p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in Pronoun Interpretation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095400"/>
            <a:ext cx="8520600" cy="4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Verb Semantics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Certain verbs place a semantically-oriented emphasis on one of the arguments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John telephoned Bill. He had lost the book in the mall. (he = John)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John criticized Bill. He had lost the book in the mall. ( he = Bill)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World Knowledge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city council denied the demonstrators a permit because they feared violence. (they = city council)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n"/>
              <a:t>T</a:t>
            </a:r>
            <a:r>
              <a:rPr lang="en"/>
              <a:t>he city council denied the demonstrators a permit because they advocated violence. (they = demonstrators)</a:t>
            </a:r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Preferences in Pronoun Interpretation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0954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Proposes that potential antecedents have degrees of salience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resolve anaphors by finding highly salient antecedents compatible with pronoun agreement features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Recency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Syntax-based preferences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Agreement, but no other semantics</a:t>
            </a:r>
            <a:endParaRPr/>
          </a:p>
        </p:txBody>
      </p:sp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3688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9430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a number of salience factors and salience values to each referring expression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p27"/>
          <p:cNvGraphicFramePr/>
          <p:nvPr/>
        </p:nvGraphicFramePr>
        <p:xfrm>
          <a:off x="1887650" y="174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{0EC65887-ADD1-41B8-8E4D-FEFEF53BE3B5}</a:tableStyleId>
              </a:tblPr>
              <a:tblGrid>
                <a:gridCol w="2740700"/>
                <a:gridCol w="2740700"/>
              </a:tblGrid>
              <a:tr h="385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Salience Factor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Salience 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Sentence recency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Subject emphasis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Existential emphasis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Accusative emphasis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Indirect object emphasis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Non-adverbial emphasis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 noun emphasis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943000"/>
            <a:ext cx="85206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new entity, compute the salience value as the sum of weights assigned by a set of salience factors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Weights accumulate over time and are cut in half for each sentence processed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potential referents (</a:t>
            </a:r>
            <a:r>
              <a:rPr lang="en"/>
              <a:t>up to</a:t>
            </a:r>
            <a:r>
              <a:rPr lang="en"/>
              <a:t> four sentences back)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those that don’t agree in number/gender with pronoun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Select </a:t>
            </a:r>
            <a:r>
              <a:rPr lang="en"/>
              <a:t>referent</a:t>
            </a:r>
            <a:r>
              <a:rPr lang="en"/>
              <a:t> with highest salience; it tie, select closest referent in string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490250" y="1253400"/>
            <a:ext cx="6331500" cy="24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Centering Theory</a:t>
            </a:r>
            <a:endParaRPr sz="5800"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uFill>
                  <a:noFill/>
                </a:uFill>
                <a:hlinkClick r:id="rId3"/>
              </a:rPr>
              <a:t>A Framework for Modeling the Local Coherence of Discourse</a:t>
            </a:r>
            <a:endParaRPr sz="6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193700" y="1083225"/>
            <a:ext cx="4116900" cy="26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 this problem using Centering Theory!!!</a:t>
            </a:r>
            <a:endParaRPr/>
          </a:p>
        </p:txBody>
      </p:sp>
      <p:sp>
        <p:nvSpPr>
          <p:cNvPr id="157" name="Google Shape;157;p30"/>
          <p:cNvSpPr txBox="1"/>
          <p:nvPr>
            <p:ph idx="2" type="body"/>
          </p:nvPr>
        </p:nvSpPr>
        <p:spPr>
          <a:xfrm>
            <a:off x="4939500" y="630750"/>
            <a:ext cx="3837000" cy="3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discourse coherence?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spoken or written does not contain isolated or unrelated sentences/utterances.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Rather it contains collocated, structured, coherent groups of sentences.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Such a coherent structured group of sentences form a discourse.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736025"/>
            <a:ext cx="3999900" cy="30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Two ways of seeing.</a:t>
            </a:r>
            <a:br>
              <a:rPr lang="en" sz="1800"/>
            </a:br>
            <a:r>
              <a:rPr lang="en" sz="1800"/>
              <a:t>1. Relations (Purpose - Attend)</a:t>
            </a:r>
            <a:br>
              <a:rPr lang="en" sz="1800"/>
            </a:br>
            <a:r>
              <a:rPr lang="en" sz="1800"/>
              <a:t>2. Entity (Jane, John)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An Entity Based Coherence Model contrasting with it’s counterpart Relation Based Coherence Model.</a:t>
            </a:r>
            <a:br>
              <a:rPr lang="en" sz="1800">
                <a:solidFill>
                  <a:srgbClr val="000000"/>
                </a:solidFill>
              </a:rPr>
            </a:br>
            <a:br>
              <a:rPr lang="en" sz="1800">
                <a:solidFill>
                  <a:srgbClr val="000000"/>
                </a:solidFill>
              </a:rPr>
            </a:b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736025"/>
            <a:ext cx="3999900" cy="30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IDEA : A discourse is coherent if it continues to discuss about the same entity.</a:t>
            </a:r>
            <a:br>
              <a:rPr b="1" lang="en" sz="1800"/>
            </a:br>
            <a:br>
              <a:rPr b="1" lang="en" sz="1800"/>
            </a:br>
            <a:r>
              <a:rPr lang="en" sz="1800"/>
              <a:t>A theory of both discourse coherence and discourse salience.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Example1: John took a train from Paris to Istanbul. He likes spinach.</a:t>
            </a:r>
            <a:br>
              <a:rPr lang="en" sz="1800"/>
            </a:br>
            <a:r>
              <a:rPr lang="en" sz="1800"/>
              <a:t>Example2: Jane took a train from Paris to Istanbul. She had to attend a conference.</a:t>
            </a:r>
            <a:br>
              <a:rPr lang="en" sz="1800"/>
            </a:br>
            <a:br>
              <a:rPr lang="en" sz="1800"/>
            </a:br>
            <a:r>
              <a:rPr lang="en" sz="1800"/>
              <a:t>Which sentence is more coherent? Notion of </a:t>
            </a:r>
            <a:r>
              <a:rPr b="1" lang="en" sz="1800"/>
              <a:t>inference load</a:t>
            </a:r>
            <a:r>
              <a:rPr lang="en" sz="1800"/>
              <a:t> on user.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and Focus Identification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583625"/>
            <a:ext cx="3999900" cy="30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   (1)</a:t>
            </a:r>
            <a:br>
              <a:rPr lang="en" sz="1800"/>
            </a:br>
            <a:r>
              <a:rPr lang="en" sz="1800"/>
              <a:t>a. John went to his favorite music store to buy a piano.</a:t>
            </a:r>
            <a:br>
              <a:rPr lang="en" sz="1800"/>
            </a:br>
            <a:r>
              <a:rPr lang="en" sz="1800"/>
              <a:t>b. He had frequented the store for many years.</a:t>
            </a:r>
            <a:br>
              <a:rPr lang="en" sz="1800"/>
            </a:br>
            <a:r>
              <a:rPr lang="en" sz="1800"/>
              <a:t>c. He was excited that he could finally buy a piano.</a:t>
            </a:r>
            <a:br>
              <a:rPr lang="en" sz="1800"/>
            </a:br>
            <a:r>
              <a:rPr lang="en" sz="1800"/>
              <a:t>d. He arrived just as the store was closing for the day.</a:t>
            </a:r>
            <a:br>
              <a:rPr lang="en" sz="1800">
                <a:solidFill>
                  <a:srgbClr val="000000"/>
                </a:solidFill>
              </a:rPr>
            </a:br>
            <a:br>
              <a:rPr lang="en" sz="1800">
                <a:solidFill>
                  <a:srgbClr val="000000"/>
                </a:solidFill>
              </a:rPr>
            </a:b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0" name="Google Shape;170;p32"/>
          <p:cNvSpPr txBox="1"/>
          <p:nvPr>
            <p:ph idx="2" type="body"/>
          </p:nvPr>
        </p:nvSpPr>
        <p:spPr>
          <a:xfrm>
            <a:off x="4832400" y="1583625"/>
            <a:ext cx="3999900" cy="30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        (2)</a:t>
            </a:r>
            <a:br>
              <a:rPr lang="en" sz="1800"/>
            </a:br>
            <a:r>
              <a:rPr lang="en" sz="1800"/>
              <a:t>a. John went to his favorite music store to buy a piano.</a:t>
            </a:r>
            <a:br>
              <a:rPr lang="en" sz="1800"/>
            </a:br>
            <a:r>
              <a:rPr lang="en" sz="1800"/>
              <a:t>b. It was a store John had frequented for many years.</a:t>
            </a:r>
            <a:br>
              <a:rPr lang="en" sz="1800"/>
            </a:br>
            <a:r>
              <a:rPr lang="en" sz="1800"/>
              <a:t>c. He was excited that he could finally buy a piano.</a:t>
            </a:r>
            <a:br>
              <a:rPr lang="en" sz="1800"/>
            </a:br>
            <a:r>
              <a:rPr lang="en" sz="1800"/>
              <a:t>d. It was closing just as John arrived.</a:t>
            </a:r>
            <a:br>
              <a:rPr lang="en" sz="1800"/>
            </a:br>
            <a:br>
              <a:rPr lang="en" sz="1800"/>
            </a:b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Discourses divide into constituent </a:t>
            </a:r>
            <a:r>
              <a:rPr i="1" lang="en" sz="1800"/>
              <a:t>discourse segments.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Local coherence - coherence among the utterances in that segment.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Global</a:t>
            </a:r>
            <a:r>
              <a:rPr lang="en" sz="1800"/>
              <a:t> coherence - coherence with other segments in the discourse.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4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Discourse (1) is more coherent than Discourse (2), since in (1) we discuss about the same entity - John. The entity remains constant through the sequence of utterances.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But in (2) it flips between John and store, increasing the inference load on user.</a:t>
            </a:r>
            <a:br>
              <a:rPr lang="en" sz="1800"/>
            </a:br>
            <a:br>
              <a:rPr lang="en" sz="1800"/>
            </a:br>
            <a:r>
              <a:rPr lang="en" sz="1800"/>
              <a:t>Centering theory proves that (1) is more coherent than (2). </a:t>
            </a:r>
            <a:br>
              <a:rPr lang="en" sz="1800"/>
            </a:br>
            <a:br>
              <a:rPr lang="en" sz="1800"/>
            </a:br>
            <a:r>
              <a:rPr b="1" i="1" lang="en" sz="1800"/>
              <a:t>Definitions</a:t>
            </a:r>
            <a:br>
              <a:rPr b="1" lang="en" sz="1800"/>
            </a:br>
            <a:r>
              <a:rPr lang="en" sz="1800"/>
              <a:t>– </a:t>
            </a:r>
            <a:r>
              <a:rPr b="1" lang="en" sz="1800"/>
              <a:t>U</a:t>
            </a:r>
            <a:r>
              <a:rPr b="1" baseline="-25000" lang="en" sz="1800"/>
              <a:t>n</a:t>
            </a:r>
            <a:r>
              <a:rPr lang="en" sz="1800"/>
              <a:t> : an utterance</a:t>
            </a:r>
            <a:br>
              <a:rPr lang="en" sz="1800"/>
            </a:br>
            <a:endParaRPr sz="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– </a:t>
            </a:r>
            <a:r>
              <a:rPr b="1" lang="en" sz="1800"/>
              <a:t>Backward-looking center C</a:t>
            </a:r>
            <a:r>
              <a:rPr b="1" baseline="-25000" lang="en" sz="1800"/>
              <a:t>b</a:t>
            </a:r>
            <a:r>
              <a:rPr b="1" lang="en" sz="1800"/>
              <a:t>(</a:t>
            </a:r>
            <a:r>
              <a:rPr b="1" lang="en" sz="1800"/>
              <a:t>U</a:t>
            </a:r>
            <a:r>
              <a:rPr b="1" baseline="-25000" lang="en" sz="1800"/>
              <a:t>n</a:t>
            </a:r>
            <a:r>
              <a:rPr b="1" baseline="-25000" lang="en" sz="1800"/>
              <a:t> </a:t>
            </a:r>
            <a:r>
              <a:rPr b="1" lang="en" sz="1800"/>
              <a:t>)</a:t>
            </a:r>
            <a:r>
              <a:rPr lang="en" sz="1800"/>
              <a:t>: current focus after U</a:t>
            </a:r>
            <a:r>
              <a:rPr baseline="-25000" lang="en" sz="1800"/>
              <a:t>n</a:t>
            </a:r>
            <a:r>
              <a:rPr lang="en" sz="1800"/>
              <a:t> interpreted.</a:t>
            </a:r>
            <a:br>
              <a:rPr lang="en" sz="1800"/>
            </a:b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– </a:t>
            </a:r>
            <a:r>
              <a:rPr b="1" lang="en" sz="1800"/>
              <a:t>Forward-looking centers C</a:t>
            </a:r>
            <a:r>
              <a:rPr b="1" baseline="-25000" lang="en" sz="1800"/>
              <a:t>f</a:t>
            </a:r>
            <a:r>
              <a:rPr b="1" lang="en" sz="1800"/>
              <a:t>(</a:t>
            </a:r>
            <a:r>
              <a:rPr b="1" lang="en" sz="1800"/>
              <a:t>U</a:t>
            </a:r>
            <a:r>
              <a:rPr b="1" baseline="-25000" lang="en" sz="1800"/>
              <a:t>n </a:t>
            </a:r>
            <a:r>
              <a:rPr b="1" lang="en" sz="1800"/>
              <a:t>)</a:t>
            </a:r>
            <a:r>
              <a:rPr lang="en" sz="1800"/>
              <a:t>: ordered list of potential </a:t>
            </a:r>
            <a:r>
              <a:rPr lang="en" sz="1800"/>
              <a:t>foci</a:t>
            </a:r>
            <a:r>
              <a:rPr lang="en" sz="1800"/>
              <a:t> referred to in U</a:t>
            </a:r>
            <a:r>
              <a:rPr baseline="-25000" lang="en" sz="1800"/>
              <a:t>n</a:t>
            </a:r>
            <a:br>
              <a:rPr baseline="-25000"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 C</a:t>
            </a:r>
            <a:r>
              <a:rPr baseline="-25000" lang="en" sz="1800"/>
              <a:t>b</a:t>
            </a:r>
            <a:r>
              <a:rPr lang="en" sz="1800"/>
              <a:t>(U</a:t>
            </a:r>
            <a:r>
              <a:rPr baseline="-25000" lang="en" sz="1800"/>
              <a:t>n+1</a:t>
            </a:r>
            <a:r>
              <a:rPr lang="en" sz="1800"/>
              <a:t> ) is highest ranked member of C</a:t>
            </a:r>
            <a:r>
              <a:rPr baseline="-25000" lang="en" sz="1800"/>
              <a:t>f</a:t>
            </a:r>
            <a:r>
              <a:rPr lang="en" sz="1800"/>
              <a:t>(U</a:t>
            </a:r>
            <a:r>
              <a:rPr baseline="-25000" lang="en" sz="1800"/>
              <a:t>n</a:t>
            </a:r>
            <a:r>
              <a:rPr lang="en" sz="1800"/>
              <a:t>) realized</a:t>
            </a:r>
            <a:r>
              <a:rPr baseline="30000" lang="en" sz="1800"/>
              <a:t>1</a:t>
            </a:r>
            <a:r>
              <a:rPr lang="en" sz="1800"/>
              <a:t> in U</a:t>
            </a:r>
            <a:r>
              <a:rPr baseline="-25000" lang="en" sz="1800"/>
              <a:t>n+1.</a:t>
            </a:r>
            <a:br>
              <a:rPr baseline="-25000" lang="en" sz="1800"/>
            </a:br>
            <a:endParaRPr baseline="-25000"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 C</a:t>
            </a:r>
            <a:r>
              <a:rPr baseline="-25000" lang="en" sz="1800"/>
              <a:t>f</a:t>
            </a:r>
            <a:r>
              <a:rPr lang="en" sz="1800"/>
              <a:t> ordered by </a:t>
            </a:r>
            <a:r>
              <a:rPr i="1" lang="en" sz="1800"/>
              <a:t>subj &gt; obj &gt; others</a:t>
            </a:r>
            <a:r>
              <a:rPr lang="en" sz="1800"/>
              <a:t>.</a:t>
            </a:r>
            <a:br>
              <a:rPr lang="en" sz="1800"/>
            </a:b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 C</a:t>
            </a:r>
            <a:r>
              <a:rPr baseline="-25000" lang="en" sz="1800"/>
              <a:t>p</a:t>
            </a:r>
            <a:r>
              <a:rPr lang="en" sz="1800"/>
              <a:t>(U</a:t>
            </a:r>
            <a:r>
              <a:rPr baseline="-25000" lang="en" sz="1800"/>
              <a:t>n</a:t>
            </a:r>
            <a:r>
              <a:rPr lang="en" sz="1800"/>
              <a:t>): highest ranked member of C</a:t>
            </a:r>
            <a:r>
              <a:rPr baseline="-25000" lang="en" sz="1800"/>
              <a:t>f</a:t>
            </a:r>
            <a:r>
              <a:rPr lang="en" sz="1800"/>
              <a:t>(U</a:t>
            </a:r>
            <a:r>
              <a:rPr baseline="-25000" lang="en" sz="1800"/>
              <a:t>n</a:t>
            </a:r>
            <a:r>
              <a:rPr lang="en" sz="1800"/>
              <a:t>) which is the preferred center of U</a:t>
            </a:r>
            <a:r>
              <a:rPr baseline="-25000" lang="en" sz="1800"/>
              <a:t>n+1</a:t>
            </a:r>
            <a:endParaRPr baseline="-2500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4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transition between utterances are as follows.</a:t>
            </a:r>
            <a:br>
              <a:rPr lang="en" sz="1800"/>
            </a:br>
            <a:br>
              <a:rPr lang="en" sz="1800"/>
            </a:br>
            <a:br>
              <a:rPr lang="en" sz="1800"/>
            </a:br>
            <a:br>
              <a:rPr lang="en" sz="1800"/>
            </a:br>
            <a:br>
              <a:rPr lang="en" sz="1800"/>
            </a:br>
            <a:br>
              <a:rPr lang="en" sz="1800"/>
            </a:br>
            <a:r>
              <a:rPr b="1" lang="en" sz="1800"/>
              <a:t>Constraint 1 : </a:t>
            </a:r>
            <a:r>
              <a:rPr lang="en" sz="1800"/>
              <a:t>For every utterance there is a unique C</a:t>
            </a:r>
            <a:r>
              <a:rPr baseline="-25000" lang="en" sz="1800"/>
              <a:t>b</a:t>
            </a:r>
            <a:br>
              <a:rPr lang="en" sz="1800"/>
            </a:br>
            <a:br>
              <a:rPr lang="en" sz="1800"/>
            </a:br>
            <a:r>
              <a:rPr b="1" lang="en" sz="1800">
                <a:solidFill>
                  <a:srgbClr val="000000"/>
                </a:solidFill>
              </a:rPr>
              <a:t>Rule 1</a:t>
            </a:r>
            <a:r>
              <a:rPr lang="en" sz="1200">
                <a:solidFill>
                  <a:srgbClr val="000000"/>
                </a:solidFill>
              </a:rPr>
              <a:t>: </a:t>
            </a:r>
            <a:r>
              <a:rPr lang="en" sz="1800">
                <a:solidFill>
                  <a:srgbClr val="000000"/>
                </a:solidFill>
              </a:rPr>
              <a:t>If any element of C</a:t>
            </a:r>
            <a:r>
              <a:rPr baseline="-25000" lang="en" sz="1800">
                <a:solidFill>
                  <a:srgbClr val="000000"/>
                </a:solidFill>
              </a:rPr>
              <a:t>f</a:t>
            </a:r>
            <a:r>
              <a:rPr lang="en" sz="1800">
                <a:solidFill>
                  <a:srgbClr val="000000"/>
                </a:solidFill>
              </a:rPr>
              <a:t>(U</a:t>
            </a:r>
            <a:r>
              <a:rPr baseline="-25000" lang="en" sz="1800">
                <a:solidFill>
                  <a:srgbClr val="000000"/>
                </a:solidFill>
              </a:rPr>
              <a:t>n</a:t>
            </a:r>
            <a:r>
              <a:rPr lang="en" sz="1800">
                <a:solidFill>
                  <a:srgbClr val="000000"/>
                </a:solidFill>
              </a:rPr>
              <a:t>)is realized by a pronoun in utterance U</a:t>
            </a:r>
            <a:r>
              <a:rPr baseline="-25000" lang="en" sz="1800">
                <a:solidFill>
                  <a:srgbClr val="000000"/>
                </a:solidFill>
              </a:rPr>
              <a:t>n+1</a:t>
            </a:r>
            <a:r>
              <a:rPr lang="en" sz="1800">
                <a:solidFill>
                  <a:srgbClr val="000000"/>
                </a:solidFill>
              </a:rPr>
              <a:t>, then C</a:t>
            </a:r>
            <a:r>
              <a:rPr baseline="-25000" lang="en" sz="1800">
                <a:solidFill>
                  <a:srgbClr val="000000"/>
                </a:solidFill>
              </a:rPr>
              <a:t>b</a:t>
            </a:r>
            <a:r>
              <a:rPr lang="en" sz="1800">
                <a:solidFill>
                  <a:srgbClr val="000000"/>
                </a:solidFill>
              </a:rPr>
              <a:t>(U</a:t>
            </a:r>
            <a:r>
              <a:rPr baseline="-25000" lang="en" sz="1800">
                <a:solidFill>
                  <a:srgbClr val="000000"/>
                </a:solidFill>
              </a:rPr>
              <a:t>n+1</a:t>
            </a:r>
            <a:r>
              <a:rPr lang="en" sz="1800">
                <a:solidFill>
                  <a:srgbClr val="000000"/>
                </a:solidFill>
              </a:rPr>
              <a:t>) must be realized as a pronoun also.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Rule 2</a:t>
            </a:r>
            <a:r>
              <a:rPr lang="en" sz="1200">
                <a:solidFill>
                  <a:srgbClr val="000000"/>
                </a:solidFill>
              </a:rPr>
              <a:t>: </a:t>
            </a:r>
            <a:r>
              <a:rPr lang="en" sz="1800">
                <a:solidFill>
                  <a:srgbClr val="000000"/>
                </a:solidFill>
              </a:rPr>
              <a:t>Transition states are ordered. Continue is preferred to Retain is preferred to Smooth-Shift is preferred to Rough-Shift.</a:t>
            </a:r>
            <a:endParaRPr sz="1800">
              <a:solidFill>
                <a:srgbClr val="000000"/>
              </a:solidFill>
            </a:endParaRPr>
          </a:p>
        </p:txBody>
      </p:sp>
      <p:graphicFrame>
        <p:nvGraphicFramePr>
          <p:cNvPr id="182" name="Google Shape;182;p34"/>
          <p:cNvGraphicFramePr/>
          <p:nvPr/>
        </p:nvGraphicFramePr>
        <p:xfrm>
          <a:off x="1436500" y="88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{ACE45570-18CA-481C-B7BA-8E2343ECB373}</a:tableStyleId>
              </a:tblPr>
              <a:tblGrid>
                <a:gridCol w="2046450"/>
                <a:gridCol w="2046450"/>
                <a:gridCol w="2046450"/>
              </a:tblGrid>
              <a:tr h="49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</a:t>
                      </a:r>
                      <a:r>
                        <a:rPr baseline="-25000"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</a:t>
                      </a: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(U</a:t>
                      </a:r>
                      <a:r>
                        <a:rPr baseline="-25000"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n+1</a:t>
                      </a: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) = C</a:t>
                      </a:r>
                      <a:r>
                        <a:rPr baseline="-25000"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</a:t>
                      </a: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(U</a:t>
                      </a:r>
                      <a:r>
                        <a:rPr baseline="-25000"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n</a:t>
                      </a: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) or C</a:t>
                      </a:r>
                      <a:r>
                        <a:rPr baseline="-25000"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</a:t>
                      </a: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(U</a:t>
                      </a:r>
                      <a:r>
                        <a:rPr baseline="-25000"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n</a:t>
                      </a: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) undef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</a:t>
                      </a:r>
                      <a:r>
                        <a:rPr baseline="-25000"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</a:t>
                      </a: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(U</a:t>
                      </a:r>
                      <a:r>
                        <a:rPr baseline="-25000"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n+1</a:t>
                      </a: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) ≠ C</a:t>
                      </a:r>
                      <a:r>
                        <a:rPr baseline="-25000"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</a:t>
                      </a: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(U</a:t>
                      </a:r>
                      <a:r>
                        <a:rPr baseline="-25000"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n</a:t>
                      </a: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)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/>
                </a:tc>
              </a:tr>
              <a:tr h="31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</a:t>
                      </a:r>
                      <a:r>
                        <a:rPr baseline="-25000"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</a:t>
                      </a: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(U</a:t>
                      </a:r>
                      <a:r>
                        <a:rPr baseline="-25000"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n+1</a:t>
                      </a: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) = C</a:t>
                      </a:r>
                      <a:r>
                        <a:rPr baseline="-25000"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p</a:t>
                      </a: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(U</a:t>
                      </a:r>
                      <a:r>
                        <a:rPr baseline="-25000"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n+1</a:t>
                      </a: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)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Continue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Smooth-Shift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/>
                </a:tc>
              </a:tr>
              <a:tr h="31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</a:t>
                      </a:r>
                      <a:r>
                        <a:rPr baseline="-25000"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</a:t>
                      </a: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(U</a:t>
                      </a:r>
                      <a:r>
                        <a:rPr baseline="-25000"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n+1</a:t>
                      </a: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) ≠ C</a:t>
                      </a:r>
                      <a:r>
                        <a:rPr baseline="-25000"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p</a:t>
                      </a: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(U</a:t>
                      </a:r>
                      <a:r>
                        <a:rPr baseline="-25000"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n+1</a:t>
                      </a: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)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Retain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Rough-Shift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Revisiting the Example</a:t>
            </a:r>
            <a:br>
              <a:rPr b="1" lang="en" sz="18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a). John went to his favorite music store to buy a piano.  b). He had frequented the store for many years.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c). He was excited that he could finally buy a piano.  d). He arrived just as the store was closing for the day.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88" name="Google Shape;188;p35"/>
          <p:cNvSpPr txBox="1"/>
          <p:nvPr/>
        </p:nvSpPr>
        <p:spPr>
          <a:xfrm>
            <a:off x="749575" y="1617650"/>
            <a:ext cx="3249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f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{John,music,store,piano} </a:t>
            </a:r>
            <a:b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p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John</a:t>
            </a:r>
            <a:b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undefined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4817200" y="1617650"/>
            <a:ext cx="2790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f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{John,store} </a:t>
            </a:r>
            <a:b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p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John</a:t>
            </a:r>
            <a:b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John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749575" y="2812000"/>
            <a:ext cx="2790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f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{John,piano} </a:t>
            </a:r>
            <a:b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p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John</a:t>
            </a:r>
            <a:b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John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4776850" y="2812000"/>
            <a:ext cx="2790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f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{John,store} </a:t>
            </a:r>
            <a:b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p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John</a:t>
            </a:r>
            <a:b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John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2" name="Google Shape;192;p35"/>
          <p:cNvSpPr txBox="1"/>
          <p:nvPr/>
        </p:nvSpPr>
        <p:spPr>
          <a:xfrm>
            <a:off x="1049900" y="4042350"/>
            <a:ext cx="39957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U1 to U2 : CONTINUE </a:t>
            </a:r>
            <a:br>
              <a:rPr lang="en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U2 to U3 : CONTINUE </a:t>
            </a:r>
            <a:br>
              <a:rPr lang="en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U3 to U4 : CONTINUE </a:t>
            </a:r>
            <a:br>
              <a:rPr lang="en">
                <a:latin typeface="Old Standard TT"/>
                <a:ea typeface="Old Standard TT"/>
                <a:cs typeface="Old Standard TT"/>
                <a:sym typeface="Old Standard TT"/>
              </a:rPr>
            </a:b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Revisiting the Example</a:t>
            </a:r>
            <a:br>
              <a:rPr b="1" lang="en" sz="18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a). John went to his favorite music store to buy a piano.  b). </a:t>
            </a:r>
            <a:r>
              <a:rPr lang="en" sz="1300">
                <a:solidFill>
                  <a:srgbClr val="000000"/>
                </a:solidFill>
              </a:rPr>
              <a:t>It was a store John had frequented for many years.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c). He was excited that he could finally buy a piano.  d). </a:t>
            </a:r>
            <a:r>
              <a:rPr lang="en" sz="1400">
                <a:solidFill>
                  <a:srgbClr val="000000"/>
                </a:solidFill>
              </a:rPr>
              <a:t>It was closing just as John arrived.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98" name="Google Shape;198;p36"/>
          <p:cNvSpPr txBox="1"/>
          <p:nvPr/>
        </p:nvSpPr>
        <p:spPr>
          <a:xfrm>
            <a:off x="749575" y="1617650"/>
            <a:ext cx="3249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f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{John,music,store,piano} </a:t>
            </a:r>
            <a:b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p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John</a:t>
            </a:r>
            <a:b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undefined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4817200" y="1617650"/>
            <a:ext cx="2790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f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{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John,store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} </a:t>
            </a:r>
            <a:b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p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store</a:t>
            </a:r>
            <a:b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store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749575" y="2812000"/>
            <a:ext cx="2790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f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{John,piano} </a:t>
            </a:r>
            <a:b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p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John</a:t>
            </a:r>
            <a:b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John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1" name="Google Shape;201;p36"/>
          <p:cNvSpPr txBox="1"/>
          <p:nvPr/>
        </p:nvSpPr>
        <p:spPr>
          <a:xfrm>
            <a:off x="4817200" y="2812000"/>
            <a:ext cx="2790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f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{John,store} </a:t>
            </a:r>
            <a:b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p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store</a:t>
            </a:r>
            <a:b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– C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(U</a:t>
            </a:r>
            <a:r>
              <a:rPr baseline="-25000" lang="en" sz="1500"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): store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1049900" y="4042350"/>
            <a:ext cx="39957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U1 to U2 : SMOOTH-SHIFT </a:t>
            </a:r>
            <a:br>
              <a:rPr lang="en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U2 to U3 :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SMOOTH-SHIFT </a:t>
            </a:r>
            <a:br>
              <a:rPr lang="en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U3 to U4 :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SMOOTH-SHIFT </a:t>
            </a:r>
            <a:br>
              <a:rPr lang="en">
                <a:latin typeface="Old Standard TT"/>
                <a:ea typeface="Old Standard TT"/>
                <a:cs typeface="Old Standard TT"/>
                <a:sym typeface="Old Standard TT"/>
              </a:rPr>
            </a:b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4572000" y="4042350"/>
            <a:ext cx="39957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Old Standard TT"/>
                <a:ea typeface="Old Standard TT"/>
                <a:cs typeface="Old Standard TT"/>
                <a:sym typeface="Old Standard TT"/>
              </a:rPr>
            </a:b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235500" y="445025"/>
            <a:ext cx="8520600" cy="4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Example 1, there is CONTINUATION of the center, where as in Example 2 there is a SMOOTH SHIFT.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priority prefers CONTINUATION over SMOOTH SHIFT.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Implies Example 1 is more coherent than Example 2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 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</a:t>
            </a:r>
            <a:r>
              <a:rPr b="1" baseline="-25000" lang="en" sz="1800"/>
              <a:t>b</a:t>
            </a:r>
            <a:r>
              <a:rPr b="1" lang="en" sz="1800"/>
              <a:t>​ is the closest concept in centering to the traditional notion of Topic.</a:t>
            </a:r>
            <a:br>
              <a:rPr lang="en" sz="1800"/>
            </a:br>
            <a:endParaRPr sz="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rest of the sentence focuses on the topic and hence is the focus.</a:t>
            </a:r>
            <a:br>
              <a:rPr lang="en" sz="1800"/>
            </a:br>
            <a:endParaRPr sz="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Coherence of Discourses can now be compared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use the above results to solve this issue of anaphora resolution and Topic and Focus identification.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data was first cleaned using several preprocessing steps, such as removal of extra spaces, punctuation, numbers and replacing of urls and user mentions with specific token.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POS tagging and Chunking to obtain Subject, Object and nouns present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Obtain the referent of pronoun using Feature Specifications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every utterance, create a list of C</a:t>
            </a:r>
            <a:r>
              <a:rPr baseline="-25000" lang="en" sz="2000"/>
              <a:t>f</a:t>
            </a:r>
            <a:r>
              <a:rPr lang="en" sz="1900"/>
              <a:t> and assign C</a:t>
            </a:r>
            <a:r>
              <a:rPr baseline="-25000" lang="en" sz="1900"/>
              <a:t>b</a:t>
            </a:r>
            <a:endParaRPr baseline="-25000"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Topic of the utterance - C</a:t>
            </a:r>
            <a:r>
              <a:rPr baseline="-25000" lang="en" sz="1900"/>
              <a:t>b </a:t>
            </a:r>
            <a:r>
              <a:rPr lang="en" sz="1900"/>
              <a:t>; Focus - remaining part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●"/>
            </a:pPr>
            <a:r>
              <a:rPr lang="en" sz="1900"/>
              <a:t>Discourse Topics are the top few topics present in the Discourse</a:t>
            </a:r>
            <a:endParaRPr sz="1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/>
        </p:nvSpPr>
        <p:spPr>
          <a:xfrm>
            <a:off x="272600" y="417825"/>
            <a:ext cx="8608500" cy="4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lang="en" sz="2000"/>
              <a:t>ews articles - Maharashtra Elections, World Test Championship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Wikipedia articles - Cricket, Marvel Cinematic Universe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Research papers - Centering Theory and LDA 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6109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Topic and Focus?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731300" y="72420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 - what is being talked about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part of sentence </a:t>
            </a:r>
            <a:r>
              <a:rPr lang="en"/>
              <a:t>structure</a:t>
            </a:r>
            <a:r>
              <a:rPr lang="en"/>
              <a:t> that is presented by the speaker as readily available to the listener’s memory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Focus - what is being asserted about the topic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/>
        </p:nvSpPr>
        <p:spPr>
          <a:xfrm>
            <a:off x="272600" y="265425"/>
            <a:ext cx="86085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7" name="Google Shape;2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88" y="890588"/>
            <a:ext cx="60674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/>
        </p:nvSpPr>
        <p:spPr>
          <a:xfrm>
            <a:off x="272600" y="258251"/>
            <a:ext cx="86085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Predicted topics very similar to the original ones verifying the correctness of the theory and the implementation. However few errors do creep in. </a:t>
            </a:r>
            <a:b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The theory’s assumption that there is only one topic per sentence by the constraint that there is only one unique C​</a:t>
            </a:r>
            <a:r>
              <a:rPr baseline="-25000" lang="en" sz="1800">
                <a:latin typeface="Old Standard TT"/>
                <a:ea typeface="Old Standard TT"/>
                <a:cs typeface="Old Standard TT"/>
                <a:sym typeface="Old Standard TT"/>
              </a:rPr>
              <a:t> b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per sentence, poses as a limitation for the theory and for the model.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Example : ​ ‘Jack and Jill were going up the hill, while Peter and Jane were coming down. Jack and Jill went up the hill,to fetch a pail of water. Jack fell down and broke his crown, and Jill came tumbling after.’</a:t>
            </a:r>
            <a:b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</a:br>
            <a:b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The model predicts Jack as the topic, but Jack, Jill, Peter, Jane are all topics of the sentence.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Another drawback of the implementation is that Centering only picks nouns as the potential centers, which is not the case always again making way for errors.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Approaches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>
            <p:ph idx="1" type="body"/>
          </p:nvPr>
        </p:nvSpPr>
        <p:spPr>
          <a:xfrm>
            <a:off x="311700" y="1171675"/>
            <a:ext cx="8375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Latent Dirichlet Allocation (LDA)</a:t>
            </a:r>
            <a:br>
              <a:rPr lang="en" sz="2800"/>
            </a:b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A G</a:t>
            </a:r>
            <a:r>
              <a:rPr lang="en"/>
              <a:t>enerative Statistical model.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Discovers abstract topics from a collection of documents.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Unsupervised Learning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Documents are Bag of Words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Converts a </a:t>
            </a:r>
            <a:r>
              <a:rPr b="1" lang="en"/>
              <a:t>Document*Word</a:t>
            </a:r>
            <a:r>
              <a:rPr lang="en"/>
              <a:t> matrix to </a:t>
            </a:r>
            <a:r>
              <a:rPr b="1" lang="en"/>
              <a:t>Document*Topic</a:t>
            </a:r>
            <a:r>
              <a:rPr lang="en"/>
              <a:t> and </a:t>
            </a:r>
            <a:r>
              <a:rPr b="1" lang="en"/>
              <a:t>Topic*Word</a:t>
            </a:r>
            <a:r>
              <a:rPr lang="en"/>
              <a:t> matrix.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Key Assumption: the way a document was generated was by picking a set of words. So, to find the topics, we reverse engineer the process</a:t>
            </a:r>
            <a:endParaRPr/>
          </a:p>
        </p:txBody>
      </p:sp>
      <p:sp>
        <p:nvSpPr>
          <p:cNvPr id="253" name="Google Shape;253;p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259" name="Google Shape;259;p4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is normalized and cleaned up - Tokenization; Removal of extra spaces, numbers, </a:t>
            </a:r>
            <a:r>
              <a:rPr lang="en"/>
              <a:t>punctuation</a:t>
            </a:r>
            <a:r>
              <a:rPr lang="en"/>
              <a:t> marks; Replacing urls and user mentions with special token; Removal of stop words; Lemmatization (reduce to common base form)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the data into Bag of Words as required by LDA using Gensim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Train the LDA model and obtain results by varying ‘number of topics’ parameter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idx="1" type="body"/>
          </p:nvPr>
        </p:nvSpPr>
        <p:spPr>
          <a:xfrm>
            <a:off x="311700" y="322825"/>
            <a:ext cx="8520600" cy="4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000"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 sz="60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5500" y="16109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Application</a:t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39500" y="5718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Speech Technology - in the design of embodied conversational agents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Retrieval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Automatic Summarization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12700" y="658750"/>
            <a:ext cx="8118600" cy="28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Why this problem is not trivial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Topic is not the same as Subject or Agent which can be obtained using syntax and semantics respectively. The actual meaning of the sentence as </a:t>
            </a:r>
            <a:r>
              <a:rPr lang="en" sz="2200"/>
              <a:t>perceived</a:t>
            </a:r>
            <a:r>
              <a:rPr lang="en" sz="2200"/>
              <a:t> by a human is required.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837375"/>
            <a:ext cx="82929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Topic ≠ Grammatical subject (defined by syntax)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For example, in the sentence, “As for the little girl, the dog bit her.”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Subject : “the dog” but Topic : “the little girl”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Topic </a:t>
            </a:r>
            <a:r>
              <a:rPr lang="en" sz="1600"/>
              <a:t>≠ Agent (defined by semantics)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For example, in the sentence, “The little girl was bitten by the dog.”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Agent : “the dog” but Topic: “the little girl”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512700" y="658750"/>
            <a:ext cx="8118600" cy="28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Why this problem is not trivial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 a discourse, pronouns are used as references to an entity that has already been introduced. We need the antecedent to determine the Topic, and this is not easy. 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Anaphora Resolution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 : process by which speakers use expressions to denote an entity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Referring expression : expression used to perform reference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Referent : entity being referred to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Anaphora : reference to an entity previously introduced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Anaphora Resolution : process of identifying the antecedent to the anaphor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Anaphora Resolution is classically recognized as a very difficult problem in NLP ([</a:t>
            </a:r>
            <a:r>
              <a:rPr lang="en"/>
              <a:t>Mitkov 99</a:t>
            </a:r>
            <a:r>
              <a:rPr lang="en"/>
              <a:t>],  [Denber 98])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(for English)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019200"/>
            <a:ext cx="85206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Syntactic Constraints: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Syntactic relationships between a referring expression and a possible antecedent noun phrase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John bought himself a new car. (himself = John)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John bought him a new car. (him </a:t>
            </a:r>
            <a:r>
              <a:rPr lang="en" sz="1600"/>
              <a:t>≠ John)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Selectional Restrictions:</a:t>
            </a:r>
            <a:endParaRPr sz="16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verb places restrictions on the anaphor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John parked his car in the garage. He had driven it around for hours. (it = car and not garage)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n"/>
              <a:t>I picked up the book and sat in a chair. It broke. (it = chair and not book)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