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8" r:id="rId4"/>
    <p:sldId id="257" r:id="rId5"/>
    <p:sldId id="258" r:id="rId6"/>
    <p:sldId id="259" r:id="rId7"/>
    <p:sldId id="260" r:id="rId8"/>
    <p:sldId id="261" r:id="rId9"/>
    <p:sldId id="262" r:id="rId10"/>
    <p:sldId id="263" r:id="rId11"/>
    <p:sldId id="264" r:id="rId12"/>
    <p:sldId id="265" r:id="rId13"/>
    <p:sldId id="266" r:id="rId14"/>
    <p:sldId id="301" r:id="rId15"/>
    <p:sldId id="267" r:id="rId16"/>
    <p:sldId id="270" r:id="rId17"/>
    <p:sldId id="271" r:id="rId18"/>
    <p:sldId id="272" r:id="rId19"/>
    <p:sldId id="273" r:id="rId20"/>
    <p:sldId id="303" r:id="rId21"/>
    <p:sldId id="274" r:id="rId22"/>
    <p:sldId id="275" r:id="rId23"/>
    <p:sldId id="276" r:id="rId24"/>
    <p:sldId id="302"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1755140"/>
            <a:ext cx="10943167" cy="1082675"/>
          </a:xfrm>
        </p:spPr>
        <p:txBody>
          <a:bodyPr/>
          <a:p>
            <a:r>
              <a:rPr lang="en-IN" altLang="en-US" sz="6000" b="1">
                <a:ln w="10160">
                  <a:solidFill>
                    <a:schemeClr val="accent5"/>
                  </a:solidFill>
                  <a:prstDash val="solid"/>
                </a:ln>
                <a:solidFill>
                  <a:srgbClr val="FFFFFF"/>
                </a:solidFill>
                <a:effectLst>
                  <a:outerShdw blurRad="38100" dist="22860" dir="5400000" algn="tl" rotWithShape="0">
                    <a:srgbClr val="000000">
                      <a:alpha val="30000"/>
                    </a:srgbClr>
                  </a:outerShdw>
                </a:effectLst>
              </a:rPr>
              <a:t>Stack and Queue</a:t>
            </a:r>
            <a:endParaRPr lang="en-IN" altLang="en-US" sz="6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lnSpc>
                <a:spcPct val="60000"/>
              </a:lnSpc>
              <a:buNone/>
            </a:pPr>
            <a:r>
              <a:rPr lang="en-US" sz="1400">
                <a:sym typeface="+mn-ea"/>
              </a:rPr>
              <a:t>int Stack::pop()</a:t>
            </a:r>
            <a:endParaRPr lang="en-US" sz="1400"/>
          </a:p>
          <a:p>
            <a:pPr marL="0" indent="0">
              <a:lnSpc>
                <a:spcPct val="60000"/>
              </a:lnSpc>
              <a:buNone/>
            </a:pPr>
            <a:r>
              <a:rPr lang="en-US" sz="1400">
                <a:sym typeface="+mn-ea"/>
              </a:rPr>
              <a:t>{</a:t>
            </a:r>
            <a:endParaRPr lang="en-US" sz="1400"/>
          </a:p>
          <a:p>
            <a:pPr marL="0" indent="0">
              <a:lnSpc>
                <a:spcPct val="60000"/>
              </a:lnSpc>
              <a:buNone/>
            </a:pPr>
            <a:r>
              <a:rPr lang="en-US" sz="1400">
                <a:sym typeface="+mn-ea"/>
              </a:rPr>
              <a:t>    if (top &lt; 0)</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cout &lt;&lt; "Stack Underflow";</a:t>
            </a:r>
            <a:endParaRPr lang="en-US" sz="1400"/>
          </a:p>
          <a:p>
            <a:pPr marL="0" indent="0">
              <a:lnSpc>
                <a:spcPct val="60000"/>
              </a:lnSpc>
              <a:buNone/>
            </a:pPr>
            <a:r>
              <a:rPr lang="en-US" sz="1400">
                <a:sym typeface="+mn-ea"/>
              </a:rPr>
              <a:t>        return 0;</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else</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int x = a[top--];</a:t>
            </a:r>
            <a:endParaRPr lang="en-US" sz="1400"/>
          </a:p>
          <a:p>
            <a:pPr marL="0" indent="0">
              <a:lnSpc>
                <a:spcPct val="60000"/>
              </a:lnSpc>
              <a:buNone/>
            </a:pPr>
            <a:r>
              <a:rPr lang="en-US" sz="1400">
                <a:sym typeface="+mn-ea"/>
              </a:rPr>
              <a:t>        return x;</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bool Stack::isEmpty()</a:t>
            </a:r>
            <a:endParaRPr lang="en-US" sz="1400"/>
          </a:p>
          <a:p>
            <a:pPr marL="0" indent="0">
              <a:lnSpc>
                <a:spcPct val="60000"/>
              </a:lnSpc>
              <a:buNone/>
            </a:pPr>
            <a:r>
              <a:rPr lang="en-US" sz="1400">
                <a:sym typeface="+mn-ea"/>
              </a:rPr>
              <a:t>{</a:t>
            </a:r>
            <a:endParaRPr lang="en-US" sz="1400"/>
          </a:p>
          <a:p>
            <a:pPr marL="0" indent="0">
              <a:lnSpc>
                <a:spcPct val="60000"/>
              </a:lnSpc>
              <a:buNone/>
            </a:pPr>
            <a:r>
              <a:rPr lang="en-US" sz="1400">
                <a:sym typeface="+mn-ea"/>
              </a:rPr>
              <a:t>    return (top &lt; 0);</a:t>
            </a:r>
            <a:endParaRPr lang="en-US" sz="1400"/>
          </a:p>
          <a:p>
            <a:pPr marL="0" indent="0">
              <a:lnSpc>
                <a:spcPct val="60000"/>
              </a:lnSpc>
              <a:buNone/>
            </a:pPr>
            <a:r>
              <a:rPr lang="en-US" sz="1400">
                <a:sym typeface="+mn-ea"/>
              </a:rPr>
              <a:t>}</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Driver program to test above functions</a:t>
            </a:r>
            <a:endParaRPr lang="en-US" sz="1400"/>
          </a:p>
          <a:p>
            <a:pPr marL="0" indent="0">
              <a:lnSpc>
                <a:spcPct val="60000"/>
              </a:lnSpc>
              <a:buNone/>
            </a:pPr>
            <a:r>
              <a:rPr lang="en-US" sz="1400">
                <a:sym typeface="+mn-ea"/>
              </a:rPr>
              <a:t>int main()</a:t>
            </a:r>
            <a:endParaRPr lang="en-US" sz="1400"/>
          </a:p>
          <a:p>
            <a:pPr marL="0" indent="0">
              <a:lnSpc>
                <a:spcPct val="60000"/>
              </a:lnSpc>
              <a:buNone/>
            </a:pPr>
            <a:r>
              <a:rPr lang="en-US" sz="1400">
                <a:sym typeface="+mn-ea"/>
              </a:rPr>
              <a:t>{</a:t>
            </a:r>
            <a:endParaRPr lang="en-US" sz="1400"/>
          </a:p>
          <a:p>
            <a:pPr marL="0" indent="0">
              <a:lnSpc>
                <a:spcPct val="60000"/>
              </a:lnSpc>
              <a:buNone/>
            </a:pPr>
            <a:r>
              <a:rPr lang="en-US" sz="1400">
                <a:sym typeface="+mn-ea"/>
              </a:rPr>
              <a:t>    struct Stack s;</a:t>
            </a:r>
            <a:endParaRPr lang="en-US" sz="1400"/>
          </a:p>
          <a:p>
            <a:pPr marL="0" indent="0">
              <a:lnSpc>
                <a:spcPct val="60000"/>
              </a:lnSpc>
              <a:buNone/>
            </a:pPr>
            <a:r>
              <a:rPr lang="en-US" sz="1400">
                <a:sym typeface="+mn-ea"/>
              </a:rPr>
              <a:t>    s.push(10);</a:t>
            </a:r>
            <a:endParaRPr lang="en-US" sz="1400"/>
          </a:p>
          <a:p>
            <a:pPr marL="0" indent="0">
              <a:lnSpc>
                <a:spcPct val="60000"/>
              </a:lnSpc>
              <a:buNone/>
            </a:pPr>
            <a:r>
              <a:rPr lang="en-US" sz="1400">
                <a:sym typeface="+mn-ea"/>
              </a:rPr>
              <a:t>    s.push(20);</a:t>
            </a:r>
            <a:endParaRPr lang="en-US" sz="1400"/>
          </a:p>
          <a:p>
            <a:pPr marL="0" indent="0">
              <a:lnSpc>
                <a:spcPct val="60000"/>
              </a:lnSpc>
              <a:buNone/>
            </a:pPr>
            <a:r>
              <a:rPr lang="en-US" sz="1400">
                <a:sym typeface="+mn-ea"/>
              </a:rPr>
              <a:t>    s.push(30);</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cout &lt;&lt; s.pop() &lt;&lt; " Popped from stack\n";</a:t>
            </a:r>
            <a:endParaRPr lang="en-US" sz="1400"/>
          </a:p>
          <a:p>
            <a:pPr marL="0" indent="0">
              <a:lnSpc>
                <a:spcPct val="60000"/>
              </a:lnSpc>
              <a:buNone/>
            </a:pPr>
            <a:r>
              <a:rPr lang="en-US" sz="1400">
                <a:sym typeface="+mn-ea"/>
              </a:rPr>
              <a:t> </a:t>
            </a:r>
            <a:endParaRPr lang="en-US" sz="1400"/>
          </a:p>
          <a:p>
            <a:pPr marL="0" indent="0">
              <a:lnSpc>
                <a:spcPct val="60000"/>
              </a:lnSpc>
              <a:buNone/>
            </a:pPr>
            <a:r>
              <a:rPr lang="en-US" sz="1400">
                <a:sym typeface="+mn-ea"/>
              </a:rPr>
              <a:t>    return 0;</a:t>
            </a:r>
            <a:endParaRPr lang="en-US" sz="1400"/>
          </a:p>
          <a:p>
            <a:pPr marL="0" indent="0">
              <a:lnSpc>
                <a:spcPct val="60000"/>
              </a:lnSpc>
              <a:buNone/>
            </a:pPr>
            <a:r>
              <a:rPr lang="en-US" sz="1400">
                <a:sym typeface="+mn-ea"/>
              </a:rPr>
              <a:t>}</a:t>
            </a:r>
            <a:endParaRPr lang="en-US" sz="140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US" b="1">
                <a:latin typeface="Baskerville Old Face" panose="02020602080505020303" charset="0"/>
              </a:rPr>
              <a:t>Implementing Stack using Linked List</a:t>
            </a:r>
            <a:r>
              <a:rPr lang="en-IN" altLang="en-US" b="1">
                <a:latin typeface="Baskerville Old Face" panose="02020602080505020303" charset="0"/>
              </a:rPr>
              <a:t>(will be covered after linkedlist)</a:t>
            </a:r>
            <a:endParaRPr lang="en-IN" altLang="en-US" b="1">
              <a:latin typeface="Baskerville Old Face" panose="02020602080505020303" charset="0"/>
            </a:endParaRPr>
          </a:p>
        </p:txBody>
      </p:sp>
      <p:sp>
        <p:nvSpPr>
          <p:cNvPr id="3" name="Content Placeholder 2"/>
          <p:cNvSpPr>
            <a:spLocks noGrp="1"/>
          </p:cNvSpPr>
          <p:nvPr>
            <p:ph sz="half" idx="1"/>
          </p:nvPr>
        </p:nvSpPr>
        <p:spPr>
          <a:xfrm>
            <a:off x="609600" y="1174750"/>
            <a:ext cx="7609840" cy="4953000"/>
          </a:xfrm>
        </p:spPr>
        <p:txBody>
          <a:bodyPr/>
          <a:p>
            <a:pPr marL="0" indent="0">
              <a:buNone/>
            </a:pPr>
            <a:r>
              <a:rPr lang="en-US" sz="1200"/>
              <a:t> </a:t>
            </a:r>
            <a:endParaRPr lang="en-US" sz="1200"/>
          </a:p>
          <a:p>
            <a:pPr marL="0" indent="0">
              <a:lnSpc>
                <a:spcPct val="80000"/>
              </a:lnSpc>
              <a:buNone/>
            </a:pPr>
            <a:r>
              <a:rPr lang="en-US" sz="1200"/>
              <a:t>// A structure to represent a stack</a:t>
            </a:r>
            <a:endParaRPr lang="en-US" sz="1200"/>
          </a:p>
          <a:p>
            <a:pPr marL="0" indent="0">
              <a:lnSpc>
                <a:spcPct val="80000"/>
              </a:lnSpc>
              <a:buNone/>
            </a:pPr>
            <a:r>
              <a:rPr lang="en-US" sz="1200"/>
              <a:t>struct StackNode</a:t>
            </a:r>
            <a:endParaRPr lang="en-US" sz="1200"/>
          </a:p>
          <a:p>
            <a:pPr marL="0" indent="0">
              <a:lnSpc>
                <a:spcPct val="80000"/>
              </a:lnSpc>
              <a:buNone/>
            </a:pPr>
            <a:r>
              <a:rPr lang="en-US" sz="1200"/>
              <a:t>{</a:t>
            </a:r>
            <a:endParaRPr lang="en-US" sz="1200"/>
          </a:p>
          <a:p>
            <a:pPr marL="0" indent="0">
              <a:lnSpc>
                <a:spcPct val="80000"/>
              </a:lnSpc>
              <a:buNone/>
            </a:pPr>
            <a:r>
              <a:rPr lang="en-US" sz="1200"/>
              <a:t>    int data;</a:t>
            </a:r>
            <a:endParaRPr lang="en-US" sz="1200"/>
          </a:p>
          <a:p>
            <a:pPr marL="0" indent="0">
              <a:lnSpc>
                <a:spcPct val="80000"/>
              </a:lnSpc>
              <a:buNone/>
            </a:pPr>
            <a:r>
              <a:rPr lang="en-US" sz="1200"/>
              <a:t>    struct StackNode* next;</a:t>
            </a:r>
            <a:endParaRPr lang="en-US" sz="1200"/>
          </a:p>
          <a:p>
            <a:pPr marL="0" indent="0">
              <a:lnSpc>
                <a:spcPct val="80000"/>
              </a:lnSpc>
              <a:buNone/>
            </a:pPr>
            <a:r>
              <a:rPr lang="en-US" sz="1200"/>
              <a:t>};</a:t>
            </a:r>
            <a:endParaRPr lang="en-US" sz="1200"/>
          </a:p>
          <a:p>
            <a:pPr marL="0" indent="0">
              <a:lnSpc>
                <a:spcPct val="80000"/>
              </a:lnSpc>
              <a:buNone/>
            </a:pPr>
            <a:r>
              <a:rPr lang="en-US" sz="1200"/>
              <a:t> </a:t>
            </a:r>
            <a:endParaRPr lang="en-US" sz="1200"/>
          </a:p>
          <a:p>
            <a:pPr marL="0" indent="0">
              <a:lnSpc>
                <a:spcPct val="80000"/>
              </a:lnSpc>
              <a:buNone/>
            </a:pPr>
            <a:r>
              <a:rPr lang="en-US" sz="1200"/>
              <a:t>struct StackNode* newNode(int data)</a:t>
            </a:r>
            <a:endParaRPr lang="en-US" sz="1200"/>
          </a:p>
          <a:p>
            <a:pPr marL="0" indent="0">
              <a:lnSpc>
                <a:spcPct val="80000"/>
              </a:lnSpc>
              <a:buNone/>
            </a:pPr>
            <a:r>
              <a:rPr lang="en-US" sz="1200"/>
              <a:t>{</a:t>
            </a:r>
            <a:endParaRPr lang="en-US" sz="1200"/>
          </a:p>
          <a:p>
            <a:pPr marL="0" indent="0">
              <a:lnSpc>
                <a:spcPct val="80000"/>
              </a:lnSpc>
              <a:buNone/>
            </a:pPr>
            <a:r>
              <a:rPr lang="en-US" sz="1200"/>
              <a:t>    struct StackNode* stackNode =</a:t>
            </a:r>
            <a:endParaRPr lang="en-US" sz="1200"/>
          </a:p>
          <a:p>
            <a:pPr marL="0" indent="0">
              <a:lnSpc>
                <a:spcPct val="80000"/>
              </a:lnSpc>
              <a:buNone/>
            </a:pPr>
            <a:r>
              <a:rPr lang="en-US" sz="1200"/>
              <a:t>              (struct StackNode*) malloc(sizeof(struct StackNode));</a:t>
            </a:r>
            <a:endParaRPr lang="en-US" sz="1200"/>
          </a:p>
          <a:p>
            <a:pPr marL="0" indent="0">
              <a:lnSpc>
                <a:spcPct val="80000"/>
              </a:lnSpc>
              <a:buNone/>
            </a:pPr>
            <a:r>
              <a:rPr lang="en-US" sz="1200"/>
              <a:t>    stackNode-&gt;data = data;</a:t>
            </a:r>
            <a:endParaRPr lang="en-US" sz="1200"/>
          </a:p>
          <a:p>
            <a:pPr marL="0" indent="0">
              <a:lnSpc>
                <a:spcPct val="80000"/>
              </a:lnSpc>
              <a:buNone/>
            </a:pPr>
            <a:r>
              <a:rPr lang="en-US" sz="1200"/>
              <a:t>    stackNode-&gt;next = NULL;</a:t>
            </a:r>
            <a:endParaRPr lang="en-US" sz="1200"/>
          </a:p>
          <a:p>
            <a:pPr marL="0" indent="0">
              <a:lnSpc>
                <a:spcPct val="80000"/>
              </a:lnSpc>
              <a:buNone/>
            </a:pPr>
            <a:r>
              <a:rPr lang="en-US" sz="1200"/>
              <a:t>    return stackNode;</a:t>
            </a:r>
            <a:endParaRPr lang="en-US" sz="1200"/>
          </a:p>
          <a:p>
            <a:pPr marL="0" indent="0">
              <a:lnSpc>
                <a:spcPct val="80000"/>
              </a:lnSpc>
              <a:buNone/>
            </a:pPr>
            <a:r>
              <a:rPr lang="en-US" sz="1200"/>
              <a:t>}</a:t>
            </a:r>
            <a:endParaRPr lang="en-US" sz="1200"/>
          </a:p>
          <a:p>
            <a:pPr marL="0" indent="0">
              <a:lnSpc>
                <a:spcPct val="80000"/>
              </a:lnSpc>
              <a:buNone/>
            </a:pPr>
            <a:r>
              <a:rPr lang="en-US" sz="1200"/>
              <a:t> </a:t>
            </a:r>
            <a:endParaRPr lang="en-US" sz="1200"/>
          </a:p>
          <a:p>
            <a:pPr marL="0" indent="0">
              <a:lnSpc>
                <a:spcPct val="80000"/>
              </a:lnSpc>
              <a:buNone/>
            </a:pPr>
            <a:r>
              <a:rPr lang="en-US" sz="1200"/>
              <a:t>int isEmpty(struct StackNode *root)</a:t>
            </a:r>
            <a:endParaRPr lang="en-US" sz="1200"/>
          </a:p>
          <a:p>
            <a:pPr marL="0" indent="0">
              <a:lnSpc>
                <a:spcPct val="80000"/>
              </a:lnSpc>
              <a:buNone/>
            </a:pPr>
            <a:r>
              <a:rPr lang="en-US" sz="1200"/>
              <a:t>{</a:t>
            </a:r>
            <a:endParaRPr lang="en-US" sz="1200"/>
          </a:p>
          <a:p>
            <a:pPr marL="0" indent="0">
              <a:lnSpc>
                <a:spcPct val="80000"/>
              </a:lnSpc>
              <a:buNone/>
            </a:pPr>
            <a:r>
              <a:rPr lang="en-US" sz="1200"/>
              <a:t>    return !root;</a:t>
            </a:r>
            <a:endParaRPr lang="en-US" sz="1200"/>
          </a:p>
          <a:p>
            <a:pPr marL="0" indent="0">
              <a:lnSpc>
                <a:spcPct val="80000"/>
              </a:lnSpc>
              <a:buNone/>
            </a:pPr>
            <a:r>
              <a:rPr lang="en-US" sz="1200"/>
              <a:t>}</a:t>
            </a:r>
            <a:endParaRPr lang="en-US" sz="1200"/>
          </a:p>
          <a:p>
            <a:pPr marL="0" indent="0">
              <a:lnSpc>
                <a:spcPct val="80000"/>
              </a:lnSpc>
              <a:buNone/>
            </a:pPr>
            <a:r>
              <a:rPr lang="en-US" sz="1200"/>
              <a:t> </a:t>
            </a:r>
            <a:endParaRPr lang="en-US" sz="1200"/>
          </a:p>
          <a:p>
            <a:pPr marL="0" indent="0">
              <a:lnSpc>
                <a:spcPct val="80000"/>
              </a:lnSpc>
              <a:buNone/>
            </a:pPr>
            <a:r>
              <a:rPr lang="en-US" sz="1200"/>
              <a:t>void push(struct StackNode** root, int data)</a:t>
            </a:r>
            <a:endParaRPr lang="en-US" sz="1200"/>
          </a:p>
          <a:p>
            <a:pPr marL="0" indent="0">
              <a:lnSpc>
                <a:spcPct val="80000"/>
              </a:lnSpc>
              <a:buNone/>
            </a:pPr>
            <a:r>
              <a:rPr lang="en-US" sz="1200"/>
              <a:t>{</a:t>
            </a:r>
            <a:endParaRPr lang="en-US" sz="1200"/>
          </a:p>
          <a:p>
            <a:pPr marL="0" indent="0">
              <a:lnSpc>
                <a:spcPct val="80000"/>
              </a:lnSpc>
              <a:buNone/>
            </a:pPr>
            <a:r>
              <a:rPr lang="en-US" sz="1200"/>
              <a:t>    struct StackNode* stackNode = newNode(data);</a:t>
            </a:r>
            <a:endParaRPr lang="en-US" sz="1200"/>
          </a:p>
          <a:p>
            <a:pPr marL="0" indent="0">
              <a:lnSpc>
                <a:spcPct val="80000"/>
              </a:lnSpc>
              <a:buNone/>
            </a:pPr>
            <a:r>
              <a:rPr lang="en-US" sz="1200"/>
              <a:t>    stackNode-&gt;next = *root;</a:t>
            </a:r>
            <a:endParaRPr lang="en-US" sz="1200"/>
          </a:p>
          <a:p>
            <a:pPr marL="0" indent="0">
              <a:lnSpc>
                <a:spcPct val="80000"/>
              </a:lnSpc>
              <a:buNone/>
            </a:pPr>
            <a:r>
              <a:rPr lang="en-US" sz="1200"/>
              <a:t>    *root = stackNode;</a:t>
            </a:r>
            <a:endParaRPr lang="en-US" sz="1200"/>
          </a:p>
          <a:p>
            <a:pPr marL="0" indent="0">
              <a:lnSpc>
                <a:spcPct val="80000"/>
              </a:lnSpc>
              <a:buNone/>
            </a:pPr>
            <a:r>
              <a:rPr lang="en-US" sz="1200"/>
              <a:t>    printf("%d pushed to stack\n", data);</a:t>
            </a:r>
            <a:endParaRPr lang="en-US" sz="1200"/>
          </a:p>
          <a:p>
            <a:pPr marL="0" indent="0">
              <a:lnSpc>
                <a:spcPct val="80000"/>
              </a:lnSpc>
              <a:buNone/>
            </a:pPr>
            <a:r>
              <a:rPr lang="en-US" sz="1200"/>
              <a:t>}</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1200" y="839470"/>
            <a:ext cx="5384800" cy="4953000"/>
          </a:xfrm>
        </p:spPr>
        <p:txBody>
          <a:bodyPr/>
          <a:p>
            <a:pPr marL="0" indent="0">
              <a:lnSpc>
                <a:spcPct val="80000"/>
              </a:lnSpc>
              <a:buNone/>
            </a:pPr>
            <a:r>
              <a:rPr lang="en-US" sz="1200"/>
              <a:t>int pop(struct StackNode** root)</a:t>
            </a:r>
            <a:endParaRPr lang="en-US" sz="1200"/>
          </a:p>
          <a:p>
            <a:pPr marL="0" indent="0">
              <a:lnSpc>
                <a:spcPct val="80000"/>
              </a:lnSpc>
              <a:buNone/>
            </a:pPr>
            <a:r>
              <a:rPr lang="en-US" sz="1200"/>
              <a:t>{</a:t>
            </a:r>
            <a:endParaRPr lang="en-US" sz="1200"/>
          </a:p>
          <a:p>
            <a:pPr marL="0" indent="0">
              <a:lnSpc>
                <a:spcPct val="80000"/>
              </a:lnSpc>
              <a:buNone/>
            </a:pPr>
            <a:r>
              <a:rPr lang="en-US" sz="1200"/>
              <a:t>    if (isEmpty(*root))</a:t>
            </a:r>
            <a:endParaRPr lang="en-US" sz="1200"/>
          </a:p>
          <a:p>
            <a:pPr marL="0" indent="0">
              <a:lnSpc>
                <a:spcPct val="80000"/>
              </a:lnSpc>
              <a:buNone/>
            </a:pPr>
            <a:r>
              <a:rPr lang="en-US" sz="1200"/>
              <a:t>        return INT_MIN;</a:t>
            </a:r>
            <a:endParaRPr lang="en-US" sz="1200"/>
          </a:p>
          <a:p>
            <a:pPr marL="0" indent="0">
              <a:lnSpc>
                <a:spcPct val="80000"/>
              </a:lnSpc>
              <a:buNone/>
            </a:pPr>
            <a:r>
              <a:rPr lang="en-US" sz="1200"/>
              <a:t>    struct StackNode* temp = *root;</a:t>
            </a:r>
            <a:endParaRPr lang="en-US" sz="1200"/>
          </a:p>
          <a:p>
            <a:pPr marL="0" indent="0">
              <a:lnSpc>
                <a:spcPct val="80000"/>
              </a:lnSpc>
              <a:buNone/>
            </a:pPr>
            <a:r>
              <a:rPr lang="en-US" sz="1200"/>
              <a:t>    *root = (*root)-&gt;next;</a:t>
            </a:r>
            <a:endParaRPr lang="en-US" sz="1200"/>
          </a:p>
          <a:p>
            <a:pPr marL="0" indent="0">
              <a:lnSpc>
                <a:spcPct val="80000"/>
              </a:lnSpc>
              <a:buNone/>
            </a:pPr>
            <a:r>
              <a:rPr lang="en-US" sz="1200"/>
              <a:t>    int popped = temp-&gt;data;</a:t>
            </a:r>
            <a:endParaRPr lang="en-US" sz="1200"/>
          </a:p>
          <a:p>
            <a:pPr marL="0" indent="0">
              <a:lnSpc>
                <a:spcPct val="80000"/>
              </a:lnSpc>
              <a:buNone/>
            </a:pPr>
            <a:r>
              <a:rPr lang="en-US" sz="1200"/>
              <a:t>    free(temp);</a:t>
            </a:r>
            <a:endParaRPr lang="en-US" sz="1200"/>
          </a:p>
          <a:p>
            <a:pPr marL="0" indent="0">
              <a:lnSpc>
                <a:spcPct val="80000"/>
              </a:lnSpc>
              <a:buNone/>
            </a:pPr>
            <a:r>
              <a:rPr lang="en-US" sz="1200"/>
              <a:t> </a:t>
            </a:r>
            <a:endParaRPr lang="en-US" sz="1200"/>
          </a:p>
          <a:p>
            <a:pPr marL="0" indent="0">
              <a:lnSpc>
                <a:spcPct val="80000"/>
              </a:lnSpc>
              <a:buNone/>
            </a:pPr>
            <a:r>
              <a:rPr lang="en-US" sz="1200"/>
              <a:t>    return popped;</a:t>
            </a:r>
            <a:endParaRPr lang="en-US" sz="1200"/>
          </a:p>
          <a:p>
            <a:pPr marL="0" indent="0">
              <a:lnSpc>
                <a:spcPct val="80000"/>
              </a:lnSpc>
              <a:buNone/>
            </a:pPr>
            <a:r>
              <a:rPr lang="en-US" sz="1200"/>
              <a:t>}</a:t>
            </a:r>
            <a:endParaRPr lang="en-US" sz="1200"/>
          </a:p>
          <a:p>
            <a:pPr marL="0" indent="0">
              <a:lnSpc>
                <a:spcPct val="80000"/>
              </a:lnSpc>
              <a:buNone/>
            </a:pPr>
            <a:r>
              <a:rPr lang="en-US" sz="1200"/>
              <a:t> </a:t>
            </a:r>
            <a:endParaRPr lang="en-US" sz="1200"/>
          </a:p>
          <a:p>
            <a:pPr marL="0" indent="0">
              <a:lnSpc>
                <a:spcPct val="80000"/>
              </a:lnSpc>
              <a:buNone/>
            </a:pPr>
            <a:r>
              <a:rPr lang="en-US" sz="1200"/>
              <a:t>int peek(struct StackNode* root)</a:t>
            </a:r>
            <a:endParaRPr lang="en-US" sz="1200"/>
          </a:p>
          <a:p>
            <a:pPr marL="0" indent="0">
              <a:lnSpc>
                <a:spcPct val="80000"/>
              </a:lnSpc>
              <a:buNone/>
            </a:pPr>
            <a:r>
              <a:rPr lang="en-US" sz="1200"/>
              <a:t>{</a:t>
            </a:r>
            <a:endParaRPr lang="en-US" sz="1200"/>
          </a:p>
          <a:p>
            <a:pPr marL="0" indent="0">
              <a:lnSpc>
                <a:spcPct val="80000"/>
              </a:lnSpc>
              <a:buNone/>
            </a:pPr>
            <a:r>
              <a:rPr lang="en-US" sz="1200"/>
              <a:t>    if (isEmpty(root))</a:t>
            </a:r>
            <a:endParaRPr lang="en-US" sz="1200"/>
          </a:p>
          <a:p>
            <a:pPr marL="0" indent="0">
              <a:lnSpc>
                <a:spcPct val="80000"/>
              </a:lnSpc>
              <a:buNone/>
            </a:pPr>
            <a:r>
              <a:rPr lang="en-US" sz="1200"/>
              <a:t>        return INT_MIN;</a:t>
            </a:r>
            <a:endParaRPr lang="en-US" sz="1200"/>
          </a:p>
          <a:p>
            <a:pPr marL="0" indent="0">
              <a:lnSpc>
                <a:spcPct val="80000"/>
              </a:lnSpc>
              <a:buNone/>
            </a:pPr>
            <a:r>
              <a:rPr lang="en-US" sz="1200"/>
              <a:t>    return root-&gt;data;</a:t>
            </a:r>
            <a:endParaRPr lang="en-US" sz="1200"/>
          </a:p>
          <a:p>
            <a:pPr marL="0" indent="0">
              <a:lnSpc>
                <a:spcPct val="80000"/>
              </a:lnSpc>
              <a:buNone/>
            </a:pPr>
            <a:r>
              <a:rPr lang="en-US" sz="1200"/>
              <a:t>}</a:t>
            </a:r>
            <a:endParaRPr lang="en-US" sz="1200"/>
          </a:p>
          <a:p>
            <a:pPr marL="0" indent="0">
              <a:lnSpc>
                <a:spcPct val="80000"/>
              </a:lnSpc>
              <a:buNone/>
            </a:pPr>
            <a:r>
              <a:rPr lang="en-US" sz="1200"/>
              <a:t> </a:t>
            </a:r>
            <a:endParaRPr lang="en-US" sz="1200"/>
          </a:p>
          <a:p>
            <a:pPr marL="0" indent="0">
              <a:lnSpc>
                <a:spcPct val="80000"/>
              </a:lnSpc>
              <a:buNone/>
            </a:pPr>
            <a:r>
              <a:rPr lang="en-US" sz="1200"/>
              <a:t>int main()</a:t>
            </a:r>
            <a:endParaRPr lang="en-US" sz="1200"/>
          </a:p>
          <a:p>
            <a:pPr marL="0" indent="0">
              <a:lnSpc>
                <a:spcPct val="80000"/>
              </a:lnSpc>
              <a:buNone/>
            </a:pPr>
            <a:r>
              <a:rPr lang="en-US" sz="1200"/>
              <a:t>{</a:t>
            </a:r>
            <a:endParaRPr lang="en-US" sz="1200"/>
          </a:p>
          <a:p>
            <a:pPr marL="0" indent="0">
              <a:lnSpc>
                <a:spcPct val="80000"/>
              </a:lnSpc>
              <a:buNone/>
            </a:pPr>
            <a:r>
              <a:rPr lang="en-US" sz="1200"/>
              <a:t>    struct StackNode* root = NULL;</a:t>
            </a:r>
            <a:endParaRPr lang="en-US" sz="1200"/>
          </a:p>
          <a:p>
            <a:pPr marL="0" indent="0">
              <a:lnSpc>
                <a:spcPct val="80000"/>
              </a:lnSpc>
              <a:buNone/>
            </a:pPr>
            <a:r>
              <a:rPr lang="en-US" sz="1200"/>
              <a:t> </a:t>
            </a:r>
            <a:endParaRPr lang="en-US" sz="1200"/>
          </a:p>
          <a:p>
            <a:pPr marL="0" indent="0">
              <a:lnSpc>
                <a:spcPct val="80000"/>
              </a:lnSpc>
              <a:buNone/>
            </a:pPr>
            <a:r>
              <a:rPr lang="en-US" sz="1200"/>
              <a:t>    push(&amp;root, 10);</a:t>
            </a:r>
            <a:endParaRPr lang="en-US" sz="1200"/>
          </a:p>
          <a:p>
            <a:pPr marL="0" indent="0">
              <a:lnSpc>
                <a:spcPct val="80000"/>
              </a:lnSpc>
              <a:buNone/>
            </a:pPr>
            <a:r>
              <a:rPr lang="en-US" sz="1200"/>
              <a:t>    push(&amp;root, 20);</a:t>
            </a:r>
            <a:endParaRPr lang="en-US" sz="1200"/>
          </a:p>
          <a:p>
            <a:pPr marL="0" indent="0">
              <a:lnSpc>
                <a:spcPct val="80000"/>
              </a:lnSpc>
              <a:buNone/>
            </a:pPr>
            <a:r>
              <a:rPr lang="en-US" sz="1200"/>
              <a:t>    push(&amp;root, 30);</a:t>
            </a:r>
            <a:endParaRPr lang="en-US" sz="1200"/>
          </a:p>
          <a:p>
            <a:pPr marL="0" indent="0">
              <a:lnSpc>
                <a:spcPct val="80000"/>
              </a:lnSpc>
              <a:buNone/>
            </a:pPr>
            <a:r>
              <a:rPr lang="en-US" sz="1200"/>
              <a:t> </a:t>
            </a:r>
            <a:endParaRPr lang="en-US" sz="1200"/>
          </a:p>
          <a:p>
            <a:pPr marL="0" indent="0">
              <a:lnSpc>
                <a:spcPct val="80000"/>
              </a:lnSpc>
              <a:buNone/>
            </a:pPr>
            <a:r>
              <a:rPr lang="en-US" sz="1200"/>
              <a:t>    printf("%d popped from stack\n", pop(&amp;root));</a:t>
            </a:r>
            <a:endParaRPr lang="en-US" sz="1200"/>
          </a:p>
          <a:p>
            <a:pPr marL="0" indent="0">
              <a:lnSpc>
                <a:spcPct val="80000"/>
              </a:lnSpc>
              <a:buNone/>
            </a:pPr>
            <a:r>
              <a:rPr lang="en-US" sz="1200"/>
              <a:t>    printf("Top element is %d\n", peek(root));</a:t>
            </a:r>
            <a:endParaRPr lang="en-US" sz="1200"/>
          </a:p>
          <a:p>
            <a:pPr marL="0" indent="0">
              <a:lnSpc>
                <a:spcPct val="80000"/>
              </a:lnSpc>
              <a:buNone/>
            </a:pPr>
            <a:r>
              <a:rPr lang="en-US" sz="1200"/>
              <a:t>    return 0;</a:t>
            </a:r>
            <a:endParaRPr lang="en-US" sz="1200"/>
          </a:p>
          <a:p>
            <a:pPr marL="0" indent="0">
              <a:lnSpc>
                <a:spcPct val="80000"/>
              </a:lnSpc>
              <a:buNone/>
            </a:pPr>
            <a:r>
              <a:rPr lang="en-US" sz="1200"/>
              <a:t>}</a:t>
            </a:r>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IN" altLang="en-US"/>
              <a:t>STL(Standard Template Library) is used for solving stack questions.</a:t>
            </a:r>
            <a:endParaRPr lang="en-IN" altLang="en-US"/>
          </a:p>
        </p:txBody>
      </p:sp>
      <p:sp>
        <p:nvSpPr>
          <p:cNvPr id="3" name="Content Placeholder 2"/>
          <p:cNvSpPr>
            <a:spLocks noGrp="1"/>
          </p:cNvSpPr>
          <p:nvPr>
            <p:ph sz="half" idx="1"/>
          </p:nvPr>
        </p:nvSpPr>
        <p:spPr>
          <a:xfrm>
            <a:off x="609600" y="1855470"/>
            <a:ext cx="8604885" cy="4272280"/>
          </a:xfrm>
        </p:spPr>
        <p:txBody>
          <a:bodyPr/>
          <a:p>
            <a:r>
              <a:rPr lang="en-IN" altLang="en-US" sz="1800"/>
              <a:t>There is an already implemented class of stacks. We just need to include that class, create an object of class and use the class functions directly.</a:t>
            </a:r>
            <a:endParaRPr lang="en-IN" altLang="en-US" sz="1800"/>
          </a:p>
          <a:p>
            <a:pPr marL="0" indent="0">
              <a:buNone/>
            </a:pPr>
            <a:r>
              <a:rPr lang="en-IN" altLang="en-US" sz="1800"/>
              <a:t>#include&lt;stack&gt;</a:t>
            </a:r>
            <a:endParaRPr lang="en-IN" altLang="en-US" sz="1800"/>
          </a:p>
          <a:p>
            <a:pPr marL="0" indent="0">
              <a:buNone/>
            </a:pPr>
            <a:r>
              <a:rPr lang="en-IN" altLang="en-US" sz="1800"/>
              <a:t>int main(){</a:t>
            </a:r>
            <a:endParaRPr lang="en-IN" altLang="en-US" sz="1800"/>
          </a:p>
          <a:p>
            <a:pPr marL="0" indent="0">
              <a:buNone/>
            </a:pPr>
            <a:r>
              <a:rPr lang="en-IN" altLang="en-US" sz="1800"/>
              <a:t> stack s;</a:t>
            </a:r>
            <a:endParaRPr lang="en-IN" altLang="en-US" sz="1800"/>
          </a:p>
          <a:p>
            <a:pPr marL="0" indent="0">
              <a:buNone/>
            </a:pPr>
            <a:r>
              <a:rPr lang="en-IN" altLang="en-US" sz="1800"/>
              <a:t> s.push(5);</a:t>
            </a:r>
            <a:endParaRPr lang="en-IN" altLang="en-US" sz="1800"/>
          </a:p>
          <a:p>
            <a:pPr marL="0" indent="0">
              <a:buNone/>
            </a:pPr>
            <a:r>
              <a:rPr lang="en-IN" altLang="en-US" sz="1800"/>
              <a:t> s.push(6);</a:t>
            </a:r>
            <a:endParaRPr lang="en-IN" altLang="en-US" sz="1800"/>
          </a:p>
          <a:p>
            <a:pPr marL="0" indent="0">
              <a:buNone/>
            </a:pPr>
            <a:r>
              <a:rPr lang="en-IN" altLang="en-US" sz="1800"/>
              <a:t> int temp=s.top();</a:t>
            </a:r>
            <a:endParaRPr lang="en-IN" altLang="en-US" sz="1800"/>
          </a:p>
          <a:p>
            <a:pPr marL="0" indent="0">
              <a:buNone/>
            </a:pPr>
            <a:r>
              <a:rPr lang="en-IN" altLang="en-US" sz="1800"/>
              <a:t> s.pop();</a:t>
            </a:r>
            <a:endParaRPr lang="en-IN" altLang="en-US" sz="1800"/>
          </a:p>
          <a:p>
            <a:pPr marL="0" indent="0">
              <a:buNone/>
            </a:pPr>
            <a:r>
              <a:rPr lang="en-IN" altLang="en-US" sz="1800"/>
              <a:t> bool ans=s.isEmpty();</a:t>
            </a:r>
            <a:endParaRPr lang="en-IN" altLang="en-US" sz="1800"/>
          </a:p>
          <a:p>
            <a:pPr marL="0" indent="0">
              <a:buNone/>
            </a:pPr>
            <a:r>
              <a:rPr lang="en-IN" altLang="en-US" sz="1800"/>
              <a:t> bool ans1=s.isFull();</a:t>
            </a:r>
            <a:endParaRPr lang="en-IN" altLang="en-US" sz="1800"/>
          </a:p>
          <a:p>
            <a:pPr marL="0" indent="0">
              <a:buNone/>
            </a:pPr>
            <a:r>
              <a:rPr lang="en-IN" altLang="en-US" sz="1800"/>
              <a:t>}</a:t>
            </a:r>
            <a:endParaRPr lang="en-I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43840" y="280670"/>
            <a:ext cx="11134725" cy="5867400"/>
          </a:xfrm>
        </p:spPr>
        <p:txBody>
          <a:bodyPr/>
          <a:p>
            <a:pPr marL="0" indent="0">
              <a:buNone/>
            </a:pPr>
            <a:r>
              <a:rPr lang="en-IN" altLang="en-US" sz="2000"/>
              <a:t>Question 1: </a:t>
            </a:r>
            <a:r>
              <a:rPr lang="en-US" sz="2000"/>
              <a:t>Check for balanced parentheses in an expression</a:t>
            </a:r>
            <a:endParaRPr lang="en-US" sz="2000"/>
          </a:p>
          <a:p>
            <a:pPr marL="0" indent="0">
              <a:buNone/>
            </a:pPr>
            <a:r>
              <a:rPr lang="en-US" sz="2000"/>
              <a:t>Given an expression string exp , write a program to examine whether the pairs and the orders of “{“,”}”,”(“,”)”,”[“,”]” are correct in exp. For example, the program should print true for exp = “[()]{}{[()()]()}” and false for exp = “[(])”</a:t>
            </a:r>
            <a:endParaRPr lang="en-US" sz="2800"/>
          </a:p>
          <a:p>
            <a:pPr marL="0" indent="0">
              <a:buNone/>
            </a:pPr>
            <a:endParaRPr lang="en-US" sz="1800"/>
          </a:p>
          <a:p>
            <a:pPr marL="0" indent="0">
              <a:buNone/>
            </a:pPr>
            <a:r>
              <a:rPr lang="en-IN" altLang="en-US" sz="1800"/>
              <a:t>Question 2: Given a string mathematical expression, return true if redundant brackets are present in the expression. Brackets are redundant if there is nothing inside the bracket or more than one pair of brackets are present. Example, for string=((a + b)) return true and for string=(a+b) return false.</a:t>
            </a:r>
            <a:endParaRPr lang="en-IN" altLang="en-US" sz="1800"/>
          </a:p>
          <a:p>
            <a:pPr marL="0" indent="0">
              <a:buNone/>
            </a:pPr>
            <a:endParaRPr lang="en-IN" altLang="en-US" sz="1800"/>
          </a:p>
          <a:p>
            <a:pPr marL="0" indent="0">
              <a:buNone/>
            </a:pPr>
            <a:r>
              <a:rPr lang="en-IN" altLang="en-US" sz="1800"/>
              <a:t>Question 3: Reverse a given Stack with the help of another empty stack. Two stacks will be given. Out of which first contains some integers and second one is empty. You need to reverse the first one using second stack. Change in the given first stack itself.(Hint- Use Recursion)</a:t>
            </a:r>
            <a:endParaRPr lang="en-IN" altLang="en-US" sz="1800"/>
          </a:p>
          <a:p>
            <a:pPr marL="0" indent="0">
              <a:buNone/>
            </a:pPr>
            <a:endParaRPr lang="en-IN" altLang="en-US" sz="1800"/>
          </a:p>
          <a:p>
            <a:pPr marL="0" indent="0">
              <a:buNone/>
            </a:pPr>
            <a:r>
              <a:rPr lang="en-IN" altLang="en-US" sz="1800"/>
              <a:t>Question 4: Given a stack, sort the elements inside that stack in ascending order using only push and pop operation. You can use one additional stack only. </a:t>
            </a:r>
            <a:endParaRPr lang="en-IN" altLang="en-US" sz="1800"/>
          </a:p>
          <a:p>
            <a:pPr marL="0" indent="0">
              <a:buNone/>
            </a:pP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820400" cy="4953000"/>
          </a:xfrm>
        </p:spPr>
        <p:txBody>
          <a:bodyPr/>
          <a:p>
            <a:pPr marL="0" indent="0">
              <a:buNone/>
            </a:pPr>
            <a:r>
              <a:rPr lang="en-IN" altLang="en-US" sz="2000"/>
              <a:t>Question:</a:t>
            </a:r>
            <a:r>
              <a:rPr lang="en-US" sz="2000"/>
              <a:t>Prefix to Postfix Conversion</a:t>
            </a:r>
            <a:endParaRPr lang="en-US" sz="2000"/>
          </a:p>
          <a:p>
            <a:pPr marL="0" indent="0">
              <a:buNone/>
            </a:pPr>
            <a:r>
              <a:rPr lang="en-US" sz="2000"/>
              <a:t>Prefix : An expression is called the prefix expression if the operator appears in the expression before the operands. Simply of the form (operator operand1 operand2).</a:t>
            </a:r>
            <a:endParaRPr lang="en-US" sz="2000"/>
          </a:p>
          <a:p>
            <a:pPr marL="0" indent="0">
              <a:buNone/>
            </a:pPr>
            <a:r>
              <a:rPr lang="en-US" sz="2000"/>
              <a:t>Example : *+AB-CD (Infix : (A+B) * (C-D) )</a:t>
            </a:r>
            <a:endParaRPr lang="en-US" sz="2000"/>
          </a:p>
          <a:p>
            <a:pPr marL="0" indent="0">
              <a:buNone/>
            </a:pPr>
            <a:endParaRPr lang="en-US" sz="2000"/>
          </a:p>
          <a:p>
            <a:pPr marL="0" indent="0">
              <a:buNone/>
            </a:pPr>
            <a:r>
              <a:rPr lang="en-US" sz="2000"/>
              <a:t>Postfix: An expression is called the postfix expression if the operator appears in the expression after the operands. Simply of the form (operand1 operand2 operator).</a:t>
            </a:r>
            <a:endParaRPr lang="en-US" sz="2000"/>
          </a:p>
          <a:p>
            <a:pPr marL="0" indent="0">
              <a:buNone/>
            </a:pPr>
            <a:r>
              <a:rPr lang="en-US" sz="2000"/>
              <a:t>Example : AB+CD-* (Infix : (A+B * (C-D) )</a:t>
            </a:r>
            <a:endParaRPr lang="en-US" sz="2000"/>
          </a:p>
          <a:p>
            <a:pPr marL="0" indent="0">
              <a:buNone/>
            </a:pPr>
            <a:endParaRPr lang="en-US" sz="2000"/>
          </a:p>
          <a:p>
            <a:pPr marL="0" indent="0">
              <a:buNone/>
            </a:pP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8290560" cy="4953000"/>
          </a:xfrm>
        </p:spPr>
        <p:txBody>
          <a:bodyPr/>
          <a:p>
            <a:pPr marL="0" indent="0">
              <a:buNone/>
            </a:pPr>
            <a:r>
              <a:rPr lang="en-US" sz="2800">
                <a:sym typeface="+mn-ea"/>
              </a:rPr>
              <a:t>Algorithm for Prefix to Postfix:</a:t>
            </a:r>
            <a:endParaRPr lang="en-US" sz="2800">
              <a:sym typeface="+mn-ea"/>
            </a:endParaRPr>
          </a:p>
          <a:p>
            <a:pPr marL="0" indent="0">
              <a:buNone/>
            </a:pPr>
            <a:endParaRPr lang="en-US" sz="2800"/>
          </a:p>
          <a:p>
            <a:r>
              <a:rPr lang="en-US" sz="1800">
                <a:sym typeface="+mn-ea"/>
              </a:rPr>
              <a:t>Read the Prefix expression in reverse order (from right to left)</a:t>
            </a:r>
            <a:endParaRPr lang="en-US" sz="1800"/>
          </a:p>
          <a:p>
            <a:r>
              <a:rPr lang="en-US" sz="1800">
                <a:sym typeface="+mn-ea"/>
              </a:rPr>
              <a:t>If the symbol is an operand, then push it onto the Stack</a:t>
            </a:r>
            <a:endParaRPr lang="en-US" sz="1800"/>
          </a:p>
          <a:p>
            <a:r>
              <a:rPr lang="en-US" sz="1800">
                <a:sym typeface="+mn-ea"/>
              </a:rPr>
              <a:t>If the symbol is an operator, then pop two operands from the Stack</a:t>
            </a:r>
            <a:endParaRPr lang="en-US" sz="1800"/>
          </a:p>
          <a:p>
            <a:r>
              <a:rPr lang="en-US" sz="1800">
                <a:sym typeface="+mn-ea"/>
              </a:rPr>
              <a:t>Create a string by concatenating the two operands and the operator after them.</a:t>
            </a:r>
            <a:endParaRPr lang="en-US" sz="1800"/>
          </a:p>
          <a:p>
            <a:r>
              <a:rPr lang="en-US" sz="1800">
                <a:sym typeface="+mn-ea"/>
              </a:rPr>
              <a:t>string = operand1 + operand2 + operator</a:t>
            </a:r>
            <a:endParaRPr lang="en-US" sz="1800"/>
          </a:p>
          <a:p>
            <a:r>
              <a:rPr lang="en-US" sz="1800">
                <a:sym typeface="+mn-ea"/>
              </a:rPr>
              <a:t>And push the resultant string back to Stack</a:t>
            </a:r>
            <a:endParaRPr lang="en-US" sz="1800"/>
          </a:p>
          <a:p>
            <a:r>
              <a:rPr lang="en-US" sz="1800">
                <a:sym typeface="+mn-ea"/>
              </a:rPr>
              <a:t>Repeat the above steps until end of Prefix expression.</a:t>
            </a:r>
            <a:endParaRPr lang="en-US" sz="1800"/>
          </a:p>
          <a:p>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QUEUE: INTRODUCTION</a:t>
            </a:r>
            <a:endParaRPr lang="en-IN" altLang="en-US"/>
          </a:p>
        </p:txBody>
      </p:sp>
      <p:sp>
        <p:nvSpPr>
          <p:cNvPr id="3" name="Content Placeholder 2"/>
          <p:cNvSpPr>
            <a:spLocks noGrp="1"/>
          </p:cNvSpPr>
          <p:nvPr>
            <p:ph sz="half" idx="1"/>
          </p:nvPr>
        </p:nvSpPr>
        <p:spPr>
          <a:xfrm>
            <a:off x="609600" y="1174750"/>
            <a:ext cx="10545445" cy="4953000"/>
          </a:xfrm>
        </p:spPr>
        <p:txBody>
          <a:bodyPr/>
          <a:p>
            <a:r>
              <a:rPr lang="en-US" sz="2800"/>
              <a:t>Like Stack, Queue is a linear structure which follows a particular order in which the operations are performed. The order is First In First Out (FIFO).  A good example of queue is any queue of consumers for a resource where the consumer that came first is served first.</a:t>
            </a:r>
            <a:endParaRPr lang="en-US" sz="2800"/>
          </a:p>
          <a:p>
            <a:pPr marL="0" indent="0">
              <a:buNone/>
            </a:pPr>
            <a:endParaRPr lang="en-US" sz="2800"/>
          </a:p>
          <a:p>
            <a:r>
              <a:rPr lang="en-US" sz="2800"/>
              <a:t>The difference between stacks and queues is in removing. In a stack we remove the item the most recently added; in a queue, we remove the item the least recently added.</a:t>
            </a:r>
            <a:endParaRPr lang="en-US" sz="2800"/>
          </a:p>
          <a:p>
            <a:pPr marL="0" indent="0">
              <a:buNone/>
            </a:pPr>
            <a:endParaRPr lang="en-US" sz="2000"/>
          </a:p>
          <a:p>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4660"/>
            <a:ext cx="10972800" cy="2299335"/>
          </a:xfrm>
        </p:spPr>
        <p:txBody>
          <a:bodyPr/>
          <a:p>
            <a:r>
              <a:rPr lang="en-US" sz="1800" b="1">
                <a:sym typeface="+mn-ea"/>
              </a:rPr>
              <a:t>Operations on Queue:</a:t>
            </a:r>
            <a:br>
              <a:rPr lang="en-US" sz="1800" b="1"/>
            </a:br>
            <a:r>
              <a:rPr lang="en-US" sz="1800">
                <a:sym typeface="+mn-ea"/>
              </a:rPr>
              <a:t>Mainly the following four basic operations are performed on queue:</a:t>
            </a:r>
            <a:br>
              <a:rPr lang="en-US" sz="1800"/>
            </a:br>
            <a:br>
              <a:rPr lang="en-US" sz="1800"/>
            </a:br>
            <a:r>
              <a:rPr lang="en-US" sz="1800">
                <a:sym typeface="+mn-ea"/>
              </a:rPr>
              <a:t>Enqueue: Adds an item to the queue. If the queue is full, then it is said to be an Overflow condition.</a:t>
            </a:r>
            <a:br>
              <a:rPr lang="en-US" sz="1800"/>
            </a:br>
            <a:r>
              <a:rPr lang="en-US" sz="1800">
                <a:sym typeface="+mn-ea"/>
              </a:rPr>
              <a:t>Dequeue: Removes an item from the queue. The items are popped in the same order in which they are pushed. If the queue is empty, then it is said to be an Underflow condition.</a:t>
            </a:r>
            <a:br>
              <a:rPr lang="en-US" sz="1800"/>
            </a:br>
            <a:r>
              <a:rPr lang="en-US" sz="1800">
                <a:sym typeface="+mn-ea"/>
              </a:rPr>
              <a:t>Front: Get the front item from queue.</a:t>
            </a:r>
            <a:br>
              <a:rPr lang="en-US" sz="1800"/>
            </a:br>
            <a:r>
              <a:rPr lang="en-US" sz="1800">
                <a:sym typeface="+mn-ea"/>
              </a:rPr>
              <a:t>Rear: Get the last item from queue.</a:t>
            </a:r>
            <a:br>
              <a:rPr lang="en-US" sz="1800"/>
            </a:br>
            <a:endParaRPr lang="en-US" sz="1800"/>
          </a:p>
        </p:txBody>
      </p:sp>
      <p:pic>
        <p:nvPicPr>
          <p:cNvPr id="5" name="Content Placeholder 4"/>
          <p:cNvPicPr>
            <a:picLocks noChangeAspect="1"/>
          </p:cNvPicPr>
          <p:nvPr>
            <p:ph sz="half" idx="1"/>
          </p:nvPr>
        </p:nvPicPr>
        <p:blipFill>
          <a:blip r:embed="rId1"/>
          <a:stretch>
            <a:fillRect/>
          </a:stretch>
        </p:blipFill>
        <p:spPr>
          <a:xfrm>
            <a:off x="2613025" y="2961005"/>
            <a:ext cx="5521960" cy="3509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of Queue </a:t>
            </a:r>
            <a:endParaRPr lang="en-IN" altLang="en-US"/>
          </a:p>
        </p:txBody>
      </p:sp>
      <p:sp>
        <p:nvSpPr>
          <p:cNvPr id="3" name="Content Placeholder 2"/>
          <p:cNvSpPr>
            <a:spLocks noGrp="1"/>
          </p:cNvSpPr>
          <p:nvPr>
            <p:ph sz="half" idx="1"/>
          </p:nvPr>
        </p:nvSpPr>
        <p:spPr>
          <a:xfrm>
            <a:off x="609600" y="1946910"/>
            <a:ext cx="9784080" cy="4180840"/>
          </a:xfrm>
        </p:spPr>
        <p:txBody>
          <a:bodyPr/>
          <a:p>
            <a:pPr marL="0" indent="0">
              <a:buNone/>
            </a:pPr>
            <a:r>
              <a:rPr lang="en-IN" altLang="en-US"/>
              <a:t>Using:</a:t>
            </a:r>
            <a:endParaRPr lang="en-IN" altLang="en-US"/>
          </a:p>
          <a:p>
            <a:r>
              <a:rPr lang="en-IN" altLang="en-US"/>
              <a:t>Array</a:t>
            </a:r>
            <a:endParaRPr lang="en-IN" altLang="en-US"/>
          </a:p>
          <a:p>
            <a:r>
              <a:rPr lang="en-IN" altLang="en-US"/>
              <a:t>LinkedList</a:t>
            </a:r>
            <a:endParaRPr lang="en-IN" altLang="en-US"/>
          </a:p>
          <a:p>
            <a:pPr marL="0" indent="0">
              <a:buNone/>
            </a:pPr>
            <a:r>
              <a:rPr lang="en-IN" altLang="en-US"/>
              <a:t>Similar to stack,we use STL for solving queue questions.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Baskerville Old Face" panose="02020602080505020303" charset="0"/>
              </a:rPr>
              <a:t>Brain Teaser!</a:t>
            </a:r>
            <a:endParaRPr lang="en-IN" altLang="en-US" b="1">
              <a:latin typeface="Baskerville Old Face" panose="02020602080505020303" charset="0"/>
            </a:endParaRPr>
          </a:p>
        </p:txBody>
      </p:sp>
      <p:sp>
        <p:nvSpPr>
          <p:cNvPr id="3" name="Content Placeholder 2"/>
          <p:cNvSpPr>
            <a:spLocks noGrp="1"/>
          </p:cNvSpPr>
          <p:nvPr>
            <p:ph sz="half" idx="1"/>
          </p:nvPr>
        </p:nvSpPr>
        <p:spPr>
          <a:xfrm>
            <a:off x="609600" y="1174750"/>
            <a:ext cx="11114405" cy="3530600"/>
          </a:xfrm>
        </p:spPr>
        <p:txBody>
          <a:bodyPr/>
          <a:p>
            <a:r>
              <a:rPr lang="en-US" sz="2400"/>
              <a:t>You have two ropes. Each takes exactly 60 minutes to burn. They are made of different material so even though they take the same amount of time to burn, they burn at separate rates. In addition, each rope burns inconsistently. How do you measure out exactly 45 minutes?</a:t>
            </a:r>
            <a:endParaRPr lang="en-US" sz="2400"/>
          </a:p>
          <a:p>
            <a:pPr marL="0" indent="0" algn="r">
              <a:buNone/>
            </a:pPr>
            <a:r>
              <a:rPr lang="en-IN" altLang="en-US" sz="2400"/>
              <a:t>(Asked in SAP labs,Expedia)</a:t>
            </a:r>
            <a:endParaRPr lang="en-IN" altLang="en-US" sz="2400"/>
          </a:p>
        </p:txBody>
      </p:sp>
      <p:pic>
        <p:nvPicPr>
          <p:cNvPr id="6" name="Content Placeholder 5"/>
          <p:cNvPicPr>
            <a:picLocks noChangeAspect="1"/>
          </p:cNvPicPr>
          <p:nvPr>
            <p:ph sz="half" idx="2"/>
          </p:nvPr>
        </p:nvPicPr>
        <p:blipFill>
          <a:blip r:embed="rId1"/>
          <a:stretch>
            <a:fillRect/>
          </a:stretch>
        </p:blipFill>
        <p:spPr>
          <a:xfrm>
            <a:off x="3951605" y="3355975"/>
            <a:ext cx="3657600" cy="2743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Priority Queue:</a:t>
            </a:r>
            <a:endParaRPr lang="en-IN" altLang="en-US"/>
          </a:p>
        </p:txBody>
      </p:sp>
      <p:sp>
        <p:nvSpPr>
          <p:cNvPr id="3" name="Content Placeholder 2"/>
          <p:cNvSpPr>
            <a:spLocks noGrp="1"/>
          </p:cNvSpPr>
          <p:nvPr>
            <p:ph sz="half" idx="1"/>
          </p:nvPr>
        </p:nvSpPr>
        <p:spPr>
          <a:xfrm>
            <a:off x="609600" y="1174750"/>
            <a:ext cx="10078720" cy="4953000"/>
          </a:xfrm>
        </p:spPr>
        <p:txBody>
          <a:bodyPr/>
          <a:p>
            <a:pPr marL="0" indent="0">
              <a:buNone/>
            </a:pPr>
            <a:r>
              <a:rPr lang="en-US" sz="2800"/>
              <a:t>Priority Queue is an extension of queue with following properties.</a:t>
            </a:r>
            <a:endParaRPr lang="en-US" sz="2800"/>
          </a:p>
          <a:p>
            <a:pPr marL="0" indent="0">
              <a:buNone/>
            </a:pPr>
            <a:r>
              <a:rPr lang="en-US" sz="2800"/>
              <a:t>1) Every item has a priority associated with it.</a:t>
            </a:r>
            <a:endParaRPr lang="en-US" sz="2800"/>
          </a:p>
          <a:p>
            <a:pPr marL="0" indent="0">
              <a:buNone/>
            </a:pPr>
            <a:r>
              <a:rPr lang="en-US" sz="2800"/>
              <a:t>2) An element with high priority is dequeued before an element with low priority.</a:t>
            </a:r>
            <a:endParaRPr lang="en-US" sz="2800"/>
          </a:p>
          <a:p>
            <a:pPr marL="0" indent="0">
              <a:buNone/>
            </a:pPr>
            <a:r>
              <a:rPr lang="en-US" sz="2800"/>
              <a:t>3) If two elements have the same priority, they are served according to their order in the queue.</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Practice Question 1:Implement Queue using Stacks</a:t>
            </a:r>
            <a:endParaRPr lang="en-IN" altLang="en-US"/>
          </a:p>
        </p:txBody>
      </p:sp>
      <p:sp>
        <p:nvSpPr>
          <p:cNvPr id="3" name="Content Placeholder 2"/>
          <p:cNvSpPr>
            <a:spLocks noGrp="1"/>
          </p:cNvSpPr>
          <p:nvPr>
            <p:ph sz="half" idx="1"/>
          </p:nvPr>
        </p:nvSpPr>
        <p:spPr>
          <a:xfrm>
            <a:off x="609600" y="1174750"/>
            <a:ext cx="10880725" cy="4953000"/>
          </a:xfrm>
        </p:spPr>
        <p:txBody>
          <a:bodyPr/>
          <a:p>
            <a:r>
              <a:rPr lang="en-US" sz="2400"/>
              <a:t>A queue can be implemented using two stacks. Let queue to be implemented be q and stacks used to implement q be stack1 and stack2</a:t>
            </a:r>
            <a:endParaRPr lang="en-US" sz="2400"/>
          </a:p>
          <a:p>
            <a:endParaRPr lang="en-US" sz="2400"/>
          </a:p>
        </p:txBody>
      </p:sp>
      <p:pic>
        <p:nvPicPr>
          <p:cNvPr id="5" name="Content Placeholder 4"/>
          <p:cNvPicPr>
            <a:picLocks noChangeAspect="1"/>
          </p:cNvPicPr>
          <p:nvPr>
            <p:ph sz="half" idx="2"/>
          </p:nvPr>
        </p:nvPicPr>
        <p:blipFill>
          <a:blip r:embed="rId1"/>
          <a:stretch>
            <a:fillRect/>
          </a:stretch>
        </p:blipFill>
        <p:spPr>
          <a:xfrm>
            <a:off x="2692400" y="2224405"/>
            <a:ext cx="5384800" cy="38080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261600" cy="4953000"/>
          </a:xfrm>
        </p:spPr>
        <p:txBody>
          <a:bodyPr/>
          <a:p>
            <a:pPr marL="0" indent="0">
              <a:buNone/>
            </a:pPr>
            <a:r>
              <a:rPr lang="en-US" sz="2400"/>
              <a:t>In this method, in en-queue operation, the new element is entered at the top of stack1. In de-queue operation, if stack2 is empty then all the elements are moved to stack2 and finally top of stack2 is returned.</a:t>
            </a:r>
            <a:endParaRPr lang="en-US" sz="2400"/>
          </a:p>
          <a:p>
            <a:pPr marL="0" indent="0">
              <a:buNone/>
            </a:pPr>
            <a:endParaRPr lang="en-US" sz="2400"/>
          </a:p>
          <a:p>
            <a:pPr marL="0" indent="0">
              <a:buNone/>
            </a:pPr>
            <a:r>
              <a:rPr lang="en-IN" altLang="en-US" sz="2400"/>
              <a:t>ALGORITHM:</a:t>
            </a:r>
            <a:endParaRPr lang="en-US" sz="2400"/>
          </a:p>
          <a:p>
            <a:r>
              <a:rPr lang="en-US" sz="2000"/>
              <a:t>enQueue(q,  x)</a:t>
            </a:r>
            <a:endParaRPr lang="en-US" sz="2000"/>
          </a:p>
          <a:p>
            <a:r>
              <a:rPr lang="en-US" sz="2000"/>
              <a:t>  1) Push x to stack1 (assuming size of stacks is unlimited).</a:t>
            </a:r>
            <a:endParaRPr lang="en-US" sz="2000"/>
          </a:p>
          <a:p>
            <a:endParaRPr lang="en-US" sz="2000"/>
          </a:p>
          <a:p>
            <a:r>
              <a:rPr lang="en-US" sz="2000"/>
              <a:t>deQueue(q)</a:t>
            </a:r>
            <a:endParaRPr lang="en-US" sz="2000"/>
          </a:p>
          <a:p>
            <a:r>
              <a:rPr lang="en-US" sz="2000"/>
              <a:t>  1) If both stacks are empty then error.</a:t>
            </a:r>
            <a:endParaRPr lang="en-US" sz="2000"/>
          </a:p>
          <a:p>
            <a:r>
              <a:rPr lang="en-US" sz="2000"/>
              <a:t>  2) If stack2 is empty</a:t>
            </a:r>
            <a:endParaRPr lang="en-US" sz="2000"/>
          </a:p>
          <a:p>
            <a:r>
              <a:rPr lang="en-US" sz="2000"/>
              <a:t>       While stack1 is not empty, push everything from stack1 to stack2.</a:t>
            </a:r>
            <a:endParaRPr lang="en-US" sz="2000"/>
          </a:p>
          <a:p>
            <a:r>
              <a:rPr lang="en-US" sz="2000"/>
              <a:t>  3) Pop the element from stack2 and return it.</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231120" cy="4953000"/>
          </a:xfrm>
        </p:spPr>
        <p:txBody>
          <a:bodyPr/>
          <a:p>
            <a:r>
              <a:rPr lang="en-IN" altLang="en-US" sz="2000"/>
              <a:t>Question 2. Given a queue of integers, reverse it without help of any explicit stack or queue. You need to change in the given queue itself.</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latin typeface="Baskerville Old Face" panose="02020602080505020303" charset="0"/>
              </a:rPr>
              <a:t>INTRODUCTION</a:t>
            </a:r>
            <a:endParaRPr lang="en-IN" altLang="en-US" sz="4000" b="1">
              <a:latin typeface="Baskerville Old Face" panose="02020602080505020303" charset="0"/>
            </a:endParaRPr>
          </a:p>
        </p:txBody>
      </p:sp>
      <p:sp>
        <p:nvSpPr>
          <p:cNvPr id="3" name="Content Placeholder 2"/>
          <p:cNvSpPr>
            <a:spLocks noGrp="1"/>
          </p:cNvSpPr>
          <p:nvPr>
            <p:ph sz="half" idx="1"/>
          </p:nvPr>
        </p:nvSpPr>
        <p:spPr>
          <a:xfrm>
            <a:off x="776605" y="1256665"/>
            <a:ext cx="10638155" cy="1165225"/>
          </a:xfrm>
        </p:spPr>
        <p:txBody>
          <a:bodyPr/>
          <a:p>
            <a:r>
              <a:rPr>
                <a:cs typeface="Times New Roman" panose="02020603050405020304" pitchFamily="18" charset="0"/>
                <a:sym typeface="+mn-ea"/>
              </a:rPr>
              <a:t>A stack is a data structure that stores and retrieves items in a last-in-first-out (LIFO) manner.</a:t>
            </a:r>
            <a:r>
              <a:rPr>
                <a:sym typeface="+mn-ea"/>
              </a:rPr>
              <a:t> </a:t>
            </a:r>
            <a:endParaRPr>
              <a:sym typeface="+mn-ea"/>
            </a:endParaRPr>
          </a:p>
          <a:p>
            <a:endParaRPr lang="en-US"/>
          </a:p>
        </p:txBody>
      </p:sp>
      <p:pic>
        <p:nvPicPr>
          <p:cNvPr id="3076" name="Content Placeholder 3075" descr="Figure 18-1"/>
          <p:cNvPicPr>
            <a:picLocks noChangeAspect="1"/>
          </p:cNvPicPr>
          <p:nvPr>
            <p:ph sz="half" idx="2"/>
          </p:nvPr>
        </p:nvPicPr>
        <p:blipFill>
          <a:blip r:embed="rId1">
            <a:clrChange>
              <a:clrFrom>
                <a:srgbClr val="FFFFFF"/>
              </a:clrFrom>
              <a:clrTo>
                <a:srgbClr val="FFFFFF">
                  <a:alpha val="0"/>
                </a:srgbClr>
              </a:clrTo>
            </a:clrChange>
          </a:blip>
          <a:stretch>
            <a:fillRect/>
          </a:stretch>
        </p:blipFill>
        <p:spPr>
          <a:xfrm>
            <a:off x="3107055" y="3508375"/>
            <a:ext cx="5384800" cy="22193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endParaRPr lang="en-IN">
              <a:sym typeface="+mn-ea"/>
            </a:endParaRPr>
          </a:p>
          <a:p>
            <a:endParaRPr lang="en-US"/>
          </a:p>
        </p:txBody>
      </p:sp>
      <p:pic>
        <p:nvPicPr>
          <p:cNvPr id="4" name="Content Placeholder 3"/>
          <p:cNvPicPr>
            <a:picLocks noChangeAspect="1"/>
          </p:cNvPicPr>
          <p:nvPr>
            <p:ph sz="half" idx="2"/>
          </p:nvPr>
        </p:nvPicPr>
        <p:blipFill>
          <a:blip r:embed="rId1"/>
          <a:stretch>
            <a:fillRect/>
          </a:stretch>
        </p:blipFill>
        <p:spPr>
          <a:xfrm>
            <a:off x="-8255" y="5715"/>
            <a:ext cx="10358120" cy="6845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a:sym typeface="+mn-ea"/>
              </a:rPr>
            </a:br>
            <a:r>
              <a:rPr b="1">
                <a:latin typeface="Baskerville Old Face" panose="02020602080505020303" charset="0"/>
                <a:sym typeface="+mn-ea"/>
              </a:rPr>
              <a:t>Stack Operations</a:t>
            </a:r>
            <a:br>
              <a:rPr>
                <a:sym typeface="+mn-ea"/>
              </a:rPr>
            </a:br>
            <a:endParaRPr lang="en-US"/>
          </a:p>
        </p:txBody>
      </p:sp>
      <p:sp>
        <p:nvSpPr>
          <p:cNvPr id="3" name="Content Placeholder 2"/>
          <p:cNvSpPr>
            <a:spLocks noGrp="1"/>
          </p:cNvSpPr>
          <p:nvPr>
            <p:ph sz="half" idx="1"/>
          </p:nvPr>
        </p:nvSpPr>
        <p:spPr>
          <a:xfrm>
            <a:off x="609600" y="1174750"/>
            <a:ext cx="10328910" cy="4953000"/>
          </a:xfrm>
        </p:spPr>
        <p:txBody>
          <a:bodyPr/>
          <a:p>
            <a:r>
              <a:rPr sz="3600">
                <a:sym typeface="+mn-ea"/>
              </a:rPr>
              <a:t>Push</a:t>
            </a:r>
            <a:endParaRPr sz="3600">
              <a:sym typeface="+mn-ea"/>
            </a:endParaRPr>
          </a:p>
          <a:p>
            <a:pPr lvl="1"/>
            <a:r>
              <a:rPr sz="2800">
                <a:sym typeface="+mn-ea"/>
              </a:rPr>
              <a:t>causes a value to be stored in (pushed onto) the stack</a:t>
            </a:r>
            <a:endParaRPr sz="2800">
              <a:sym typeface="+mn-ea"/>
            </a:endParaRPr>
          </a:p>
          <a:p>
            <a:pPr>
              <a:lnSpc>
                <a:spcPct val="90000"/>
              </a:lnSpc>
              <a:buNone/>
            </a:pPr>
            <a:r>
              <a:rPr sz="2800">
                <a:latin typeface="Courier New" panose="02070309020205020404" pitchFamily="49" charset="0"/>
                <a:cs typeface="Times New Roman" panose="02020603050405020304" pitchFamily="18" charset="0"/>
                <a:sym typeface="+mn-ea"/>
              </a:rPr>
              <a:t>	push(5);</a:t>
            </a:r>
            <a:endParaRPr sz="2800">
              <a:latin typeface="Courier New" panose="02070309020205020404" pitchFamily="49" charset="0"/>
              <a:cs typeface="Times New Roman" panose="02020603050405020304" pitchFamily="18" charset="0"/>
            </a:endParaRPr>
          </a:p>
          <a:p>
            <a:pPr>
              <a:lnSpc>
                <a:spcPct val="90000"/>
              </a:lnSpc>
              <a:buNone/>
            </a:pPr>
            <a:r>
              <a:rPr sz="2800">
                <a:latin typeface="Courier New" panose="02070309020205020404" pitchFamily="49" charset="0"/>
                <a:cs typeface="Times New Roman" panose="02020603050405020304" pitchFamily="18" charset="0"/>
                <a:sym typeface="+mn-ea"/>
              </a:rPr>
              <a:t>	push(10);</a:t>
            </a:r>
            <a:endParaRPr sz="2800">
              <a:latin typeface="Courier New" panose="02070309020205020404" pitchFamily="49" charset="0"/>
              <a:cs typeface="Times New Roman" panose="02020603050405020304" pitchFamily="18" charset="0"/>
            </a:endParaRPr>
          </a:p>
          <a:p>
            <a:pPr>
              <a:lnSpc>
                <a:spcPct val="90000"/>
              </a:lnSpc>
              <a:buNone/>
            </a:pPr>
            <a:r>
              <a:rPr sz="2800">
                <a:latin typeface="Courier New" panose="02070309020205020404" pitchFamily="49" charset="0"/>
                <a:cs typeface="Times New Roman" panose="02020603050405020304" pitchFamily="18" charset="0"/>
                <a:sym typeface="+mn-ea"/>
              </a:rPr>
              <a:t>	push(15);</a:t>
            </a:r>
            <a:endParaRPr sz="2800">
              <a:latin typeface="Courier New" panose="02070309020205020404" pitchFamily="49" charset="0"/>
              <a:cs typeface="Times New Roman" panose="02020603050405020304" pitchFamily="18" charset="0"/>
              <a:sym typeface="+mn-ea"/>
            </a:endParaRPr>
          </a:p>
          <a:p>
            <a:pPr>
              <a:lnSpc>
                <a:spcPct val="90000"/>
              </a:lnSpc>
              <a:buNone/>
            </a:pPr>
            <a:endParaRPr sz="2800">
              <a:latin typeface="Courier New" panose="02070309020205020404" pitchFamily="49" charset="0"/>
              <a:cs typeface="Times New Roman" panose="02020603050405020304" pitchFamily="18" charset="0"/>
              <a:sym typeface="+mn-ea"/>
            </a:endParaRPr>
          </a:p>
          <a:p>
            <a:pPr>
              <a:lnSpc>
                <a:spcPct val="90000"/>
              </a:lnSpc>
              <a:buNone/>
            </a:pPr>
            <a:r>
              <a:rPr sz="2400">
                <a:sym typeface="+mn-ea"/>
              </a:rPr>
              <a:t>The state of the stack after each of the </a:t>
            </a:r>
            <a:r>
              <a:rPr sz="2400">
                <a:latin typeface="Courier New" panose="02070309020205020404" pitchFamily="49" charset="0"/>
                <a:sym typeface="+mn-ea"/>
              </a:rPr>
              <a:t>push</a:t>
            </a:r>
            <a:r>
              <a:rPr sz="2400">
                <a:sym typeface="+mn-ea"/>
              </a:rPr>
              <a:t> operations:</a:t>
            </a:r>
            <a:endParaRPr sz="2400">
              <a:sym typeface="+mn-ea"/>
            </a:endParaRPr>
          </a:p>
          <a:p>
            <a:pPr>
              <a:lnSpc>
                <a:spcPct val="90000"/>
              </a:lnSpc>
              <a:buNone/>
            </a:pPr>
            <a:endParaRPr sz="3200">
              <a:sym typeface="+mn-ea"/>
            </a:endParaRPr>
          </a:p>
          <a:p>
            <a:endParaRPr sz="3200">
              <a:sym typeface="+mn-ea"/>
            </a:endParaRPr>
          </a:p>
          <a:p>
            <a:endParaRPr lang="en-US"/>
          </a:p>
        </p:txBody>
      </p:sp>
      <p:pic>
        <p:nvPicPr>
          <p:cNvPr id="8195" name="Content Placeholder 8194" descr="Figure 18-2"/>
          <p:cNvPicPr>
            <a:picLocks noChangeAspect="1"/>
          </p:cNvPicPr>
          <p:nvPr>
            <p:ph sz="half" idx="2"/>
          </p:nvPr>
        </p:nvPicPr>
        <p:blipFill>
          <a:blip r:embed="rId1">
            <a:clrChange>
              <a:clrFrom>
                <a:srgbClr val="FFFFFF"/>
              </a:clrFrom>
              <a:clrTo>
                <a:srgbClr val="FFFFFF">
                  <a:alpha val="0"/>
                </a:srgbClr>
              </a:clrTo>
            </a:clrChange>
          </a:blip>
          <a:stretch>
            <a:fillRect/>
          </a:stretch>
        </p:blipFill>
        <p:spPr>
          <a:xfrm>
            <a:off x="2140585" y="4985385"/>
            <a:ext cx="5384800" cy="127889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617835" cy="4953000"/>
          </a:xfrm>
        </p:spPr>
        <p:txBody>
          <a:bodyPr/>
          <a:p>
            <a:r>
              <a:rPr sz="3200">
                <a:sym typeface="+mn-ea"/>
              </a:rPr>
              <a:t>Pop</a:t>
            </a:r>
            <a:endParaRPr sz="3200">
              <a:sym typeface="+mn-ea"/>
            </a:endParaRPr>
          </a:p>
          <a:p>
            <a:pPr lvl="1"/>
            <a:r>
              <a:rPr>
                <a:sym typeface="+mn-ea"/>
              </a:rPr>
              <a:t>retrieves and removes a value from the stack</a:t>
            </a:r>
            <a:endParaRPr>
              <a:sym typeface="+mn-ea"/>
            </a:endParaRPr>
          </a:p>
          <a:p>
            <a:pPr marL="457200" lvl="1" indent="0">
              <a:buNone/>
            </a:pPr>
            <a:r>
              <a:rPr>
                <a:sym typeface="+mn-ea"/>
              </a:rPr>
              <a:t>Now, suppose we execute three consecutive pop operations on the same stack:</a:t>
            </a:r>
            <a:endParaRPr>
              <a:sym typeface="+mn-ea"/>
            </a:endParaRPr>
          </a:p>
          <a:p>
            <a:pPr marL="457200" lvl="1" indent="0">
              <a:buNone/>
            </a:pPr>
            <a:endParaRPr lang="en-US"/>
          </a:p>
        </p:txBody>
      </p:sp>
      <p:pic>
        <p:nvPicPr>
          <p:cNvPr id="9220" name="Content Placeholder 9219" descr="Figure 18-3"/>
          <p:cNvPicPr>
            <a:picLocks noChangeAspect="1"/>
          </p:cNvPicPr>
          <p:nvPr>
            <p:ph sz="half" idx="2"/>
          </p:nvPr>
        </p:nvPicPr>
        <p:blipFill>
          <a:blip r:embed="rId1">
            <a:clrChange>
              <a:clrFrom>
                <a:srgbClr val="FFFFFF"/>
              </a:clrFrom>
              <a:clrTo>
                <a:srgbClr val="FFFFFF">
                  <a:alpha val="0"/>
                </a:srgbClr>
              </a:clrTo>
            </a:clrChange>
          </a:blip>
          <a:stretch>
            <a:fillRect/>
          </a:stretch>
        </p:blipFill>
        <p:spPr>
          <a:xfrm>
            <a:off x="2738120" y="3526155"/>
            <a:ext cx="5384800" cy="236347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a:sym typeface="+mn-ea"/>
              </a:rPr>
            </a:br>
            <a:br>
              <a:rPr>
                <a:sym typeface="+mn-ea"/>
              </a:rPr>
            </a:br>
            <a:r>
              <a:rPr b="1">
                <a:latin typeface="Baskerville Old Face" panose="02020602080505020303" charset="0"/>
                <a:sym typeface="+mn-ea"/>
              </a:rPr>
              <a:t>Other Stack Operations</a:t>
            </a:r>
            <a:br>
              <a:rPr>
                <a:sym typeface="+mn-ea"/>
              </a:rPr>
            </a:br>
            <a:endParaRPr lang="en-US"/>
          </a:p>
        </p:txBody>
      </p:sp>
      <p:sp>
        <p:nvSpPr>
          <p:cNvPr id="3" name="Content Placeholder 2"/>
          <p:cNvSpPr>
            <a:spLocks noGrp="1"/>
          </p:cNvSpPr>
          <p:nvPr>
            <p:ph sz="half" idx="1"/>
          </p:nvPr>
        </p:nvSpPr>
        <p:spPr>
          <a:xfrm>
            <a:off x="609600" y="1925955"/>
            <a:ext cx="9926320" cy="4201795"/>
          </a:xfrm>
        </p:spPr>
        <p:txBody>
          <a:bodyPr/>
          <a:p>
            <a:r>
              <a:rPr err="1">
                <a:latin typeface="Courier New" panose="02070309020205020404" pitchFamily="49" charset="0"/>
                <a:sym typeface="+mn-ea"/>
              </a:rPr>
              <a:t>isFull</a:t>
            </a:r>
            <a:r>
              <a:rPr>
                <a:sym typeface="+mn-ea"/>
              </a:rPr>
              <a:t>: A Boolean operation needed for static stacks. Returns true if the stack is full. Otherwise, returns false.</a:t>
            </a:r>
            <a:endParaRPr>
              <a:sym typeface="+mn-ea"/>
            </a:endParaRPr>
          </a:p>
          <a:p>
            <a:r>
              <a:rPr err="1">
                <a:latin typeface="Courier New" panose="02070309020205020404" pitchFamily="49" charset="0"/>
                <a:sym typeface="+mn-ea"/>
              </a:rPr>
              <a:t>isEmpty</a:t>
            </a:r>
            <a:r>
              <a:rPr>
                <a:sym typeface="+mn-ea"/>
              </a:rPr>
              <a:t>: A Boolean operation needed for all stacks. Returns true if the stack is empty. Otherwise, returns false.</a:t>
            </a:r>
            <a:endParaRPr>
              <a:sym typeface="+mn-ea"/>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9834880" cy="3042920"/>
          </a:xfrm>
        </p:spPr>
        <p:txBody>
          <a:bodyPr/>
          <a:p>
            <a:pPr marL="0" indent="0">
              <a:buNone/>
            </a:pPr>
            <a:r>
              <a:rPr lang="en-US" sz="3600" b="1">
                <a:latin typeface="Baskerville Old Face" panose="02020602080505020303" charset="0"/>
              </a:rPr>
              <a:t>Implementation </a:t>
            </a:r>
            <a:r>
              <a:rPr lang="en-IN" altLang="en-US" sz="3600" b="1">
                <a:latin typeface="Baskerville Old Face" panose="02020602080505020303" charset="0"/>
              </a:rPr>
              <a:t>of Stack</a:t>
            </a:r>
            <a:r>
              <a:rPr lang="en-US" sz="3600" b="1">
                <a:latin typeface="Baskerville Old Face" panose="02020602080505020303" charset="0"/>
              </a:rPr>
              <a:t>:</a:t>
            </a:r>
            <a:endParaRPr lang="en-US" sz="3600" b="1">
              <a:latin typeface="Baskerville Old Face" panose="02020602080505020303" charset="0"/>
            </a:endParaRPr>
          </a:p>
          <a:p>
            <a:pPr marL="0" indent="0">
              <a:buNone/>
            </a:pPr>
            <a:endParaRPr lang="en-US" sz="3600"/>
          </a:p>
          <a:p>
            <a:r>
              <a:rPr lang="en-US"/>
              <a:t>There are two ways to implement a stack:</a:t>
            </a:r>
            <a:endParaRPr lang="en-US"/>
          </a:p>
          <a:p>
            <a:r>
              <a:rPr lang="en-US"/>
              <a:t>Using array</a:t>
            </a:r>
            <a:endParaRPr lang="en-US"/>
          </a:p>
          <a:p>
            <a:r>
              <a:rPr lang="en-US"/>
              <a:t>Using linked list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Baskerville Old Face" panose="02020602080505020303" charset="0"/>
              </a:rPr>
              <a:t>Implementing Stack using Arrays</a:t>
            </a:r>
            <a:endParaRPr lang="en-US" b="1">
              <a:latin typeface="Baskerville Old Face" panose="02020602080505020303" charset="0"/>
            </a:endParaRPr>
          </a:p>
        </p:txBody>
      </p:sp>
      <p:sp>
        <p:nvSpPr>
          <p:cNvPr id="3" name="Content Placeholder 2"/>
          <p:cNvSpPr>
            <a:spLocks noGrp="1"/>
          </p:cNvSpPr>
          <p:nvPr>
            <p:ph sz="half" idx="1"/>
          </p:nvPr>
        </p:nvSpPr>
        <p:spPr/>
        <p:txBody>
          <a:bodyPr/>
          <a:p>
            <a:pPr marL="0" indent="0">
              <a:buNone/>
            </a:pPr>
            <a:endParaRPr lang="en-US" sz="1000"/>
          </a:p>
          <a:p>
            <a:pPr marL="0" indent="0">
              <a:buNone/>
            </a:pPr>
            <a:r>
              <a:rPr lang="en-US" sz="1000"/>
              <a:t> </a:t>
            </a:r>
            <a:endParaRPr lang="en-US" sz="1000"/>
          </a:p>
          <a:p>
            <a:pPr marL="0" indent="0">
              <a:lnSpc>
                <a:spcPct val="70000"/>
              </a:lnSpc>
              <a:buNone/>
            </a:pPr>
            <a:r>
              <a:rPr lang="en-US" sz="1400"/>
              <a:t>#define MAX 1000</a:t>
            </a:r>
            <a:endParaRPr lang="en-US" sz="1400"/>
          </a:p>
          <a:p>
            <a:pPr marL="0" indent="0">
              <a:lnSpc>
                <a:spcPct val="70000"/>
              </a:lnSpc>
              <a:buNone/>
            </a:pPr>
            <a:r>
              <a:rPr lang="en-US" sz="1400"/>
              <a:t>class Stack</a:t>
            </a:r>
            <a:endParaRPr lang="en-US" sz="1400"/>
          </a:p>
          <a:p>
            <a:pPr marL="0" indent="0">
              <a:lnSpc>
                <a:spcPct val="70000"/>
              </a:lnSpc>
              <a:buNone/>
            </a:pPr>
            <a:r>
              <a:rPr lang="en-US" sz="1400"/>
              <a:t>{</a:t>
            </a:r>
            <a:endParaRPr lang="en-US" sz="1400"/>
          </a:p>
          <a:p>
            <a:pPr marL="0" indent="0">
              <a:lnSpc>
                <a:spcPct val="70000"/>
              </a:lnSpc>
              <a:buNone/>
            </a:pPr>
            <a:r>
              <a:rPr lang="en-US" sz="1400"/>
              <a:t>    int top;</a:t>
            </a:r>
            <a:endParaRPr lang="en-US" sz="1400"/>
          </a:p>
          <a:p>
            <a:pPr marL="0" indent="0">
              <a:lnSpc>
                <a:spcPct val="70000"/>
              </a:lnSpc>
              <a:buNone/>
            </a:pPr>
            <a:r>
              <a:rPr lang="en-US" sz="1400"/>
              <a:t>public:</a:t>
            </a:r>
            <a:endParaRPr lang="en-US" sz="1400"/>
          </a:p>
          <a:p>
            <a:pPr marL="0" indent="0">
              <a:lnSpc>
                <a:spcPct val="70000"/>
              </a:lnSpc>
              <a:buNone/>
            </a:pPr>
            <a:r>
              <a:rPr lang="en-US" sz="1400"/>
              <a:t>    int a[MAX];    //Maximum size of Stack</a:t>
            </a:r>
            <a:endParaRPr lang="en-US" sz="1400"/>
          </a:p>
          <a:p>
            <a:pPr marL="0" indent="0">
              <a:lnSpc>
                <a:spcPct val="70000"/>
              </a:lnSpc>
              <a:buNone/>
            </a:pPr>
            <a:r>
              <a:rPr lang="en-US" sz="1400"/>
              <a:t> </a:t>
            </a:r>
            <a:endParaRPr lang="en-US" sz="1400"/>
          </a:p>
          <a:p>
            <a:pPr marL="0" indent="0">
              <a:lnSpc>
                <a:spcPct val="70000"/>
              </a:lnSpc>
              <a:buNone/>
            </a:pPr>
            <a:r>
              <a:rPr lang="en-US" sz="1400"/>
              <a:t>    Stack()  { top = -1; }</a:t>
            </a:r>
            <a:endParaRPr lang="en-US" sz="1400"/>
          </a:p>
          <a:p>
            <a:pPr marL="0" indent="0">
              <a:lnSpc>
                <a:spcPct val="70000"/>
              </a:lnSpc>
              <a:buNone/>
            </a:pPr>
            <a:r>
              <a:rPr lang="en-US" sz="1400"/>
              <a:t>    bool push(int x);</a:t>
            </a:r>
            <a:endParaRPr lang="en-US" sz="1400"/>
          </a:p>
          <a:p>
            <a:pPr marL="0" indent="0">
              <a:lnSpc>
                <a:spcPct val="70000"/>
              </a:lnSpc>
              <a:buNone/>
            </a:pPr>
            <a:r>
              <a:rPr lang="en-US" sz="1400"/>
              <a:t>    int pop();</a:t>
            </a:r>
            <a:endParaRPr lang="en-US" sz="1400"/>
          </a:p>
          <a:p>
            <a:pPr marL="0" indent="0">
              <a:lnSpc>
                <a:spcPct val="70000"/>
              </a:lnSpc>
              <a:buNone/>
            </a:pPr>
            <a:r>
              <a:rPr lang="en-US" sz="1400"/>
              <a:t>    bool isEmpty();</a:t>
            </a:r>
            <a:endParaRPr lang="en-US" sz="1400"/>
          </a:p>
          <a:p>
            <a:pPr marL="0" indent="0">
              <a:lnSpc>
                <a:spcPct val="70000"/>
              </a:lnSpc>
              <a:buNone/>
            </a:pPr>
            <a:r>
              <a:rPr lang="en-US" sz="1400"/>
              <a:t>};</a:t>
            </a:r>
            <a:endParaRPr lang="en-US" sz="1400"/>
          </a:p>
          <a:p>
            <a:pPr marL="0" indent="0">
              <a:lnSpc>
                <a:spcPct val="70000"/>
              </a:lnSpc>
              <a:buNone/>
            </a:pPr>
            <a:r>
              <a:rPr lang="en-US" sz="1400"/>
              <a:t> </a:t>
            </a:r>
            <a:endParaRPr lang="en-US" sz="1400"/>
          </a:p>
          <a:p>
            <a:pPr marL="0" indent="0">
              <a:lnSpc>
                <a:spcPct val="70000"/>
              </a:lnSpc>
              <a:buNone/>
            </a:pPr>
            <a:r>
              <a:rPr lang="en-US" sz="1400"/>
              <a:t>bool Stack::push(int x)</a:t>
            </a:r>
            <a:endParaRPr lang="en-US" sz="1400"/>
          </a:p>
          <a:p>
            <a:pPr marL="0" indent="0">
              <a:lnSpc>
                <a:spcPct val="70000"/>
              </a:lnSpc>
              <a:buNone/>
            </a:pPr>
            <a:r>
              <a:rPr lang="en-US" sz="1400"/>
              <a:t>{</a:t>
            </a:r>
            <a:endParaRPr lang="en-US" sz="1400"/>
          </a:p>
          <a:p>
            <a:pPr marL="0" indent="0">
              <a:lnSpc>
                <a:spcPct val="70000"/>
              </a:lnSpc>
              <a:buNone/>
            </a:pPr>
            <a:r>
              <a:rPr lang="en-US" sz="1400"/>
              <a:t>    if (top &gt;= MAX)</a:t>
            </a:r>
            <a:endParaRPr lang="en-US" sz="1400"/>
          </a:p>
          <a:p>
            <a:pPr marL="0" indent="0">
              <a:lnSpc>
                <a:spcPct val="70000"/>
              </a:lnSpc>
              <a:buNone/>
            </a:pPr>
            <a:r>
              <a:rPr lang="en-US" sz="1400"/>
              <a:t>    {</a:t>
            </a:r>
            <a:endParaRPr lang="en-US" sz="1400"/>
          </a:p>
          <a:p>
            <a:pPr marL="0" indent="0">
              <a:lnSpc>
                <a:spcPct val="70000"/>
              </a:lnSpc>
              <a:buNone/>
            </a:pPr>
            <a:r>
              <a:rPr lang="en-US" sz="1400"/>
              <a:t>        cout &lt;&lt; "Stack Overflow";</a:t>
            </a:r>
            <a:endParaRPr lang="en-US" sz="1400"/>
          </a:p>
          <a:p>
            <a:pPr marL="0" indent="0">
              <a:lnSpc>
                <a:spcPct val="70000"/>
              </a:lnSpc>
              <a:buNone/>
            </a:pPr>
            <a:r>
              <a:rPr lang="en-US" sz="1400"/>
              <a:t>        return false;</a:t>
            </a:r>
            <a:endParaRPr lang="en-US" sz="1400"/>
          </a:p>
          <a:p>
            <a:pPr marL="0" indent="0">
              <a:lnSpc>
                <a:spcPct val="70000"/>
              </a:lnSpc>
              <a:buNone/>
            </a:pPr>
            <a:r>
              <a:rPr lang="en-US" sz="1400"/>
              <a:t>    }</a:t>
            </a:r>
            <a:endParaRPr lang="en-US" sz="1400"/>
          </a:p>
          <a:p>
            <a:pPr marL="0" indent="0">
              <a:lnSpc>
                <a:spcPct val="70000"/>
              </a:lnSpc>
              <a:buNone/>
            </a:pPr>
            <a:r>
              <a:rPr lang="en-US" sz="1400"/>
              <a:t>    else</a:t>
            </a:r>
            <a:endParaRPr lang="en-US" sz="1400"/>
          </a:p>
          <a:p>
            <a:pPr marL="0" indent="0">
              <a:lnSpc>
                <a:spcPct val="70000"/>
              </a:lnSpc>
              <a:buNone/>
            </a:pPr>
            <a:r>
              <a:rPr lang="en-US" sz="1400"/>
              <a:t>    {</a:t>
            </a:r>
            <a:endParaRPr lang="en-US" sz="1400"/>
          </a:p>
          <a:p>
            <a:pPr marL="0" indent="0">
              <a:lnSpc>
                <a:spcPct val="70000"/>
              </a:lnSpc>
              <a:buNone/>
            </a:pPr>
            <a:r>
              <a:rPr lang="en-US" sz="1400"/>
              <a:t>        a[++top] = x;</a:t>
            </a:r>
            <a:endParaRPr lang="en-US" sz="1400"/>
          </a:p>
          <a:p>
            <a:pPr marL="0" indent="0">
              <a:lnSpc>
                <a:spcPct val="70000"/>
              </a:lnSpc>
              <a:buNone/>
            </a:pPr>
            <a:r>
              <a:rPr lang="en-US" sz="1400"/>
              <a:t>        return true;</a:t>
            </a:r>
            <a:endParaRPr lang="en-US" sz="1400"/>
          </a:p>
          <a:p>
            <a:pPr marL="0" indent="0">
              <a:lnSpc>
                <a:spcPct val="70000"/>
              </a:lnSpc>
              <a:buNone/>
            </a:pPr>
            <a:r>
              <a:rPr lang="en-US" sz="1400"/>
              <a:t>    }</a:t>
            </a:r>
            <a:endParaRPr lang="en-US" sz="1400"/>
          </a:p>
          <a:p>
            <a:pPr marL="0" indent="0">
              <a:lnSpc>
                <a:spcPct val="70000"/>
              </a:lnSpc>
              <a:buNone/>
            </a:pPr>
            <a:r>
              <a:rPr lang="en-US" sz="1400"/>
              <a:t>}</a:t>
            </a:r>
            <a:endParaRPr lang="en-US" sz="1400"/>
          </a:p>
          <a:p>
            <a:pPr marL="0" indent="0">
              <a:lnSpc>
                <a:spcPct val="70000"/>
              </a:lnSpc>
              <a:buNone/>
            </a:pPr>
            <a:r>
              <a:rPr lang="en-US" sz="1000"/>
              <a:t> </a:t>
            </a:r>
            <a:endParaRPr lang="en-US" sz="1000"/>
          </a:p>
          <a:p>
            <a:pPr marL="0" indent="0">
              <a:lnSpc>
                <a:spcPct val="70000"/>
              </a:lnSpc>
              <a:buNone/>
            </a:pPr>
            <a:endParaRPr lang="en-US" sz="1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7329</Words>
  <Application>WPS Presentation</Application>
  <PresentationFormat>Widescreen</PresentationFormat>
  <Paragraphs>260</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Cambria</vt:lpstr>
      <vt:lpstr>Baskerville Old Face</vt:lpstr>
      <vt:lpstr>Times New Roman</vt:lpstr>
      <vt:lpstr>Courier New</vt:lpstr>
      <vt:lpstr>Microsoft YaHei</vt:lpstr>
      <vt:lpstr>Arial Unicode MS</vt:lpstr>
      <vt:lpstr>Calibri</vt:lpstr>
      <vt:lpstr>Blue Waves</vt:lpstr>
      <vt:lpstr>Stack and Queue</vt:lpstr>
      <vt:lpstr>Brain Teaser!</vt:lpstr>
      <vt:lpstr>INTRODUCTION</vt:lpstr>
      <vt:lpstr> Applications of Stacks </vt:lpstr>
      <vt:lpstr> Stack Operations </vt:lpstr>
      <vt:lpstr>PowerPoint 演示文稿</vt:lpstr>
      <vt:lpstr>  Other Stack Operations </vt:lpstr>
      <vt:lpstr>PowerPoint 演示文稿</vt:lpstr>
      <vt:lpstr>Implementing Stack using Arrays</vt:lpstr>
      <vt:lpstr>PowerPoint 演示文稿</vt:lpstr>
      <vt:lpstr>Implementing Stack using Linked List</vt:lpstr>
      <vt:lpstr>PowerPoint 演示文稿</vt:lpstr>
      <vt:lpstr>PowerPoint 演示文稿</vt:lpstr>
      <vt:lpstr>Practice Question 1:</vt:lpstr>
      <vt:lpstr>Practice Question 3:</vt:lpstr>
      <vt:lpstr>PowerPoint 演示文稿</vt:lpstr>
      <vt:lpstr>QUEUE: INTRODUCTION</vt:lpstr>
      <vt:lpstr>Operations on Queue: Mainly the following four basic operations are performed on queue:  Enqueue: Adds an item to the queue. If the queue is full, then it is said to be an Overflow condition. Dequeue: Removes an item from the queue. The items are popped in the same order in which they are pushed. If the queue is empty, then it is said to be an Underflow condition. Front: Get the front item from queue. Rear: Get the last item from queue. </vt:lpstr>
      <vt:lpstr>PowerPoint 演示文稿</vt:lpstr>
      <vt:lpstr>Priority Queue:</vt:lpstr>
      <vt:lpstr>Practice Question 1:Implement Queue using Stacks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and Queue</dc:title>
  <dc:creator>Admin</dc:creator>
  <cp:lastModifiedBy>Admin</cp:lastModifiedBy>
  <cp:revision>3</cp:revision>
  <dcterms:created xsi:type="dcterms:W3CDTF">2018-02-20T17:05:00Z</dcterms:created>
  <dcterms:modified xsi:type="dcterms:W3CDTF">2018-10-23T01:59:20Z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