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7" r:id="rId5"/>
    <p:sldId id="260" r:id="rId6"/>
    <p:sldId id="268" r:id="rId7"/>
    <p:sldId id="263" r:id="rId8"/>
    <p:sldId id="269" r:id="rId9"/>
    <p:sldId id="270"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3" autoAdjust="0"/>
    <p:restoredTop sz="94660"/>
  </p:normalViewPr>
  <p:slideViewPr>
    <p:cSldViewPr>
      <p:cViewPr varScale="1">
        <p:scale>
          <a:sx n="70" d="100"/>
          <a:sy n="70" d="100"/>
        </p:scale>
        <p:origin x="-1120"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6DA02E4-38CA-4371-B94F-39A42E2AE3CB}" type="datetimeFigureOut">
              <a:rPr lang="en-IN" smtClean="0"/>
              <a:t>09-10-2018</a:t>
            </a:fld>
            <a:endParaRPr lang="en-IN"/>
          </a:p>
        </p:txBody>
      </p:sp>
      <p:sp>
        <p:nvSpPr>
          <p:cNvPr id="8" name="Slide Number Placeholder 7"/>
          <p:cNvSpPr>
            <a:spLocks noGrp="1"/>
          </p:cNvSpPr>
          <p:nvPr>
            <p:ph type="sldNum" sz="quarter" idx="11"/>
          </p:nvPr>
        </p:nvSpPr>
        <p:spPr/>
        <p:txBody>
          <a:bodyPr/>
          <a:lstStyle/>
          <a:p>
            <a:fld id="{B113C838-B8FF-43D8-8E01-BC0715C5B7BD}"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A02E4-38CA-4371-B94F-39A42E2AE3CB}" type="datetimeFigureOut">
              <a:rPr lang="en-IN" smtClean="0"/>
              <a:t>09-10-2018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13C838-B8FF-43D8-8E01-BC0715C5B7B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A02E4-38CA-4371-B94F-39A42E2AE3CB}" type="datetimeFigureOut">
              <a:rPr lang="en-IN" smtClean="0"/>
              <a:t>09-10-2018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13C838-B8FF-43D8-8E01-BC0715C5B7B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DA02E4-38CA-4371-B94F-39A42E2AE3CB}" type="datetimeFigureOut">
              <a:rPr lang="en-IN" smtClean="0"/>
              <a:t>09-10-2018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13C838-B8FF-43D8-8E01-BC0715C5B7B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DA02E4-38CA-4371-B94F-39A42E2AE3CB}" type="datetimeFigureOut">
              <a:rPr lang="en-IN" smtClean="0"/>
              <a:t>09-10-2018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13C838-B8FF-43D8-8E01-BC0715C5B7B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DA02E4-38CA-4371-B94F-39A42E2AE3CB}" type="datetimeFigureOut">
              <a:rPr lang="en-IN" smtClean="0"/>
              <a:t>09-10-2018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13C838-B8FF-43D8-8E01-BC0715C5B7BD}"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6DA02E4-38CA-4371-B94F-39A42E2AE3CB}" type="datetimeFigureOut">
              <a:rPr lang="en-IN" smtClean="0"/>
              <a:t>09-10-2018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13C838-B8FF-43D8-8E01-BC0715C5B7BD}"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A02E4-38CA-4371-B94F-39A42E2AE3CB}" type="datetimeFigureOut">
              <a:rPr lang="en-IN" smtClean="0"/>
              <a:t>09-10-2018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13C838-B8FF-43D8-8E01-BC0715C5B7B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A02E4-38CA-4371-B94F-39A42E2AE3CB}" type="datetimeFigureOut">
              <a:rPr lang="en-IN" smtClean="0"/>
              <a:t>09-10-2018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13C838-B8FF-43D8-8E01-BC0715C5B7B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DA02E4-38CA-4371-B94F-39A42E2AE3CB}" type="datetimeFigureOut">
              <a:rPr lang="en-IN" smtClean="0"/>
              <a:t>09-10-2018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13C838-B8FF-43D8-8E01-BC0715C5B7B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DA02E4-38CA-4371-B94F-39A42E2AE3CB}" type="datetimeFigureOut">
              <a:rPr lang="en-IN" smtClean="0"/>
              <a:t>09-10-2018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13C838-B8FF-43D8-8E01-BC0715C5B7B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B6DA02E4-38CA-4371-B94F-39A42E2AE3CB}" type="datetimeFigureOut">
              <a:rPr lang="en-IN" smtClean="0"/>
              <a:t>09-10-2018</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113C838-B8FF-43D8-8E01-BC0715C5B7BD}"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0648"/>
            <a:ext cx="7315200" cy="2595025"/>
          </a:xfrm>
        </p:spPr>
        <p:txBody>
          <a:bodyPr/>
          <a:lstStyle/>
          <a:p>
            <a:r>
              <a:rPr lang="en-IN" dirty="0" smtClean="0"/>
              <a:t>Recursion</a:t>
            </a:r>
            <a:endParaRPr lang="en-IN" dirty="0"/>
          </a:p>
        </p:txBody>
      </p:sp>
      <p:sp>
        <p:nvSpPr>
          <p:cNvPr id="3" name="Subtitle 2"/>
          <p:cNvSpPr>
            <a:spLocks noGrp="1"/>
          </p:cNvSpPr>
          <p:nvPr>
            <p:ph type="subTitle" idx="1"/>
          </p:nvPr>
        </p:nvSpPr>
        <p:spPr>
          <a:xfrm>
            <a:off x="899592" y="3140968"/>
            <a:ext cx="7315200" cy="1144632"/>
          </a:xfrm>
        </p:spPr>
        <p:txBody>
          <a:bodyPr>
            <a:normAutofit/>
          </a:bodyPr>
          <a:lstStyle/>
          <a:p>
            <a:r>
              <a:rPr lang="en-IN" sz="2800" dirty="0" smtClean="0"/>
              <a:t>In order to understand recursion, first understand recursion! </a:t>
            </a:r>
            <a:endParaRPr lang="en-IN" sz="2800" dirty="0"/>
          </a:p>
        </p:txBody>
      </p:sp>
    </p:spTree>
    <p:extLst>
      <p:ext uri="{BB962C8B-B14F-4D97-AF65-F5344CB8AC3E}">
        <p14:creationId xmlns:p14="http://schemas.microsoft.com/office/powerpoint/2010/main" val="157267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99592" y="1628799"/>
            <a:ext cx="7330008" cy="4680561"/>
          </a:xfrm>
        </p:spPr>
        <p:txBody>
          <a:bodyPr>
            <a:normAutofit fontScale="92500" lnSpcReduction="10000"/>
          </a:bodyPr>
          <a:lstStyle/>
          <a:p>
            <a:pPr marL="502920" indent="-457200">
              <a:buFont typeface="+mj-lt"/>
              <a:buAutoNum type="arabicPeriod"/>
            </a:pPr>
            <a:r>
              <a:rPr lang="en-IN" sz="2400" dirty="0"/>
              <a:t>Given two integers m &amp; n, calculate and return their </a:t>
            </a:r>
            <a:r>
              <a:rPr lang="en-IN" sz="2400" dirty="0" smtClean="0"/>
              <a:t>multiplication. </a:t>
            </a:r>
            <a:r>
              <a:rPr lang="en-IN" sz="2400" dirty="0"/>
              <a:t>You can only use subtraction and addition for your calculation. No other operators are </a:t>
            </a:r>
            <a:r>
              <a:rPr lang="en-IN" sz="2400" dirty="0" smtClean="0"/>
              <a:t>allowed.</a:t>
            </a:r>
          </a:p>
          <a:p>
            <a:pPr marL="502920" indent="-457200">
              <a:buFont typeface="+mj-lt"/>
              <a:buAutoNum type="arabicPeriod"/>
            </a:pPr>
            <a:r>
              <a:rPr lang="en-IN" sz="2400" dirty="0"/>
              <a:t>Given an integer n, count and return the number of zeros that are present in the given integer using recursion</a:t>
            </a:r>
            <a:r>
              <a:rPr lang="en-IN" sz="2400" dirty="0" smtClean="0"/>
              <a:t>.</a:t>
            </a:r>
          </a:p>
          <a:p>
            <a:pPr marL="502920" indent="-457200">
              <a:buFont typeface="+mj-lt"/>
              <a:buAutoNum type="arabicPeriod"/>
            </a:pPr>
            <a:r>
              <a:rPr lang="en-IN" sz="2400" dirty="0"/>
              <a:t>Write a recursive function that returns the sum of the digits of a given integer</a:t>
            </a:r>
            <a:r>
              <a:rPr lang="en-IN" sz="2400" dirty="0" smtClean="0"/>
              <a:t>.</a:t>
            </a:r>
          </a:p>
          <a:p>
            <a:pPr marL="502920" indent="-457200">
              <a:buFont typeface="+mj-lt"/>
              <a:buAutoNum type="arabicPeriod"/>
            </a:pPr>
            <a:r>
              <a:rPr lang="en-IN" sz="2400" dirty="0"/>
              <a:t>A child is running up a staircase with n steps, and can hop either 1 step, 2 steps or 3 steps at a time. Implement a method to count how many possible ways the child can run up to the stairs. You need to return all possible number of ways</a:t>
            </a:r>
            <a:r>
              <a:rPr lang="en-IN" sz="2400" dirty="0" smtClean="0"/>
              <a:t>. (Microsoft)</a:t>
            </a:r>
          </a:p>
          <a:p>
            <a:pPr marL="45720" indent="0">
              <a:buNone/>
            </a:pPr>
            <a:endParaRPr lang="en-IN" dirty="0" smtClean="0"/>
          </a:p>
          <a:p>
            <a:pPr marL="502920" indent="-457200">
              <a:buFont typeface="+mj-lt"/>
              <a:buAutoNum type="arabicPeriod"/>
            </a:pPr>
            <a:endParaRPr lang="en-IN" dirty="0" smtClean="0"/>
          </a:p>
          <a:p>
            <a:pPr marL="502920" indent="-457200">
              <a:buFont typeface="+mj-lt"/>
              <a:buAutoNum type="arabicPeriod"/>
            </a:pPr>
            <a:endParaRPr lang="en-IN" dirty="0"/>
          </a:p>
          <a:p>
            <a:endParaRPr lang="en-IN" dirty="0"/>
          </a:p>
        </p:txBody>
      </p:sp>
      <p:sp>
        <p:nvSpPr>
          <p:cNvPr id="6" name="Title 1"/>
          <p:cNvSpPr>
            <a:spLocks noGrp="1"/>
          </p:cNvSpPr>
          <p:nvPr>
            <p:ph type="title"/>
          </p:nvPr>
        </p:nvSpPr>
        <p:spPr>
          <a:xfrm>
            <a:off x="971600" y="260648"/>
            <a:ext cx="7315200" cy="1154097"/>
          </a:xfrm>
        </p:spPr>
        <p:txBody>
          <a:bodyPr/>
          <a:lstStyle/>
          <a:p>
            <a:pPr algn="ctr"/>
            <a:r>
              <a:rPr lang="en-IN" sz="5400" dirty="0" smtClean="0"/>
              <a:t>Questions6</a:t>
            </a:r>
            <a:endParaRPr lang="en-IN" sz="5400" dirty="0"/>
          </a:p>
        </p:txBody>
      </p:sp>
    </p:spTree>
    <p:extLst>
      <p:ext uri="{BB962C8B-B14F-4D97-AF65-F5344CB8AC3E}">
        <p14:creationId xmlns:p14="http://schemas.microsoft.com/office/powerpoint/2010/main" val="109433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756"/>
            <a:ext cx="7315200" cy="1154097"/>
          </a:xfrm>
        </p:spPr>
        <p:txBody>
          <a:bodyPr/>
          <a:lstStyle/>
          <a:p>
            <a:r>
              <a:rPr lang="en-IN" dirty="0" smtClean="0"/>
              <a:t>Continued..</a:t>
            </a:r>
            <a:endParaRPr lang="en-IN" dirty="0"/>
          </a:p>
        </p:txBody>
      </p:sp>
      <p:sp>
        <p:nvSpPr>
          <p:cNvPr id="3" name="Content Placeholder 2"/>
          <p:cNvSpPr>
            <a:spLocks noGrp="1"/>
          </p:cNvSpPr>
          <p:nvPr>
            <p:ph idx="1"/>
          </p:nvPr>
        </p:nvSpPr>
        <p:spPr>
          <a:xfrm>
            <a:off x="827584" y="1268760"/>
            <a:ext cx="7632848" cy="5472608"/>
          </a:xfrm>
        </p:spPr>
        <p:txBody>
          <a:bodyPr>
            <a:normAutofit/>
          </a:bodyPr>
          <a:lstStyle/>
          <a:p>
            <a:pPr marL="502920" indent="-457200">
              <a:buFont typeface="+mj-lt"/>
              <a:buAutoNum type="arabicPeriod" startAt="5"/>
            </a:pPr>
            <a:r>
              <a:rPr lang="en-IN" dirty="0" smtClean="0"/>
              <a:t>Check </a:t>
            </a:r>
            <a:r>
              <a:rPr lang="en-IN" dirty="0"/>
              <a:t>if a given String S is palindrome or not (using recursion). Return true or </a:t>
            </a:r>
            <a:r>
              <a:rPr lang="en-IN" dirty="0" smtClean="0"/>
              <a:t>false.</a:t>
            </a:r>
          </a:p>
          <a:p>
            <a:pPr marL="502920" indent="-457200">
              <a:buFont typeface="+mj-lt"/>
              <a:buAutoNum type="arabicPeriod" startAt="5"/>
            </a:pPr>
            <a:r>
              <a:rPr lang="en-IN" dirty="0" smtClean="0"/>
              <a:t>Given </a:t>
            </a:r>
            <a:r>
              <a:rPr lang="en-IN" dirty="0"/>
              <a:t>a string, compute recursively a new string where all 'x' chars have been </a:t>
            </a:r>
            <a:r>
              <a:rPr lang="en-IN" dirty="0" smtClean="0"/>
              <a:t>removed.</a:t>
            </a:r>
          </a:p>
          <a:p>
            <a:pPr marL="502920" indent="-457200">
              <a:buFont typeface="+mj-lt"/>
              <a:buAutoNum type="arabicPeriod" startAt="5"/>
            </a:pPr>
            <a:r>
              <a:rPr lang="en-IN" dirty="0" smtClean="0"/>
              <a:t>Given a string, compute recursively a new string where all appearances of "pi" have been replaced by "</a:t>
            </a:r>
            <a:r>
              <a:rPr lang="en-IN" dirty="0"/>
              <a:t>3.14". </a:t>
            </a:r>
            <a:endParaRPr lang="en-IN" dirty="0" smtClean="0"/>
          </a:p>
          <a:p>
            <a:pPr marL="45720" indent="0">
              <a:buNone/>
            </a:pPr>
            <a:r>
              <a:rPr lang="en-IN" dirty="0" smtClean="0"/>
              <a:t>	(</a:t>
            </a:r>
            <a:r>
              <a:rPr lang="en-IN" dirty="0"/>
              <a:t>Intuit, Amazon</a:t>
            </a:r>
            <a:r>
              <a:rPr lang="en-IN" dirty="0" smtClean="0"/>
              <a:t>)</a:t>
            </a:r>
          </a:p>
          <a:p>
            <a:pPr marL="502920" indent="-457200">
              <a:buFont typeface="+mj-lt"/>
              <a:buAutoNum type="arabicPeriod" startAt="5"/>
            </a:pPr>
            <a:r>
              <a:rPr lang="en-IN" dirty="0" smtClean="0"/>
              <a:t>Suppose </a:t>
            </a:r>
            <a:r>
              <a:rPr lang="en-IN" dirty="0"/>
              <a:t>you have a string made up of only 'a' and 'b'. Write a recursive function that checks if the string was generated using the following rules</a:t>
            </a:r>
            <a:r>
              <a:rPr lang="en-IN" dirty="0" smtClean="0"/>
              <a:t>:</a:t>
            </a:r>
          </a:p>
          <a:p>
            <a:pPr lvl="3"/>
            <a:r>
              <a:rPr lang="en-IN" dirty="0" smtClean="0"/>
              <a:t> </a:t>
            </a:r>
            <a:r>
              <a:rPr lang="en-IN" sz="1800" dirty="0"/>
              <a:t>The string begins with an 'a' .</a:t>
            </a:r>
            <a:r>
              <a:rPr lang="en-IN" sz="1800" dirty="0" smtClean="0"/>
              <a:t> </a:t>
            </a:r>
          </a:p>
          <a:p>
            <a:pPr lvl="3"/>
            <a:r>
              <a:rPr lang="en-IN" sz="1800" dirty="0" smtClean="0"/>
              <a:t>Each </a:t>
            </a:r>
            <a:r>
              <a:rPr lang="en-IN" sz="1800" dirty="0"/>
              <a:t>'a' is followed by nothing or an 'a' or "bb" .</a:t>
            </a:r>
            <a:endParaRPr lang="en-IN" sz="1800" dirty="0" smtClean="0"/>
          </a:p>
          <a:p>
            <a:pPr lvl="3"/>
            <a:r>
              <a:rPr lang="en-IN" sz="1800" dirty="0" smtClean="0"/>
              <a:t>Each </a:t>
            </a:r>
            <a:r>
              <a:rPr lang="en-IN" sz="1800" dirty="0"/>
              <a:t>"bb" is followed by nothing or an 'a' </a:t>
            </a:r>
          </a:p>
          <a:p>
            <a:pPr marL="45720" indent="0">
              <a:buNone/>
            </a:pPr>
            <a:r>
              <a:rPr lang="en-IN" dirty="0" smtClean="0"/>
              <a:t>      If </a:t>
            </a:r>
            <a:r>
              <a:rPr lang="en-IN" dirty="0"/>
              <a:t>all the rules are followed by the given string, return true </a:t>
            </a:r>
            <a:r>
              <a:rPr lang="en-IN" dirty="0" smtClean="0"/>
              <a:t> otherwise </a:t>
            </a:r>
            <a:r>
              <a:rPr lang="en-IN" dirty="0"/>
              <a:t>return false</a:t>
            </a:r>
            <a:r>
              <a:rPr lang="en-IN" dirty="0" smtClean="0"/>
              <a:t>. (Adobe)</a:t>
            </a:r>
            <a:endParaRPr lang="en-IN" dirty="0"/>
          </a:p>
          <a:p>
            <a:pPr marL="45720" indent="0">
              <a:buNone/>
            </a:pPr>
            <a:endParaRPr lang="en-IN" dirty="0"/>
          </a:p>
          <a:p>
            <a:pPr marL="502920" indent="-457200">
              <a:buFont typeface="+mj-lt"/>
              <a:buAutoNum type="arabicPeriod"/>
            </a:pPr>
            <a:endParaRPr lang="en-IN" dirty="0"/>
          </a:p>
          <a:p>
            <a:endParaRPr lang="en-IN" dirty="0"/>
          </a:p>
        </p:txBody>
      </p:sp>
    </p:spTree>
    <p:extLst>
      <p:ext uri="{BB962C8B-B14F-4D97-AF65-F5344CB8AC3E}">
        <p14:creationId xmlns:p14="http://schemas.microsoft.com/office/powerpoint/2010/main" val="2227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6696744" cy="1152128"/>
          </a:xfrm>
        </p:spPr>
        <p:txBody>
          <a:bodyPr>
            <a:normAutofit fontScale="90000"/>
          </a:bodyPr>
          <a:lstStyle/>
          <a:p>
            <a:pPr algn="ctr"/>
            <a:r>
              <a:rPr lang="en-IN" dirty="0" smtClean="0"/>
              <a:t>Even Google has a sense of humour </a:t>
            </a:r>
            <a:r>
              <a:rPr lang="en-IN" dirty="0" smtClean="0">
                <a:sym typeface="Wingdings" pitchFamily="2" charset="2"/>
              </a:rPr>
              <a:t></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5122" r="38055" b="18889"/>
          <a:stretch/>
        </p:blipFill>
        <p:spPr>
          <a:xfrm>
            <a:off x="1331640" y="1700808"/>
            <a:ext cx="6912768" cy="4769959"/>
          </a:xfrm>
        </p:spPr>
      </p:pic>
    </p:spTree>
    <p:extLst>
      <p:ext uri="{BB962C8B-B14F-4D97-AF65-F5344CB8AC3E}">
        <p14:creationId xmlns:p14="http://schemas.microsoft.com/office/powerpoint/2010/main" val="328207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7"/>
            <a:ext cx="7315200" cy="720080"/>
          </a:xfrm>
        </p:spPr>
        <p:txBody>
          <a:bodyPr/>
          <a:lstStyle/>
          <a:p>
            <a:r>
              <a:rPr lang="en-IN" dirty="0" smtClean="0"/>
              <a:t>Definition</a:t>
            </a:r>
            <a:endParaRPr lang="en-IN" dirty="0"/>
          </a:p>
        </p:txBody>
      </p:sp>
      <p:sp>
        <p:nvSpPr>
          <p:cNvPr id="3" name="Content Placeholder 2"/>
          <p:cNvSpPr>
            <a:spLocks noGrp="1"/>
          </p:cNvSpPr>
          <p:nvPr>
            <p:ph idx="1"/>
          </p:nvPr>
        </p:nvSpPr>
        <p:spPr>
          <a:xfrm>
            <a:off x="899592" y="1124744"/>
            <a:ext cx="7704856" cy="5400600"/>
          </a:xfrm>
        </p:spPr>
        <p:txBody>
          <a:bodyPr>
            <a:noAutofit/>
          </a:bodyPr>
          <a:lstStyle/>
          <a:p>
            <a:r>
              <a:rPr lang="en-US" sz="2400" dirty="0">
                <a:latin typeface="Calibri" panose="020F0502020204030204" pitchFamily="34" charset="0"/>
                <a:cs typeface="Calibri" panose="020F0502020204030204" pitchFamily="34" charset="0"/>
              </a:rPr>
              <a:t>WE USE RECURSION WHEN ONE OUTPUT DEPENDS UPON ANOTHER OUTPUT OF SAME NATURE, BUT OF SMALLER SIZE.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Recursion problems are similar to PMI (Principle of Mathematical Induction)</a:t>
            </a:r>
          </a:p>
          <a:p>
            <a:pPr marL="274320" lvl="1" indent="0">
              <a:buNone/>
            </a:pPr>
            <a:r>
              <a:rPr lang="en-US" sz="2400" dirty="0">
                <a:latin typeface="Calibri" panose="020F0502020204030204" pitchFamily="34" charset="0"/>
                <a:cs typeface="Calibri" panose="020F0502020204030204" pitchFamily="34" charset="0"/>
              </a:rPr>
              <a:t>Where F(n) is proved to be true for ALL N.</a:t>
            </a:r>
          </a:p>
          <a:p>
            <a:pPr marL="274320" lvl="1" indent="0">
              <a:buNone/>
            </a:pPr>
            <a:r>
              <a:rPr lang="en-US" sz="2400" dirty="0">
                <a:latin typeface="Calibri" panose="020F0502020204030204" pitchFamily="34" charset="0"/>
                <a:cs typeface="Calibri" panose="020F0502020204030204" pitchFamily="34" charset="0"/>
              </a:rPr>
              <a:t>We Assume : 1) Its already proved true for F(0) or F(1). /*Base Case*/</a:t>
            </a:r>
          </a:p>
          <a:p>
            <a:pPr marL="274320" lvl="1" indent="0">
              <a:buNone/>
            </a:pPr>
            <a:r>
              <a:rPr lang="en-US" sz="2400" dirty="0">
                <a:latin typeface="Calibri" panose="020F0502020204030204" pitchFamily="34" charset="0"/>
                <a:cs typeface="Calibri" panose="020F0502020204030204" pitchFamily="34" charset="0"/>
              </a:rPr>
              <a:t>                     2) Also F(k) is true.                                   /*Processing Logic*/</a:t>
            </a:r>
          </a:p>
          <a:p>
            <a:pPr marL="274320" lvl="1" indent="0">
              <a:buNone/>
            </a:pPr>
            <a:r>
              <a:rPr lang="en-US" sz="2400" dirty="0">
                <a:latin typeface="Calibri" panose="020F0502020204030204" pitchFamily="34" charset="0"/>
                <a:cs typeface="Calibri" panose="020F0502020204030204" pitchFamily="34" charset="0"/>
              </a:rPr>
              <a:t>We need to prove that F(k+1) is also true.                     /*Recursive Call*/</a:t>
            </a:r>
          </a:p>
        </p:txBody>
      </p:sp>
    </p:spTree>
    <p:extLst>
      <p:ext uri="{BB962C8B-B14F-4D97-AF65-F5344CB8AC3E}">
        <p14:creationId xmlns:p14="http://schemas.microsoft.com/office/powerpoint/2010/main" val="29189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315200" cy="1154097"/>
          </a:xfrm>
        </p:spPr>
        <p:txBody>
          <a:bodyPr>
            <a:normAutofit fontScale="90000"/>
          </a:bodyPr>
          <a:lstStyle/>
          <a:p>
            <a:r>
              <a:rPr lang="en-US" dirty="0"/>
              <a:t>Find Factorial of N using recursion</a:t>
            </a:r>
            <a:br>
              <a:rPr lang="en-US" dirty="0"/>
            </a:br>
            <a:r>
              <a:rPr lang="en-US" dirty="0"/>
              <a:t>N ! = N*N-1*N-2*……*3*2*1. </a:t>
            </a:r>
            <a:endParaRPr lang="en-IN" dirty="0"/>
          </a:p>
        </p:txBody>
      </p:sp>
      <p:pic>
        <p:nvPicPr>
          <p:cNvPr id="4" name="Content Placeholder 3">
            <a:extLst>
              <a:ext uri="{FF2B5EF4-FFF2-40B4-BE49-F238E27FC236}">
                <a16:creationId xmlns:a16="http://schemas.microsoft.com/office/drawing/2014/main" xmlns="" id="{06D95CCF-6201-4CB4-8499-EC5A6BC52E55}"/>
              </a:ext>
            </a:extLst>
          </p:cNvPr>
          <p:cNvPicPr>
            <a:picLocks noGrp="1" noChangeAspect="1"/>
          </p:cNvPicPr>
          <p:nvPr>
            <p:ph idx="1"/>
          </p:nvPr>
        </p:nvPicPr>
        <p:blipFill rotWithShape="1">
          <a:blip r:embed="rId2"/>
          <a:srcRect l="15578" t="35276" r="6537" b="14649"/>
          <a:stretch/>
        </p:blipFill>
        <p:spPr>
          <a:xfrm>
            <a:off x="19425" y="2132856"/>
            <a:ext cx="9163489" cy="3312368"/>
          </a:xfrm>
          <a:prstGeom prst="rect">
            <a:avLst/>
          </a:prstGeom>
        </p:spPr>
      </p:pic>
    </p:spTree>
    <p:extLst>
      <p:ext uri="{BB962C8B-B14F-4D97-AF65-F5344CB8AC3E}">
        <p14:creationId xmlns:p14="http://schemas.microsoft.com/office/powerpoint/2010/main" val="343933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315200" cy="1154097"/>
          </a:xfrm>
        </p:spPr>
        <p:txBody>
          <a:bodyPr/>
          <a:lstStyle/>
          <a:p>
            <a:r>
              <a:rPr lang="en-IN" dirty="0" smtClean="0"/>
              <a:t>     Space Complexity: 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628800"/>
            <a:ext cx="5472608" cy="4760589"/>
          </a:xfrm>
        </p:spPr>
      </p:pic>
    </p:spTree>
    <p:extLst>
      <p:ext uri="{BB962C8B-B14F-4D97-AF65-F5344CB8AC3E}">
        <p14:creationId xmlns:p14="http://schemas.microsoft.com/office/powerpoint/2010/main" val="198270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7344816" cy="2510172"/>
          </a:xfrm>
        </p:spPr>
        <p:txBody>
          <a:bodyPr>
            <a:normAutofit fontScale="90000"/>
          </a:bodyPr>
          <a:lstStyle/>
          <a:p>
            <a:r>
              <a:rPr lang="en-US" sz="3200" b="1" dirty="0">
                <a:latin typeface="Calibri" panose="020F0502020204030204" pitchFamily="34" charset="0"/>
                <a:cs typeface="Calibri" panose="020F0502020204030204" pitchFamily="34" charset="0"/>
              </a:rPr>
              <a:t>Find Fibonacci serious of First N nos.</a:t>
            </a:r>
            <a:r>
              <a:rPr lang="en-US" sz="3200" dirty="0">
                <a:latin typeface="Calibri" panose="020F0502020204030204" pitchFamily="34" charset="0"/>
                <a:cs typeface="Calibri" panose="020F0502020204030204" pitchFamily="34" charset="0"/>
              </a:rPr>
              <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In Fibonacci series, </a:t>
            </a:r>
            <a:r>
              <a:rPr lang="en-US" sz="3200" i="1" dirty="0">
                <a:latin typeface="Calibri" panose="020F0502020204030204" pitchFamily="34" charset="0"/>
                <a:cs typeface="Calibri" panose="020F0502020204030204" pitchFamily="34" charset="0"/>
              </a:rPr>
              <a:t>next number is the sum of previous two numbers</a:t>
            </a:r>
            <a:r>
              <a:rPr lang="en-US" sz="3200" dirty="0">
                <a:latin typeface="Calibri" panose="020F0502020204030204" pitchFamily="34" charset="0"/>
                <a:cs typeface="Calibri" panose="020F0502020204030204" pitchFamily="34" charset="0"/>
              </a:rPr>
              <a:t> for example 0, 1, 1, 2, 3, 5, 8, 13, 21, 34, 55 etc. The first two numbers of Fibonacci series are 0 and 1.</a:t>
            </a:r>
            <a:endParaRPr lang="en-IN" sz="3200" dirty="0"/>
          </a:p>
        </p:txBody>
      </p:sp>
      <p:pic>
        <p:nvPicPr>
          <p:cNvPr id="4" name="Content Placeholder 3">
            <a:extLst>
              <a:ext uri="{FF2B5EF4-FFF2-40B4-BE49-F238E27FC236}">
                <a16:creationId xmlns:a16="http://schemas.microsoft.com/office/drawing/2014/main" xmlns="" id="{90AFE86C-7454-4913-890A-CEA62643EA86}"/>
              </a:ext>
            </a:extLst>
          </p:cNvPr>
          <p:cNvPicPr>
            <a:picLocks noGrp="1" noChangeAspect="1"/>
          </p:cNvPicPr>
          <p:nvPr>
            <p:ph idx="1"/>
          </p:nvPr>
        </p:nvPicPr>
        <p:blipFill rotWithShape="1">
          <a:blip r:embed="rId2"/>
          <a:srcRect l="3000" t="17010" r="8750" b="18549"/>
          <a:stretch/>
        </p:blipFill>
        <p:spPr>
          <a:xfrm>
            <a:off x="107504" y="2780928"/>
            <a:ext cx="8954700" cy="3676284"/>
          </a:xfrm>
          <a:prstGeom prst="rect">
            <a:avLst/>
          </a:prstGeom>
        </p:spPr>
      </p:pic>
    </p:spTree>
    <p:extLst>
      <p:ext uri="{BB962C8B-B14F-4D97-AF65-F5344CB8AC3E}">
        <p14:creationId xmlns:p14="http://schemas.microsoft.com/office/powerpoint/2010/main" val="80804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7315200" cy="1154097"/>
          </a:xfrm>
        </p:spPr>
        <p:txBody>
          <a:bodyPr/>
          <a:lstStyle/>
          <a:p>
            <a:r>
              <a:rPr lang="en-IN" dirty="0" smtClean="0"/>
              <a:t>Continued..</a:t>
            </a:r>
            <a:endParaRPr lang="en-IN" dirty="0"/>
          </a:p>
        </p:txBody>
      </p:sp>
      <p:sp>
        <p:nvSpPr>
          <p:cNvPr id="3" name="Content Placeholder 2"/>
          <p:cNvSpPr>
            <a:spLocks noGrp="1"/>
          </p:cNvSpPr>
          <p:nvPr>
            <p:ph idx="1"/>
          </p:nvPr>
        </p:nvSpPr>
        <p:spPr>
          <a:xfrm>
            <a:off x="899592" y="1772816"/>
            <a:ext cx="7344816" cy="4536504"/>
          </a:xfrm>
        </p:spPr>
        <p:txBody>
          <a:bodyPr>
            <a:noAutofit/>
          </a:bodyPr>
          <a:lstStyle/>
          <a:p>
            <a:r>
              <a:rPr lang="en-IN" sz="2800" dirty="0" smtClean="0"/>
              <a:t>Drawing recursive calls as a tree – great way to figure out runtime of a recursive algorithm</a:t>
            </a:r>
          </a:p>
          <a:p>
            <a:r>
              <a:rPr lang="en-IN" sz="2800" dirty="0" smtClean="0"/>
              <a:t>Total no of nodes in the tree represents runtime</a:t>
            </a:r>
          </a:p>
          <a:p>
            <a:r>
              <a:rPr lang="en-IN" sz="2800" dirty="0" smtClean="0"/>
              <a:t>Fibonacci has a runtime of O(2^n) [How?]</a:t>
            </a:r>
          </a:p>
          <a:p>
            <a:r>
              <a:rPr lang="en-IN" sz="2800" dirty="0" smtClean="0"/>
              <a:t>In actual, slightly better than </a:t>
            </a:r>
            <a:r>
              <a:rPr lang="en-IN" sz="2800" dirty="0"/>
              <a:t>O(2^n</a:t>
            </a:r>
            <a:r>
              <a:rPr lang="en-IN" sz="2800" dirty="0" smtClean="0"/>
              <a:t>), i.e., O(1.6^n) [Why?]</a:t>
            </a:r>
          </a:p>
          <a:p>
            <a:r>
              <a:rPr lang="en-IN" sz="2800" dirty="0" smtClean="0"/>
              <a:t>But still, exponential!</a:t>
            </a:r>
            <a:endParaRPr lang="en-IN" sz="2800" dirty="0"/>
          </a:p>
        </p:txBody>
      </p:sp>
    </p:spTree>
    <p:extLst>
      <p:ext uri="{BB962C8B-B14F-4D97-AF65-F5344CB8AC3E}">
        <p14:creationId xmlns:p14="http://schemas.microsoft.com/office/powerpoint/2010/main" val="327906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315200" cy="1154097"/>
          </a:xfrm>
        </p:spPr>
        <p:txBody>
          <a:bodyPr/>
          <a:lstStyle/>
          <a:p>
            <a:r>
              <a:rPr lang="en-IN" dirty="0" smtClean="0"/>
              <a:t>Pro-Tips:</a:t>
            </a:r>
            <a:endParaRPr lang="en-IN" dirty="0"/>
          </a:p>
        </p:txBody>
      </p:sp>
      <p:sp>
        <p:nvSpPr>
          <p:cNvPr id="3" name="Content Placeholder 2"/>
          <p:cNvSpPr>
            <a:spLocks noGrp="1"/>
          </p:cNvSpPr>
          <p:nvPr>
            <p:ph idx="1"/>
          </p:nvPr>
        </p:nvSpPr>
        <p:spPr>
          <a:xfrm>
            <a:off x="899592" y="1484784"/>
            <a:ext cx="7315200" cy="3539527"/>
          </a:xfrm>
        </p:spPr>
        <p:txBody>
          <a:bodyPr>
            <a:noAutofit/>
          </a:bodyPr>
          <a:lstStyle/>
          <a:p>
            <a:r>
              <a:rPr lang="en-US" sz="2800" i="1" dirty="0">
                <a:latin typeface="Calibri" panose="020F0502020204030204" pitchFamily="34" charset="0"/>
                <a:cs typeface="Calibri" panose="020F0502020204030204" pitchFamily="34" charset="0"/>
              </a:rPr>
              <a:t>1.) formulate the problem into much smaller problem and try building recursive relation.</a:t>
            </a:r>
            <a:br>
              <a:rPr lang="en-US" sz="2800" i="1" dirty="0">
                <a:latin typeface="Calibri" panose="020F0502020204030204" pitchFamily="34" charset="0"/>
                <a:cs typeface="Calibri" panose="020F0502020204030204" pitchFamily="34" charset="0"/>
              </a:rPr>
            </a:br>
            <a:r>
              <a:rPr lang="en-US" sz="2800" i="1" dirty="0">
                <a:latin typeface="Calibri" panose="020F0502020204030204" pitchFamily="34" charset="0"/>
                <a:cs typeface="Calibri" panose="020F0502020204030204" pitchFamily="34" charset="0"/>
              </a:rPr>
              <a:t>2.) identify the base cases which help you to terminate recursion. Base cases are nothing but smaller problem</a:t>
            </a:r>
            <a:r>
              <a:rPr lang="en-US" sz="2800" i="1"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Always remember after identifying the sub problem of the question </a:t>
            </a:r>
            <a:r>
              <a:rPr lang="en-US" sz="2800" i="1" dirty="0">
                <a:latin typeface="Calibri" panose="020F0502020204030204" pitchFamily="34" charset="0"/>
                <a:cs typeface="Calibri" panose="020F0502020204030204" pitchFamily="34" charset="0"/>
              </a:rPr>
              <a:t>simply call the function to next sub problem, without thinking much how the next sub problem will solve the question</a:t>
            </a:r>
            <a:r>
              <a:rPr lang="en-US" sz="2800" dirty="0">
                <a:latin typeface="Calibri" panose="020F0502020204030204" pitchFamily="34" charset="0"/>
                <a:cs typeface="Calibri" panose="020F0502020204030204" pitchFamily="34" charset="0"/>
              </a:rPr>
              <a:t>. </a:t>
            </a:r>
          </a:p>
          <a:p>
            <a:endParaRPr lang="en-IN" sz="2800" dirty="0"/>
          </a:p>
        </p:txBody>
      </p:sp>
    </p:spTree>
    <p:extLst>
      <p:ext uri="{BB962C8B-B14F-4D97-AF65-F5344CB8AC3E}">
        <p14:creationId xmlns:p14="http://schemas.microsoft.com/office/powerpoint/2010/main" val="303536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92696"/>
            <a:ext cx="7315200" cy="1154097"/>
          </a:xfrm>
        </p:spPr>
        <p:txBody>
          <a:bodyPr>
            <a:normAutofit fontScale="90000"/>
          </a:bodyPr>
          <a:lstStyle/>
          <a:p>
            <a:r>
              <a:rPr lang="en-IN" dirty="0" smtClean="0"/>
              <a:t>Proper base condition is just too important! Otherwise..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988840"/>
            <a:ext cx="5688632" cy="4266474"/>
          </a:xfrm>
        </p:spPr>
      </p:pic>
    </p:spTree>
    <p:extLst>
      <p:ext uri="{BB962C8B-B14F-4D97-AF65-F5344CB8AC3E}">
        <p14:creationId xmlns:p14="http://schemas.microsoft.com/office/powerpoint/2010/main" val="1086124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321</TotalTime>
  <Words>404</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Perspective</vt:lpstr>
      <vt:lpstr>Recursion</vt:lpstr>
      <vt:lpstr>Even Google has a sense of humour </vt:lpstr>
      <vt:lpstr>Definition</vt:lpstr>
      <vt:lpstr>Find Factorial of N using recursion N ! = N*N-1*N-2*……*3*2*1. </vt:lpstr>
      <vt:lpstr>     Space Complexity: O(n)</vt:lpstr>
      <vt:lpstr>Find Fibonacci serious of First N nos. In Fibonacci series, next number is the sum of previous two numbers for example 0, 1, 1, 2, 3, 5, 8, 13, 21, 34, 55 etc. The first two numbers of Fibonacci series are 0 and 1.</vt:lpstr>
      <vt:lpstr>Continued..</vt:lpstr>
      <vt:lpstr>Pro-Tips:</vt:lpstr>
      <vt:lpstr>Proper base condition is just too important! Otherwise..</vt:lpstr>
      <vt:lpstr>Questions6</vt:lpstr>
      <vt:lpstr>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Lenovo</dc:creator>
  <cp:lastModifiedBy>Lenovo</cp:lastModifiedBy>
  <cp:revision>16</cp:revision>
  <dcterms:created xsi:type="dcterms:W3CDTF">2018-09-29T19:24:55Z</dcterms:created>
  <dcterms:modified xsi:type="dcterms:W3CDTF">2018-10-09T11:34:23Z</dcterms:modified>
</cp:coreProperties>
</file>