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58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26ADD7-67BF-475B-A0A1-E1894835CA14}"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15EEB-9326-4F85-9DEF-880A90238BC7}" type="slidenum">
              <a:rPr lang="en-US" smtClean="0"/>
              <a:t>‹#›</a:t>
            </a:fld>
            <a:endParaRPr lang="en-US"/>
          </a:p>
        </p:txBody>
      </p:sp>
    </p:spTree>
    <p:extLst>
      <p:ext uri="{BB962C8B-B14F-4D97-AF65-F5344CB8AC3E}">
        <p14:creationId xmlns:p14="http://schemas.microsoft.com/office/powerpoint/2010/main" val="2666215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26ADD7-67BF-475B-A0A1-E1894835CA14}"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15EEB-9326-4F85-9DEF-880A90238BC7}" type="slidenum">
              <a:rPr lang="en-US" smtClean="0"/>
              <a:t>‹#›</a:t>
            </a:fld>
            <a:endParaRPr lang="en-US"/>
          </a:p>
        </p:txBody>
      </p:sp>
    </p:spTree>
    <p:extLst>
      <p:ext uri="{BB962C8B-B14F-4D97-AF65-F5344CB8AC3E}">
        <p14:creationId xmlns:p14="http://schemas.microsoft.com/office/powerpoint/2010/main" val="413776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26ADD7-67BF-475B-A0A1-E1894835CA14}"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15EEB-9326-4F85-9DEF-880A90238BC7}" type="slidenum">
              <a:rPr lang="en-US" smtClean="0"/>
              <a:t>‹#›</a:t>
            </a:fld>
            <a:endParaRPr lang="en-US"/>
          </a:p>
        </p:txBody>
      </p:sp>
    </p:spTree>
    <p:extLst>
      <p:ext uri="{BB962C8B-B14F-4D97-AF65-F5344CB8AC3E}">
        <p14:creationId xmlns:p14="http://schemas.microsoft.com/office/powerpoint/2010/main" val="14065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26ADD7-67BF-475B-A0A1-E1894835CA14}"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15EEB-9326-4F85-9DEF-880A90238BC7}" type="slidenum">
              <a:rPr lang="en-US" smtClean="0"/>
              <a:t>‹#›</a:t>
            </a:fld>
            <a:endParaRPr lang="en-US"/>
          </a:p>
        </p:txBody>
      </p:sp>
    </p:spTree>
    <p:extLst>
      <p:ext uri="{BB962C8B-B14F-4D97-AF65-F5344CB8AC3E}">
        <p14:creationId xmlns:p14="http://schemas.microsoft.com/office/powerpoint/2010/main" val="3731744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26ADD7-67BF-475B-A0A1-E1894835CA14}"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15EEB-9326-4F85-9DEF-880A90238BC7}" type="slidenum">
              <a:rPr lang="en-US" smtClean="0"/>
              <a:t>‹#›</a:t>
            </a:fld>
            <a:endParaRPr lang="en-US"/>
          </a:p>
        </p:txBody>
      </p:sp>
    </p:spTree>
    <p:extLst>
      <p:ext uri="{BB962C8B-B14F-4D97-AF65-F5344CB8AC3E}">
        <p14:creationId xmlns:p14="http://schemas.microsoft.com/office/powerpoint/2010/main" val="4236481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26ADD7-67BF-475B-A0A1-E1894835CA14}"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15EEB-9326-4F85-9DEF-880A90238BC7}" type="slidenum">
              <a:rPr lang="en-US" smtClean="0"/>
              <a:t>‹#›</a:t>
            </a:fld>
            <a:endParaRPr lang="en-US"/>
          </a:p>
        </p:txBody>
      </p:sp>
    </p:spTree>
    <p:extLst>
      <p:ext uri="{BB962C8B-B14F-4D97-AF65-F5344CB8AC3E}">
        <p14:creationId xmlns:p14="http://schemas.microsoft.com/office/powerpoint/2010/main" val="299880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26ADD7-67BF-475B-A0A1-E1894835CA14}" type="datetimeFigureOut">
              <a:rPr lang="en-US" smtClean="0"/>
              <a:t>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15EEB-9326-4F85-9DEF-880A90238BC7}" type="slidenum">
              <a:rPr lang="en-US" smtClean="0"/>
              <a:t>‹#›</a:t>
            </a:fld>
            <a:endParaRPr lang="en-US"/>
          </a:p>
        </p:txBody>
      </p:sp>
    </p:spTree>
    <p:extLst>
      <p:ext uri="{BB962C8B-B14F-4D97-AF65-F5344CB8AC3E}">
        <p14:creationId xmlns:p14="http://schemas.microsoft.com/office/powerpoint/2010/main" val="4010798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26ADD7-67BF-475B-A0A1-E1894835CA14}" type="datetimeFigureOut">
              <a:rPr lang="en-US" smtClean="0"/>
              <a:t>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15EEB-9326-4F85-9DEF-880A90238BC7}" type="slidenum">
              <a:rPr lang="en-US" smtClean="0"/>
              <a:t>‹#›</a:t>
            </a:fld>
            <a:endParaRPr lang="en-US"/>
          </a:p>
        </p:txBody>
      </p:sp>
    </p:spTree>
    <p:extLst>
      <p:ext uri="{BB962C8B-B14F-4D97-AF65-F5344CB8AC3E}">
        <p14:creationId xmlns:p14="http://schemas.microsoft.com/office/powerpoint/2010/main" val="63898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6ADD7-67BF-475B-A0A1-E1894835CA14}" type="datetimeFigureOut">
              <a:rPr lang="en-US" smtClean="0"/>
              <a:t>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15EEB-9326-4F85-9DEF-880A90238BC7}" type="slidenum">
              <a:rPr lang="en-US" smtClean="0"/>
              <a:t>‹#›</a:t>
            </a:fld>
            <a:endParaRPr lang="en-US"/>
          </a:p>
        </p:txBody>
      </p:sp>
    </p:spTree>
    <p:extLst>
      <p:ext uri="{BB962C8B-B14F-4D97-AF65-F5344CB8AC3E}">
        <p14:creationId xmlns:p14="http://schemas.microsoft.com/office/powerpoint/2010/main" val="102000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26ADD7-67BF-475B-A0A1-E1894835CA14}"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15EEB-9326-4F85-9DEF-880A90238BC7}" type="slidenum">
              <a:rPr lang="en-US" smtClean="0"/>
              <a:t>‹#›</a:t>
            </a:fld>
            <a:endParaRPr lang="en-US"/>
          </a:p>
        </p:txBody>
      </p:sp>
    </p:spTree>
    <p:extLst>
      <p:ext uri="{BB962C8B-B14F-4D97-AF65-F5344CB8AC3E}">
        <p14:creationId xmlns:p14="http://schemas.microsoft.com/office/powerpoint/2010/main" val="2001137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26ADD7-67BF-475B-A0A1-E1894835CA14}"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15EEB-9326-4F85-9DEF-880A90238BC7}" type="slidenum">
              <a:rPr lang="en-US" smtClean="0"/>
              <a:t>‹#›</a:t>
            </a:fld>
            <a:endParaRPr lang="en-US"/>
          </a:p>
        </p:txBody>
      </p:sp>
    </p:spTree>
    <p:extLst>
      <p:ext uri="{BB962C8B-B14F-4D97-AF65-F5344CB8AC3E}">
        <p14:creationId xmlns:p14="http://schemas.microsoft.com/office/powerpoint/2010/main" val="2540198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6ADD7-67BF-475B-A0A1-E1894835CA14}" type="datetimeFigureOut">
              <a:rPr lang="en-US" smtClean="0"/>
              <a:t>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715EEB-9326-4F85-9DEF-880A90238BC7}" type="slidenum">
              <a:rPr lang="en-US" smtClean="0"/>
              <a:t>‹#›</a:t>
            </a:fld>
            <a:endParaRPr lang="en-US"/>
          </a:p>
        </p:txBody>
      </p:sp>
    </p:spTree>
    <p:extLst>
      <p:ext uri="{BB962C8B-B14F-4D97-AF65-F5344CB8AC3E}">
        <p14:creationId xmlns:p14="http://schemas.microsoft.com/office/powerpoint/2010/main" val="2837485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practice.geeksforgeeks.org/problems/total-decoding-messages/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ractice.geeksforgeeks.org/problems/edit-distance/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ractice.geeksforgeeks.org/problems/brackets-in-matrix-chain-multiplication/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19300"/>
            <a:ext cx="7772400" cy="28194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9600" b="1" dirty="0" smtClean="0">
                <a:ln w="11430">
                  <a:solidFill>
                    <a:srgbClr val="002060"/>
                  </a:solidFill>
                </a:ln>
                <a:solidFill>
                  <a:srgbClr val="002060"/>
                </a:solidFill>
                <a:effectLst>
                  <a:outerShdw blurRad="50800" dist="39000" dir="5460000" algn="tl">
                    <a:srgbClr val="000000">
                      <a:alpha val="38000"/>
                    </a:srgbClr>
                  </a:outerShdw>
                </a:effectLst>
              </a:rPr>
              <a:t>Dynamic Programming</a:t>
            </a:r>
            <a:endParaRPr lang="en-US" sz="9600" b="1" dirty="0">
              <a:ln w="11430">
                <a:solidFill>
                  <a:srgbClr val="002060"/>
                </a:solidFill>
              </a:ln>
              <a:solidFill>
                <a:srgbClr val="00206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656184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u="sng" dirty="0" smtClean="0"/>
              <a:t>Questions</a:t>
            </a:r>
            <a:endParaRPr lang="en-US" b="1" u="sng" dirty="0"/>
          </a:p>
        </p:txBody>
      </p:sp>
      <p:sp>
        <p:nvSpPr>
          <p:cNvPr id="3" name="Content Placeholder 2"/>
          <p:cNvSpPr>
            <a:spLocks noGrp="1"/>
          </p:cNvSpPr>
          <p:nvPr>
            <p:ph idx="1"/>
          </p:nvPr>
        </p:nvSpPr>
        <p:spPr>
          <a:xfrm>
            <a:off x="457200" y="1219200"/>
            <a:ext cx="8229600" cy="5334000"/>
          </a:xfrm>
        </p:spPr>
        <p:txBody>
          <a:bodyPr>
            <a:noAutofit/>
          </a:bodyPr>
          <a:lstStyle/>
          <a:p>
            <a:pPr marL="514350" indent="-514350" algn="just" fontAlgn="base">
              <a:buFont typeface="+mj-lt"/>
              <a:buAutoNum type="arabicPeriod"/>
            </a:pPr>
            <a:r>
              <a:rPr lang="en-US" sz="2200" dirty="0" smtClean="0">
                <a:effectLst/>
                <a:latin typeface="Verdana" pitchFamily="34" charset="0"/>
                <a:ea typeface="Verdana" pitchFamily="34" charset="0"/>
                <a:cs typeface="Verdana" pitchFamily="34" charset="0"/>
              </a:rPr>
              <a:t>Count possible </a:t>
            </a:r>
            <a:r>
              <a:rPr lang="en-US" sz="2200" dirty="0" err="1" smtClean="0">
                <a:effectLst/>
                <a:latin typeface="Verdana" pitchFamily="34" charset="0"/>
                <a:ea typeface="Verdana" pitchFamily="34" charset="0"/>
                <a:cs typeface="Verdana" pitchFamily="34" charset="0"/>
              </a:rPr>
              <a:t>decodings</a:t>
            </a:r>
            <a:r>
              <a:rPr lang="en-US" sz="2200" dirty="0" smtClean="0">
                <a:effectLst/>
                <a:latin typeface="Verdana" pitchFamily="34" charset="0"/>
                <a:ea typeface="Verdana" pitchFamily="34" charset="0"/>
                <a:cs typeface="Verdana" pitchFamily="34" charset="0"/>
              </a:rPr>
              <a:t> of a given digit sequence in string format.</a:t>
            </a:r>
          </a:p>
          <a:p>
            <a:pPr marL="0" indent="0" algn="just" fontAlgn="base">
              <a:buNone/>
            </a:pPr>
            <a:r>
              <a:rPr lang="en-US" sz="2200" dirty="0" smtClean="0">
                <a:latin typeface="Verdana" pitchFamily="34" charset="0"/>
                <a:ea typeface="Verdana" pitchFamily="34" charset="0"/>
                <a:cs typeface="Verdana" pitchFamily="34" charset="0"/>
              </a:rPr>
              <a:t>Let 1 represent ‘A’, 2  represent ‘B’, … , 26 represent ‘Z’.</a:t>
            </a:r>
            <a:endParaRPr lang="en-US" sz="2200" dirty="0" smtClean="0">
              <a:effectLst/>
              <a:latin typeface="Verdana" pitchFamily="34" charset="0"/>
              <a:ea typeface="Verdana" pitchFamily="34" charset="0"/>
              <a:cs typeface="Verdana" pitchFamily="34" charset="0"/>
            </a:endParaRPr>
          </a:p>
          <a:p>
            <a:pPr marL="0" indent="0" algn="just" fontAlgn="base">
              <a:buNone/>
            </a:pPr>
            <a:r>
              <a:rPr lang="en-US" sz="2200" dirty="0" smtClean="0">
                <a:latin typeface="Verdana" pitchFamily="34" charset="0"/>
                <a:ea typeface="Verdana" pitchFamily="34" charset="0"/>
                <a:cs typeface="Verdana" pitchFamily="34" charset="0"/>
              </a:rPr>
              <a:t>Examples</a:t>
            </a:r>
            <a:r>
              <a:rPr lang="en-US" sz="2200" dirty="0">
                <a:latin typeface="Verdana" pitchFamily="34" charset="0"/>
                <a:ea typeface="Verdana" pitchFamily="34" charset="0"/>
                <a:cs typeface="Verdana" pitchFamily="34" charset="0"/>
              </a:rPr>
              <a:t>:</a:t>
            </a:r>
          </a:p>
          <a:p>
            <a:pPr algn="just" fontAlgn="base"/>
            <a:r>
              <a:rPr lang="en-US" sz="2200" dirty="0">
                <a:latin typeface="Verdana" pitchFamily="34" charset="0"/>
                <a:ea typeface="Verdana" pitchFamily="34" charset="0"/>
                <a:cs typeface="Verdana" pitchFamily="34" charset="0"/>
              </a:rPr>
              <a:t>Input: </a:t>
            </a:r>
            <a:r>
              <a:rPr lang="en-US" sz="2200" dirty="0" smtClean="0">
                <a:latin typeface="Verdana" pitchFamily="34" charset="0"/>
                <a:ea typeface="Verdana" pitchFamily="34" charset="0"/>
                <a:cs typeface="Verdana" pitchFamily="34" charset="0"/>
              </a:rPr>
              <a:t>"12" </a:t>
            </a:r>
          </a:p>
          <a:p>
            <a:pPr algn="just" fontAlgn="base"/>
            <a:r>
              <a:rPr lang="en-US" sz="2200" dirty="0" smtClean="0">
                <a:latin typeface="Verdana" pitchFamily="34" charset="0"/>
                <a:ea typeface="Verdana" pitchFamily="34" charset="0"/>
                <a:cs typeface="Verdana" pitchFamily="34" charset="0"/>
              </a:rPr>
              <a:t>Output</a:t>
            </a:r>
            <a:r>
              <a:rPr lang="en-US" sz="2200" dirty="0">
                <a:latin typeface="Verdana" pitchFamily="34" charset="0"/>
                <a:ea typeface="Verdana" pitchFamily="34" charset="0"/>
                <a:cs typeface="Verdana" pitchFamily="34" charset="0"/>
              </a:rPr>
              <a:t>: 2</a:t>
            </a:r>
            <a:endParaRPr lang="en-US" sz="2200" dirty="0" smtClean="0">
              <a:latin typeface="Verdana" pitchFamily="34" charset="0"/>
              <a:ea typeface="Verdana" pitchFamily="34" charset="0"/>
              <a:cs typeface="Verdana" pitchFamily="34" charset="0"/>
            </a:endParaRPr>
          </a:p>
          <a:p>
            <a:pPr marL="0" indent="0" algn="just" fontAlgn="base">
              <a:buNone/>
            </a:pPr>
            <a:r>
              <a:rPr lang="en-US" sz="2200" dirty="0" smtClean="0">
                <a:solidFill>
                  <a:srgbClr val="00B050"/>
                </a:solidFill>
                <a:latin typeface="Verdana" pitchFamily="34" charset="0"/>
                <a:ea typeface="Verdana" pitchFamily="34" charset="0"/>
                <a:cs typeface="Verdana" pitchFamily="34" charset="0"/>
              </a:rPr>
              <a:t>// </a:t>
            </a:r>
            <a:r>
              <a:rPr lang="en-US" sz="2200" dirty="0">
                <a:solidFill>
                  <a:srgbClr val="00B050"/>
                </a:solidFill>
                <a:latin typeface="Verdana" pitchFamily="34" charset="0"/>
                <a:ea typeface="Verdana" pitchFamily="34" charset="0"/>
                <a:cs typeface="Verdana" pitchFamily="34" charset="0"/>
              </a:rPr>
              <a:t>The possible </a:t>
            </a:r>
            <a:r>
              <a:rPr lang="en-US" sz="2200" dirty="0" err="1">
                <a:solidFill>
                  <a:srgbClr val="00B050"/>
                </a:solidFill>
                <a:latin typeface="Verdana" pitchFamily="34" charset="0"/>
                <a:ea typeface="Verdana" pitchFamily="34" charset="0"/>
                <a:cs typeface="Verdana" pitchFamily="34" charset="0"/>
              </a:rPr>
              <a:t>decodings</a:t>
            </a:r>
            <a:r>
              <a:rPr lang="en-US" sz="2200" dirty="0">
                <a:solidFill>
                  <a:srgbClr val="00B050"/>
                </a:solidFill>
                <a:latin typeface="Verdana" pitchFamily="34" charset="0"/>
                <a:ea typeface="Verdana" pitchFamily="34" charset="0"/>
                <a:cs typeface="Verdana" pitchFamily="34" charset="0"/>
              </a:rPr>
              <a:t> are "</a:t>
            </a:r>
            <a:r>
              <a:rPr lang="en-US" sz="2200" dirty="0" smtClean="0">
                <a:solidFill>
                  <a:srgbClr val="00B050"/>
                </a:solidFill>
                <a:latin typeface="Verdana" pitchFamily="34" charset="0"/>
                <a:ea typeface="Verdana" pitchFamily="34" charset="0"/>
                <a:cs typeface="Verdana" pitchFamily="34" charset="0"/>
              </a:rPr>
              <a:t>AB", </a:t>
            </a:r>
            <a:r>
              <a:rPr lang="en-US" sz="2200" dirty="0">
                <a:solidFill>
                  <a:srgbClr val="00B050"/>
                </a:solidFill>
                <a:latin typeface="Verdana" pitchFamily="34" charset="0"/>
                <a:ea typeface="Verdana" pitchFamily="34" charset="0"/>
                <a:cs typeface="Verdana" pitchFamily="34" charset="0"/>
              </a:rPr>
              <a:t>"</a:t>
            </a:r>
            <a:r>
              <a:rPr lang="en-US" sz="2200" dirty="0" smtClean="0">
                <a:solidFill>
                  <a:srgbClr val="00B050"/>
                </a:solidFill>
                <a:latin typeface="Verdana" pitchFamily="34" charset="0"/>
                <a:ea typeface="Verdana" pitchFamily="34" charset="0"/>
                <a:cs typeface="Verdana" pitchFamily="34" charset="0"/>
              </a:rPr>
              <a:t>L" </a:t>
            </a:r>
          </a:p>
          <a:p>
            <a:pPr marL="0" indent="0" algn="just" fontAlgn="base">
              <a:buNone/>
            </a:pPr>
            <a:r>
              <a:rPr lang="en-US" sz="2200" dirty="0">
                <a:latin typeface="Verdana" pitchFamily="34" charset="0"/>
                <a:ea typeface="Verdana" pitchFamily="34" charset="0"/>
                <a:cs typeface="Verdana" pitchFamily="34" charset="0"/>
              </a:rPr>
              <a:t>A</a:t>
            </a:r>
            <a:r>
              <a:rPr lang="en-US" sz="2200" dirty="0" smtClean="0">
                <a:latin typeface="Verdana" pitchFamily="34" charset="0"/>
                <a:ea typeface="Verdana" pitchFamily="34" charset="0"/>
                <a:cs typeface="Verdana" pitchFamily="34" charset="0"/>
              </a:rPr>
              <a:t>n </a:t>
            </a:r>
            <a:r>
              <a:rPr lang="en-US" sz="2200" dirty="0">
                <a:latin typeface="Verdana" pitchFamily="34" charset="0"/>
                <a:ea typeface="Verdana" pitchFamily="34" charset="0"/>
                <a:cs typeface="Verdana" pitchFamily="34" charset="0"/>
              </a:rPr>
              <a:t>empty digit sequence is considered to have one decoding. It may be assumed that the input contains valid digits from 0 to </a:t>
            </a:r>
            <a:r>
              <a:rPr lang="en-US" sz="2200" dirty="0" smtClean="0">
                <a:latin typeface="Verdana" pitchFamily="34" charset="0"/>
                <a:ea typeface="Verdana" pitchFamily="34" charset="0"/>
                <a:cs typeface="Verdana" pitchFamily="34" charset="0"/>
              </a:rPr>
              <a:t>9.</a:t>
            </a:r>
          </a:p>
          <a:p>
            <a:pPr marL="0" indent="0" algn="just" fontAlgn="base">
              <a:buNone/>
            </a:pPr>
            <a:r>
              <a:rPr lang="en-US" sz="2200" dirty="0" smtClean="0">
                <a:latin typeface="Verdana" pitchFamily="34" charset="0"/>
                <a:ea typeface="Verdana" pitchFamily="34" charset="0"/>
                <a:cs typeface="Verdana" pitchFamily="34" charset="0"/>
              </a:rPr>
              <a:t>(Take care of 0’s appearing consecutively)</a:t>
            </a:r>
          </a:p>
          <a:p>
            <a:pPr marL="0" indent="0" algn="just" fontAlgn="base">
              <a:buNone/>
            </a:pPr>
            <a:endParaRPr lang="en-US" sz="2200" dirty="0">
              <a:latin typeface="Verdana" pitchFamily="34" charset="0"/>
              <a:ea typeface="Verdana" pitchFamily="34" charset="0"/>
              <a:cs typeface="Verdana" pitchFamily="34" charset="0"/>
            </a:endParaRPr>
          </a:p>
          <a:p>
            <a:pPr marL="0" indent="0" algn="just" fontAlgn="base">
              <a:buNone/>
            </a:pPr>
            <a:r>
              <a:rPr lang="en-US" sz="2200" dirty="0" smtClean="0">
                <a:latin typeface="Verdana" pitchFamily="34" charset="0"/>
                <a:ea typeface="Verdana" pitchFamily="34" charset="0"/>
                <a:cs typeface="Verdana" pitchFamily="34" charset="0"/>
              </a:rPr>
              <a:t>Link: </a:t>
            </a:r>
            <a:r>
              <a:rPr lang="en-US" sz="2200" dirty="0" smtClean="0">
                <a:solidFill>
                  <a:srgbClr val="002060"/>
                </a:solidFill>
                <a:latin typeface="Verdana" pitchFamily="34" charset="0"/>
                <a:ea typeface="Verdana" pitchFamily="34" charset="0"/>
                <a:cs typeface="Verdana" pitchFamily="34" charset="0"/>
                <a:hlinkClick r:id="rId2"/>
              </a:rPr>
              <a:t>https://practice.geeksforgeeks.org/problems/total-decoding-messages/0</a:t>
            </a:r>
            <a:endParaRPr lang="en-US" sz="2200" dirty="0">
              <a:solidFill>
                <a:srgbClr val="00206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959794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fontScale="70000" lnSpcReduction="20000"/>
          </a:bodyPr>
          <a:lstStyle/>
          <a:p>
            <a:pPr marL="514350" indent="-514350" algn="just">
              <a:buFont typeface="+mj-lt"/>
              <a:buAutoNum type="arabicPeriod" startAt="2"/>
            </a:pPr>
            <a:r>
              <a:rPr lang="en-US" dirty="0" smtClean="0">
                <a:latin typeface="Verdana" pitchFamily="34" charset="0"/>
                <a:ea typeface="Verdana" pitchFamily="34" charset="0"/>
                <a:cs typeface="Verdana" pitchFamily="34" charset="0"/>
              </a:rPr>
              <a:t>Edit Distance</a:t>
            </a:r>
          </a:p>
          <a:p>
            <a:pPr marL="0" indent="0" algn="just" fontAlgn="base">
              <a:buNone/>
            </a:pPr>
            <a:r>
              <a:rPr lang="en-US" dirty="0">
                <a:latin typeface="Verdana" pitchFamily="34" charset="0"/>
                <a:ea typeface="Verdana" pitchFamily="34" charset="0"/>
                <a:cs typeface="Verdana" pitchFamily="34" charset="0"/>
              </a:rPr>
              <a:t>Given two words A and B, find the minimum number of steps required to convert </a:t>
            </a:r>
            <a:r>
              <a:rPr lang="en-US" dirty="0" smtClean="0">
                <a:latin typeface="Verdana" pitchFamily="34" charset="0"/>
                <a:ea typeface="Verdana" pitchFamily="34" charset="0"/>
                <a:cs typeface="Verdana" pitchFamily="34" charset="0"/>
              </a:rPr>
              <a:t>A to</a:t>
            </a:r>
            <a:r>
              <a:rPr lang="en-US" dirty="0">
                <a:latin typeface="Verdana" pitchFamily="34" charset="0"/>
                <a:ea typeface="Verdana" pitchFamily="34" charset="0"/>
                <a:cs typeface="Verdana" pitchFamily="34" charset="0"/>
              </a:rPr>
              <a:t> B. (each operation is counted as 1 step.)</a:t>
            </a:r>
          </a:p>
          <a:p>
            <a:pPr marL="0" indent="0" algn="just" fontAlgn="base">
              <a:buNone/>
            </a:pPr>
            <a:r>
              <a:rPr lang="en-US" dirty="0">
                <a:latin typeface="Verdana" pitchFamily="34" charset="0"/>
                <a:ea typeface="Verdana" pitchFamily="34" charset="0"/>
                <a:cs typeface="Verdana" pitchFamily="34" charset="0"/>
              </a:rPr>
              <a:t>You have the following 3 operations permitted on a word:</a:t>
            </a:r>
          </a:p>
          <a:p>
            <a:pPr algn="just" fontAlgn="base"/>
            <a:r>
              <a:rPr lang="en-US" dirty="0">
                <a:latin typeface="Verdana" pitchFamily="34" charset="0"/>
                <a:ea typeface="Verdana" pitchFamily="34" charset="0"/>
                <a:cs typeface="Verdana" pitchFamily="34" charset="0"/>
              </a:rPr>
              <a:t>Insert a character</a:t>
            </a:r>
          </a:p>
          <a:p>
            <a:pPr algn="just" fontAlgn="base"/>
            <a:r>
              <a:rPr lang="en-US" dirty="0">
                <a:latin typeface="Verdana" pitchFamily="34" charset="0"/>
                <a:ea typeface="Verdana" pitchFamily="34" charset="0"/>
                <a:cs typeface="Verdana" pitchFamily="34" charset="0"/>
              </a:rPr>
              <a:t>Delete a character</a:t>
            </a:r>
          </a:p>
          <a:p>
            <a:pPr algn="just" fontAlgn="base"/>
            <a:r>
              <a:rPr lang="en-US" dirty="0">
                <a:latin typeface="Verdana" pitchFamily="34" charset="0"/>
                <a:ea typeface="Verdana" pitchFamily="34" charset="0"/>
                <a:cs typeface="Verdana" pitchFamily="34" charset="0"/>
              </a:rPr>
              <a:t>Replace a character</a:t>
            </a:r>
          </a:p>
          <a:p>
            <a:pPr marL="0" indent="0" fontAlgn="base">
              <a:buNone/>
            </a:pPr>
            <a:r>
              <a:rPr lang="en-US" b="1" dirty="0">
                <a:latin typeface="Verdana" pitchFamily="34" charset="0"/>
                <a:ea typeface="Verdana" pitchFamily="34" charset="0"/>
                <a:cs typeface="Verdana" pitchFamily="34" charset="0"/>
              </a:rPr>
              <a:t>Example :</a:t>
            </a:r>
            <a:r>
              <a:rPr lang="en-US" dirty="0">
                <a:latin typeface="Verdana" pitchFamily="34" charset="0"/>
                <a:ea typeface="Verdana" pitchFamily="34" charset="0"/>
                <a:cs typeface="Verdana" pitchFamily="34" charset="0"/>
              </a:rPr>
              <a:t> </a:t>
            </a:r>
            <a:br>
              <a:rPr lang="en-US" dirty="0">
                <a:latin typeface="Verdana" pitchFamily="34" charset="0"/>
                <a:ea typeface="Verdana" pitchFamily="34" charset="0"/>
                <a:cs typeface="Verdana" pitchFamily="34" charset="0"/>
              </a:rPr>
            </a:br>
            <a:r>
              <a:rPr lang="en-US" dirty="0">
                <a:latin typeface="Verdana" pitchFamily="34" charset="0"/>
                <a:ea typeface="Verdana" pitchFamily="34" charset="0"/>
                <a:cs typeface="Verdana" pitchFamily="34" charset="0"/>
              </a:rPr>
              <a:t>edit distance </a:t>
            </a:r>
            <a:r>
              <a:rPr lang="en-US" dirty="0" smtClean="0">
                <a:latin typeface="Verdana" pitchFamily="34" charset="0"/>
                <a:ea typeface="Verdana" pitchFamily="34" charset="0"/>
                <a:cs typeface="Verdana" pitchFamily="34" charset="0"/>
              </a:rPr>
              <a:t>between "</a:t>
            </a:r>
            <a:r>
              <a:rPr lang="en-US" dirty="0" err="1" smtClean="0">
                <a:latin typeface="Verdana" pitchFamily="34" charset="0"/>
                <a:ea typeface="Verdana" pitchFamily="34" charset="0"/>
                <a:cs typeface="Verdana" pitchFamily="34" charset="0"/>
              </a:rPr>
              <a:t>Anshuman</a:t>
            </a:r>
            <a:r>
              <a:rPr lang="en-US" dirty="0">
                <a:latin typeface="Verdana" pitchFamily="34" charset="0"/>
                <a:ea typeface="Verdana" pitchFamily="34" charset="0"/>
                <a:cs typeface="Verdana" pitchFamily="34" charset="0"/>
              </a:rPr>
              <a:t>" and "Antihuman" is 2.</a:t>
            </a:r>
          </a:p>
          <a:p>
            <a:pPr marL="0" indent="0" algn="just" fontAlgn="base">
              <a:buNone/>
            </a:pPr>
            <a:r>
              <a:rPr lang="en-US" dirty="0">
                <a:latin typeface="Verdana" pitchFamily="34" charset="0"/>
                <a:ea typeface="Verdana" pitchFamily="34" charset="0"/>
                <a:cs typeface="Verdana" pitchFamily="34" charset="0"/>
              </a:rPr>
              <a:t>Operation 1: Replace s with t.</a:t>
            </a:r>
          </a:p>
          <a:p>
            <a:pPr marL="0" indent="0" algn="just" fontAlgn="base">
              <a:buNone/>
            </a:pPr>
            <a:r>
              <a:rPr lang="en-US" dirty="0">
                <a:latin typeface="Verdana" pitchFamily="34" charset="0"/>
                <a:ea typeface="Verdana" pitchFamily="34" charset="0"/>
                <a:cs typeface="Verdana" pitchFamily="34" charset="0"/>
              </a:rPr>
              <a:t>Operation 2: Insert i</a:t>
            </a:r>
            <a:r>
              <a:rPr lang="en-US" dirty="0" smtClean="0">
                <a:latin typeface="Verdana" pitchFamily="34" charset="0"/>
                <a:ea typeface="Verdana" pitchFamily="34" charset="0"/>
                <a:cs typeface="Verdana" pitchFamily="34" charset="0"/>
              </a:rPr>
              <a:t>.</a:t>
            </a:r>
          </a:p>
          <a:p>
            <a:pPr marL="0" indent="0" algn="just" fontAlgn="base">
              <a:buNone/>
            </a:pPr>
            <a:endParaRPr lang="en-US" dirty="0">
              <a:latin typeface="Verdana" pitchFamily="34" charset="0"/>
              <a:ea typeface="Verdana" pitchFamily="34" charset="0"/>
              <a:cs typeface="Verdana" pitchFamily="34" charset="0"/>
            </a:endParaRPr>
          </a:p>
          <a:p>
            <a:pPr marL="0" indent="0" algn="just" fontAlgn="base">
              <a:buNone/>
            </a:pPr>
            <a:r>
              <a:rPr lang="en-US" dirty="0" smtClean="0">
                <a:latin typeface="Verdana" pitchFamily="34" charset="0"/>
                <a:ea typeface="Verdana" pitchFamily="34" charset="0"/>
                <a:cs typeface="Verdana" pitchFamily="34" charset="0"/>
              </a:rPr>
              <a:t>Link: </a:t>
            </a:r>
            <a:r>
              <a:rPr lang="en-US" dirty="0" smtClean="0">
                <a:solidFill>
                  <a:srgbClr val="002060"/>
                </a:solidFill>
                <a:latin typeface="Verdana" pitchFamily="34" charset="0"/>
                <a:ea typeface="Verdana" pitchFamily="34" charset="0"/>
                <a:cs typeface="Verdana" pitchFamily="34" charset="0"/>
                <a:hlinkClick r:id="rId2"/>
              </a:rPr>
              <a:t>https://practice.geeksforgeeks.org/problems/edit-distance/0</a:t>
            </a:r>
            <a:endParaRPr lang="en-US" dirty="0">
              <a:solidFill>
                <a:srgbClr val="002060"/>
              </a:solidFill>
              <a:latin typeface="Verdana" pitchFamily="34" charset="0"/>
              <a:ea typeface="Verdana" pitchFamily="34" charset="0"/>
              <a:cs typeface="Verdana" pitchFamily="34" charset="0"/>
            </a:endParaRPr>
          </a:p>
          <a:p>
            <a:pPr marL="0" indent="0" algn="just">
              <a:buNone/>
            </a:pPr>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15705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marL="514350" indent="-514350">
              <a:buFont typeface="+mj-lt"/>
              <a:buAutoNum type="arabicPeriod" startAt="3"/>
            </a:pPr>
            <a:r>
              <a:rPr lang="en-US" dirty="0" smtClean="0"/>
              <a:t>Min Sum Path in a Matrix</a:t>
            </a:r>
          </a:p>
          <a:p>
            <a:pPr marL="0" indent="0" fontAlgn="base">
              <a:buNone/>
            </a:pPr>
            <a:r>
              <a:rPr lang="en-US" dirty="0"/>
              <a:t>Given a m x n grid filled with non-negative numbers, find a path from top left to bottom right which minimizes the sum of all numbers along its path.</a:t>
            </a:r>
          </a:p>
          <a:p>
            <a:pPr fontAlgn="base"/>
            <a:r>
              <a:rPr lang="en-US" dirty="0" smtClean="0"/>
              <a:t> </a:t>
            </a:r>
            <a:r>
              <a:rPr lang="en-US" b="1" i="1" dirty="0"/>
              <a:t>Note:</a:t>
            </a:r>
            <a:r>
              <a:rPr lang="en-US" i="1" dirty="0"/>
              <a:t> You can only move either down or right at any point in time.</a:t>
            </a:r>
          </a:p>
          <a:p>
            <a:pPr fontAlgn="base"/>
            <a:r>
              <a:rPr lang="en-US" dirty="0" smtClean="0"/>
              <a:t> </a:t>
            </a:r>
            <a:r>
              <a:rPr lang="en-US" b="1" dirty="0"/>
              <a:t>Example :</a:t>
            </a:r>
            <a:endParaRPr lang="en-US" dirty="0"/>
          </a:p>
          <a:p>
            <a:pPr fontAlgn="base"/>
            <a:r>
              <a:rPr lang="en-US" dirty="0"/>
              <a:t>Input : [ 1 3 2 4 3 1 5 6 1 ] </a:t>
            </a:r>
            <a:endParaRPr lang="en-US" dirty="0" smtClean="0"/>
          </a:p>
          <a:p>
            <a:pPr fontAlgn="base"/>
            <a:r>
              <a:rPr lang="en-US" dirty="0" smtClean="0"/>
              <a:t>Output </a:t>
            </a:r>
            <a:r>
              <a:rPr lang="en-US" dirty="0"/>
              <a:t>: 8 </a:t>
            </a:r>
            <a:endParaRPr lang="en-US" dirty="0" smtClean="0"/>
          </a:p>
          <a:p>
            <a:pPr marL="0" indent="0" fontAlgn="base">
              <a:buNone/>
            </a:pPr>
            <a:r>
              <a:rPr lang="en-US" dirty="0" smtClean="0"/>
              <a:t>1 </a:t>
            </a:r>
            <a:r>
              <a:rPr lang="en-US" dirty="0"/>
              <a:t>-&gt; 3 -&gt; 2 -&gt; 1 -&gt; 1</a:t>
            </a:r>
          </a:p>
          <a:p>
            <a:pPr marL="0" indent="0">
              <a:buNone/>
            </a:pPr>
            <a:endParaRPr lang="en-US" dirty="0"/>
          </a:p>
        </p:txBody>
      </p:sp>
    </p:spTree>
    <p:extLst>
      <p:ext uri="{BB962C8B-B14F-4D97-AF65-F5344CB8AC3E}">
        <p14:creationId xmlns:p14="http://schemas.microsoft.com/office/powerpoint/2010/main" val="2725679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Autofit/>
          </a:bodyPr>
          <a:lstStyle/>
          <a:p>
            <a:pPr marL="514350" indent="-514350">
              <a:buFont typeface="+mj-lt"/>
              <a:buAutoNum type="arabicPeriod" startAt="4"/>
            </a:pPr>
            <a:r>
              <a:rPr lang="en-US" sz="2300" dirty="0" smtClean="0">
                <a:latin typeface="Verdana" pitchFamily="34" charset="0"/>
                <a:ea typeface="Verdana" pitchFamily="34" charset="0"/>
                <a:cs typeface="Verdana" pitchFamily="34" charset="0"/>
              </a:rPr>
              <a:t>Matrix Chain Multiplication</a:t>
            </a:r>
          </a:p>
          <a:p>
            <a:pPr marL="0" indent="0">
              <a:buNone/>
            </a:pPr>
            <a:r>
              <a:rPr lang="en-US" sz="2300" dirty="0">
                <a:latin typeface="Verdana" pitchFamily="34" charset="0"/>
                <a:ea typeface="Verdana" pitchFamily="34" charset="0"/>
                <a:cs typeface="Verdana" pitchFamily="34" charset="0"/>
              </a:rPr>
              <a:t>Given a sequence of matrices, find the most efficient way to multiply these matrices together. The problem is not actually to perform the multiplications, but merely to decide in which order to perform the multiplications. There are many options to multiply a chain of matrices because matrix multiplication is associative i.e. no matter how one parenthesize the product, the result will be the same.</a:t>
            </a:r>
          </a:p>
          <a:p>
            <a:r>
              <a:rPr lang="en-US" sz="2300" dirty="0">
                <a:latin typeface="Verdana" pitchFamily="34" charset="0"/>
                <a:ea typeface="Verdana" pitchFamily="34" charset="0"/>
                <a:cs typeface="Verdana" pitchFamily="34" charset="0"/>
              </a:rPr>
              <a:t>Example:</a:t>
            </a:r>
            <a:br>
              <a:rPr lang="en-US" sz="2300" dirty="0">
                <a:latin typeface="Verdana" pitchFamily="34" charset="0"/>
                <a:ea typeface="Verdana" pitchFamily="34" charset="0"/>
                <a:cs typeface="Verdana" pitchFamily="34" charset="0"/>
              </a:rPr>
            </a:br>
            <a:r>
              <a:rPr lang="en-US" sz="2300" dirty="0">
                <a:latin typeface="Verdana" pitchFamily="34" charset="0"/>
                <a:ea typeface="Verdana" pitchFamily="34" charset="0"/>
                <a:cs typeface="Verdana" pitchFamily="34" charset="0"/>
              </a:rPr>
              <a:t> if you had four matrices A, B, C, and D, you would have:</a:t>
            </a:r>
          </a:p>
          <a:p>
            <a:r>
              <a:rPr lang="en-US" sz="2300" dirty="0" smtClean="0">
                <a:effectLst/>
                <a:latin typeface="Verdana" pitchFamily="34" charset="0"/>
                <a:ea typeface="Verdana" pitchFamily="34" charset="0"/>
                <a:cs typeface="Verdana" pitchFamily="34" charset="0"/>
              </a:rPr>
              <a:t>(ABC)D = (AB)(CD) = A(BCD) = .... </a:t>
            </a:r>
            <a:r>
              <a:rPr lang="en-US" sz="2300" dirty="0">
                <a:latin typeface="Verdana" pitchFamily="34" charset="0"/>
                <a:ea typeface="Verdana" pitchFamily="34" charset="0"/>
                <a:cs typeface="Verdana" pitchFamily="34" charset="0"/>
              </a:rPr>
              <a:t>However, the order in which one parenthesize the product affects the number of simple arithmetic operations needed to compute the product, or the efficiency</a:t>
            </a:r>
            <a:r>
              <a:rPr lang="en-US" sz="2300" dirty="0" smtClean="0">
                <a:latin typeface="Verdana" pitchFamily="34" charset="0"/>
                <a:ea typeface="Verdana" pitchFamily="34" charset="0"/>
                <a:cs typeface="Verdana" pitchFamily="34" charset="0"/>
              </a:rPr>
              <a:t>.</a:t>
            </a:r>
            <a:endParaRPr lang="en-US" sz="23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235759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r>
              <a:rPr lang="en-US" dirty="0" smtClean="0"/>
              <a:t>For example:</a:t>
            </a:r>
          </a:p>
          <a:p>
            <a:pPr marL="0" indent="0">
              <a:buNone/>
            </a:pPr>
            <a:r>
              <a:rPr lang="en-US" dirty="0" smtClean="0">
                <a:effectLst/>
              </a:rPr>
              <a:t>A: 10 × 30 matrix </a:t>
            </a:r>
          </a:p>
          <a:p>
            <a:pPr marL="0" indent="0">
              <a:buNone/>
            </a:pPr>
            <a:r>
              <a:rPr lang="en-US" dirty="0" smtClean="0">
                <a:effectLst/>
              </a:rPr>
              <a:t>B : 30 × 5 matrix</a:t>
            </a:r>
          </a:p>
          <a:p>
            <a:pPr marL="0" indent="0">
              <a:buNone/>
            </a:pPr>
            <a:r>
              <a:rPr lang="en-US" dirty="0" smtClean="0">
                <a:effectLst/>
              </a:rPr>
              <a:t>C : 5 × 60 matrix </a:t>
            </a:r>
          </a:p>
          <a:p>
            <a:pPr marL="0" indent="0">
              <a:buNone/>
            </a:pPr>
            <a:r>
              <a:rPr lang="en-US" dirty="0" smtClean="0">
                <a:effectLst/>
              </a:rPr>
              <a:t>Then,      (AB)C = (10×30×5) + (10×5×60) = 1500 + 3000 = 4500 operations       </a:t>
            </a:r>
          </a:p>
          <a:p>
            <a:pPr marL="0" indent="0">
              <a:buNone/>
            </a:pPr>
            <a:r>
              <a:rPr lang="en-US" dirty="0" smtClean="0">
                <a:effectLst/>
              </a:rPr>
              <a:t>A(BC) = (30×5×60) + (10×30×60) = 9000 + 18000 = 27000 operations. </a:t>
            </a:r>
            <a:r>
              <a:rPr lang="en-US" dirty="0" smtClean="0"/>
              <a:t>Given an array </a:t>
            </a:r>
            <a:r>
              <a:rPr lang="en-US" b="1" dirty="0" err="1" smtClean="0"/>
              <a:t>arr</a:t>
            </a:r>
            <a:r>
              <a:rPr lang="en-US" b="1" dirty="0" smtClean="0"/>
              <a:t>[]</a:t>
            </a:r>
            <a:r>
              <a:rPr lang="en-US" dirty="0" smtClean="0"/>
              <a:t> which represents the chain of matrices such that the </a:t>
            </a:r>
            <a:r>
              <a:rPr lang="en-US" dirty="0" err="1" smtClean="0"/>
              <a:t>ith</a:t>
            </a:r>
            <a:r>
              <a:rPr lang="en-US" dirty="0" smtClean="0"/>
              <a:t> matrix Ai is of dimension </a:t>
            </a:r>
            <a:r>
              <a:rPr lang="en-US" b="1" dirty="0" err="1" smtClean="0"/>
              <a:t>arr</a:t>
            </a:r>
            <a:r>
              <a:rPr lang="en-US" b="1" dirty="0" smtClean="0"/>
              <a:t>[i-1] x </a:t>
            </a:r>
            <a:r>
              <a:rPr lang="en-US" b="1" dirty="0" err="1" smtClean="0"/>
              <a:t>arr</a:t>
            </a:r>
            <a:r>
              <a:rPr lang="en-US" b="1" dirty="0" smtClean="0"/>
              <a:t>[i]</a:t>
            </a:r>
            <a:r>
              <a:rPr lang="en-US" dirty="0" smtClean="0"/>
              <a:t>.</a:t>
            </a:r>
            <a:br>
              <a:rPr lang="en-US" dirty="0" smtClean="0"/>
            </a:br>
            <a:r>
              <a:rPr lang="en-US" dirty="0" smtClean="0"/>
              <a:t>Your task is to write a program that should print the optimal way to multiply the matrix chain such that minimum number of multiplications operations are needed to multiply the chain. Represent first matrix as starting Alphabet of the English dictionary i.e. 'A', and the rest so on.</a:t>
            </a:r>
          </a:p>
          <a:p>
            <a:pPr marL="0" indent="0">
              <a:buNone/>
            </a:pPr>
            <a:endParaRPr lang="en-US" dirty="0"/>
          </a:p>
          <a:p>
            <a:pPr marL="0" indent="0">
              <a:buNone/>
            </a:pPr>
            <a:r>
              <a:rPr lang="en-US" dirty="0" smtClean="0"/>
              <a:t>Link: </a:t>
            </a:r>
            <a:r>
              <a:rPr lang="en-US" dirty="0" smtClean="0">
                <a:hlinkClick r:id="rId2"/>
              </a:rPr>
              <a:t>https://practice.geeksforgeeks.org/problems/brackets-in-matrix-chain-multiplication/0</a:t>
            </a:r>
            <a:endParaRPr lang="en-US" dirty="0" smtClean="0"/>
          </a:p>
        </p:txBody>
      </p:sp>
    </p:spTree>
    <p:extLst>
      <p:ext uri="{BB962C8B-B14F-4D97-AF65-F5344CB8AC3E}">
        <p14:creationId xmlns:p14="http://schemas.microsoft.com/office/powerpoint/2010/main" val="4021085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131</Words>
  <Application>Microsoft Office PowerPoint</Application>
  <PresentationFormat>On-screen Show (4:3)</PresentationFormat>
  <Paragraphs>42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Dynamic Programming</vt:lpstr>
      <vt:lpstr>Questions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sona</dc:creator>
  <cp:lastModifiedBy>sona</cp:lastModifiedBy>
  <cp:revision>13</cp:revision>
  <dcterms:created xsi:type="dcterms:W3CDTF">2019-02-06T18:31:59Z</dcterms:created>
  <dcterms:modified xsi:type="dcterms:W3CDTF">2019-02-06T21:08:39Z</dcterms:modified>
</cp:coreProperties>
</file>