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256" r:id="rId2"/>
    <p:sldId id="265" r:id="rId3"/>
    <p:sldId id="271" r:id="rId4"/>
    <p:sldId id="262" r:id="rId5"/>
    <p:sldId id="266" r:id="rId6"/>
    <p:sldId id="333" r:id="rId7"/>
    <p:sldId id="323" r:id="rId8"/>
    <p:sldId id="329" r:id="rId9"/>
    <p:sldId id="334" r:id="rId10"/>
    <p:sldId id="336" r:id="rId11"/>
    <p:sldId id="337" r:id="rId12"/>
    <p:sldId id="338" r:id="rId13"/>
    <p:sldId id="339" r:id="rId14"/>
    <p:sldId id="340" r:id="rId15"/>
    <p:sldId id="270" r:id="rId16"/>
    <p:sldId id="293" r:id="rId17"/>
    <p:sldId id="272" r:id="rId18"/>
    <p:sldId id="324" r:id="rId19"/>
    <p:sldId id="342" r:id="rId20"/>
    <p:sldId id="305" r:id="rId21"/>
    <p:sldId id="277" r:id="rId22"/>
    <p:sldId id="269" r:id="rId23"/>
    <p:sldId id="306" r:id="rId24"/>
    <p:sldId id="273" r:id="rId25"/>
    <p:sldId id="341" r:id="rId26"/>
    <p:sldId id="279" r:id="rId27"/>
    <p:sldId id="304" r:id="rId28"/>
    <p:sldId id="274" r:id="rId29"/>
    <p:sldId id="295" r:id="rId30"/>
    <p:sldId id="302" r:id="rId31"/>
    <p:sldId id="310" r:id="rId32"/>
    <p:sldId id="311" r:id="rId33"/>
    <p:sldId id="312" r:id="rId34"/>
    <p:sldId id="313" r:id="rId35"/>
    <p:sldId id="315" r:id="rId36"/>
    <p:sldId id="316" r:id="rId37"/>
    <p:sldId id="317" r:id="rId38"/>
    <p:sldId id="294" r:id="rId39"/>
    <p:sldId id="296" r:id="rId40"/>
    <p:sldId id="332" r:id="rId41"/>
    <p:sldId id="300" r:id="rId42"/>
    <p:sldId id="299" r:id="rId43"/>
    <p:sldId id="303" r:id="rId44"/>
    <p:sldId id="280" r:id="rId45"/>
    <p:sldId id="330" r:id="rId46"/>
    <p:sldId id="322" r:id="rId47"/>
    <p:sldId id="291" r:id="rId48"/>
    <p:sldId id="326" r:id="rId49"/>
    <p:sldId id="327" r:id="rId50"/>
    <p:sldId id="328" r:id="rId51"/>
    <p:sldId id="319" r:id="rId52"/>
    <p:sldId id="285" r:id="rId53"/>
    <p:sldId id="331" r:id="rId54"/>
    <p:sldId id="286" r:id="rId55"/>
    <p:sldId id="264" r:id="rId5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8"/>
    </p:embeddedFont>
    <p:embeddedFont>
      <p:font typeface="G마켓 산스 TTF Light" panose="02000000000000000000" pitchFamily="2" charset="-127"/>
      <p:regular r:id="rId59"/>
    </p:embeddedFont>
    <p:embeddedFont>
      <p:font typeface="G마켓 산스 TTF Medium" panose="02000000000000000000" pitchFamily="2" charset="-127"/>
      <p:regular r:id="rId60"/>
    </p:embeddedFont>
    <p:embeddedFont>
      <p:font typeface="맑은 고딕" panose="020B0503020000020004" pitchFamily="50" charset="-127"/>
      <p:regular r:id="rId61"/>
      <p:bold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0858" autoAdjust="0"/>
  </p:normalViewPr>
  <p:slideViewPr>
    <p:cSldViewPr snapToGrid="0" showGuides="1">
      <p:cViewPr varScale="1">
        <p:scale>
          <a:sx n="65" d="100"/>
          <a:sy n="65" d="100"/>
        </p:scale>
        <p:origin x="1032" y="72"/>
      </p:cViewPr>
      <p:guideLst>
        <p:guide orient="horz" pos="1457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020E-5071-44D1-881E-E1D81A5FB77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D423C-049B-4010-9707-838F2A40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워드 클라우드는</a:t>
            </a:r>
            <a:r>
              <a:rPr lang="en-US" altLang="ko-KR" dirty="0"/>
              <a:t>….. </a:t>
            </a:r>
            <a:r>
              <a:rPr lang="ko-KR" altLang="en-US" dirty="0" err="1"/>
              <a:t>빼도될것</a:t>
            </a:r>
            <a:r>
              <a:rPr lang="ko-KR" altLang="en-US" dirty="0"/>
              <a:t> 같기도 하고 </a:t>
            </a:r>
            <a:r>
              <a:rPr lang="en-US" altLang="ko-KR" dirty="0"/>
              <a:t>…. </a:t>
            </a:r>
            <a:r>
              <a:rPr lang="ko-KR" altLang="en-US" dirty="0"/>
              <a:t>어떻게 생각하시나요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6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7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9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Ott</a:t>
            </a:r>
            <a:r>
              <a:rPr lang="ko-KR" altLang="en-US" dirty="0"/>
              <a:t> 관련 데이터는 미디어 통계 포털에서 대부분 가져왔고</a:t>
            </a:r>
            <a:r>
              <a:rPr lang="en-US" altLang="ko-KR" dirty="0"/>
              <a:t>, </a:t>
            </a:r>
            <a:r>
              <a:rPr lang="ko-KR" altLang="en-US" dirty="0"/>
              <a:t>이외 코로나 </a:t>
            </a:r>
            <a:r>
              <a:rPr lang="ko-KR" altLang="en-US" dirty="0" err="1"/>
              <a:t>확진자수</a:t>
            </a:r>
            <a:r>
              <a:rPr lang="ko-KR" altLang="en-US" dirty="0"/>
              <a:t> 데이터 및 총 영화관 관객수 및 매출액 데이터는 각각 영화관 입장권 통합 전산망과 한국데이터 거래소에서 가져왔음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2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</a:t>
            </a:r>
            <a:r>
              <a:rPr lang="ko-KR" altLang="en-US" dirty="0"/>
              <a:t>우리가 사용한 데이터에 대한 전체적 소개</a:t>
            </a:r>
            <a:r>
              <a:rPr lang="en-US" altLang="ko-KR" dirty="0"/>
              <a:t>, </a:t>
            </a:r>
            <a:r>
              <a:rPr lang="ko-KR" altLang="en-US" dirty="0"/>
              <a:t>어떤 방향으로 </a:t>
            </a:r>
            <a:r>
              <a:rPr lang="ko-KR" altLang="en-US" dirty="0" err="1"/>
              <a:t>전처리</a:t>
            </a:r>
            <a:r>
              <a:rPr lang="ko-KR" altLang="en-US" dirty="0"/>
              <a:t> 했는지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왜 하나의 최종 데이터셋을 만들지 않았는지</a:t>
            </a:r>
            <a:r>
              <a:rPr lang="en-US" altLang="ko-KR" dirty="0"/>
              <a:t>…(</a:t>
            </a:r>
            <a:r>
              <a:rPr lang="ko-KR" altLang="en-US" dirty="0"/>
              <a:t>못했는지</a:t>
            </a:r>
            <a:r>
              <a:rPr lang="en-US" altLang="ko-KR" dirty="0"/>
              <a:t>….) </a:t>
            </a:r>
            <a:r>
              <a:rPr lang="ko-KR" altLang="en-US" dirty="0"/>
              <a:t>다음 장에서 하나의 예시로 보여주고 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5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Ott</a:t>
            </a:r>
            <a:r>
              <a:rPr lang="ko-KR" altLang="en-US" dirty="0"/>
              <a:t> 이용과 관련한 데이터는 로</a:t>
            </a:r>
            <a:r>
              <a:rPr lang="en-US" altLang="ko-KR" dirty="0"/>
              <a:t>(raw) </a:t>
            </a:r>
            <a:r>
              <a:rPr lang="ko-KR" altLang="en-US" dirty="0"/>
              <a:t>데이터가 아니라 </a:t>
            </a:r>
            <a:endParaRPr lang="en-US" altLang="ko-KR" dirty="0"/>
          </a:p>
          <a:p>
            <a:r>
              <a:rPr lang="ko-KR" altLang="en-US" dirty="0"/>
              <a:t>정보통신정책연구원에서 진행한 한국 미디어 패널조사의 결과가 정제된 데이터임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예시로 가장 많이 이용하는 </a:t>
            </a:r>
            <a:r>
              <a:rPr lang="en-US" altLang="ko-KR" dirty="0" err="1"/>
              <a:t>ott</a:t>
            </a:r>
            <a:r>
              <a:rPr lang="en-US" altLang="ko-KR" dirty="0"/>
              <a:t> </a:t>
            </a:r>
            <a:r>
              <a:rPr lang="ko-KR" altLang="en-US" dirty="0"/>
              <a:t>서비스 데이터를 </a:t>
            </a:r>
            <a:r>
              <a:rPr lang="ko-KR" altLang="en-US" dirty="0" err="1"/>
              <a:t>보여준뒤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</a:t>
            </a:r>
            <a:r>
              <a:rPr lang="ko-KR" altLang="en-US" dirty="0"/>
              <a:t> 연평균소득</a:t>
            </a:r>
            <a:r>
              <a:rPr lang="en-US" altLang="ko-KR" dirty="0"/>
              <a:t>, </a:t>
            </a:r>
            <a:r>
              <a:rPr lang="ko-KR" altLang="en-US" dirty="0"/>
              <a:t>가구원수</a:t>
            </a:r>
            <a:r>
              <a:rPr lang="en-US" altLang="ko-KR" dirty="0"/>
              <a:t>, </a:t>
            </a:r>
            <a:r>
              <a:rPr lang="ko-KR" altLang="en-US" dirty="0"/>
              <a:t>지역별 구분이 한 컬럼에 섞여 있고 </a:t>
            </a:r>
            <a:endParaRPr lang="en-US" altLang="ko-KR" dirty="0"/>
          </a:p>
          <a:p>
            <a:r>
              <a:rPr lang="ko-KR" altLang="en-US" dirty="0"/>
              <a:t>각 행은 연도별 </a:t>
            </a:r>
            <a:r>
              <a:rPr lang="ko-KR" altLang="en-US" dirty="0" err="1"/>
              <a:t>사례수에</a:t>
            </a:r>
            <a:r>
              <a:rPr lang="ko-KR" altLang="en-US" dirty="0"/>
              <a:t> 대한 비율로 이뤄져 있음</a:t>
            </a:r>
            <a:r>
              <a:rPr lang="en-US" altLang="ko-KR" dirty="0"/>
              <a:t>…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7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넘기면서 예시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OTT </a:t>
            </a:r>
            <a:r>
              <a:rPr lang="ko-KR" altLang="en-US" dirty="0"/>
              <a:t>이용 분석을 위해 여러 데이터를 사용했기때문에 예시로 몇 개만 보여줌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약간 </a:t>
            </a:r>
            <a:r>
              <a:rPr lang="ko-KR" altLang="en-US" dirty="0" err="1"/>
              <a:t>이런식이다</a:t>
            </a:r>
            <a:r>
              <a:rPr lang="en-US" altLang="ko-KR" dirty="0"/>
              <a:t>~)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7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이미 정제된 데이터기 때문에 </a:t>
            </a:r>
            <a:r>
              <a:rPr lang="ko-KR" altLang="en-US" dirty="0" err="1"/>
              <a:t>결측치가</a:t>
            </a:r>
            <a:r>
              <a:rPr lang="ko-KR" altLang="en-US" dirty="0"/>
              <a:t> 없고 </a:t>
            </a:r>
            <a:r>
              <a:rPr lang="en-US" altLang="ko-KR" dirty="0"/>
              <a:t>, </a:t>
            </a:r>
            <a:r>
              <a:rPr lang="ko-KR" altLang="en-US" dirty="0"/>
              <a:t>따로 </a:t>
            </a:r>
            <a:r>
              <a:rPr lang="ko-KR" altLang="en-US" dirty="0" err="1"/>
              <a:t>처리할만한</a:t>
            </a:r>
            <a:r>
              <a:rPr lang="ko-KR" altLang="en-US" dirty="0"/>
              <a:t> 이상치가 없는 데이터라서 팀에서 관련된 전처리를 하지 않아도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범주형 컬럼 </a:t>
            </a:r>
            <a:r>
              <a:rPr lang="en-US" altLang="ko-KR" dirty="0"/>
              <a:t>(</a:t>
            </a:r>
            <a:r>
              <a:rPr lang="ko-KR" altLang="en-US" dirty="0"/>
              <a:t>이용경험 여부</a:t>
            </a:r>
            <a:r>
              <a:rPr lang="en-US" altLang="ko-KR" dirty="0"/>
              <a:t>, </a:t>
            </a:r>
            <a:r>
              <a:rPr lang="ko-KR" altLang="en-US" dirty="0"/>
              <a:t>유료 결제 여부 </a:t>
            </a:r>
            <a:r>
              <a:rPr lang="en-US" altLang="ko-KR" dirty="0"/>
              <a:t>– </a:t>
            </a:r>
            <a:r>
              <a:rPr lang="ko-KR" altLang="en-US" dirty="0"/>
              <a:t>있다 없다</a:t>
            </a:r>
            <a:r>
              <a:rPr lang="en-US" altLang="ko-KR" dirty="0"/>
              <a:t>) </a:t>
            </a:r>
            <a:r>
              <a:rPr lang="ko-KR" altLang="en-US" dirty="0"/>
              <a:t>제외하고 각 데이터 셋마다 일정기준 비율이 적을 경우 기타 컬럼으로 컬럼 병합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연도별</a:t>
            </a:r>
            <a:r>
              <a:rPr lang="en-US" altLang="ko-KR" dirty="0"/>
              <a:t>(2020-2021) </a:t>
            </a:r>
            <a:r>
              <a:rPr lang="ko-KR" altLang="en-US" dirty="0"/>
              <a:t>증감율에 대한 파생변수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9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통계분석 데이터</a:t>
            </a:r>
            <a:r>
              <a:rPr lang="en-US" altLang="ko-KR" dirty="0"/>
              <a:t>1 – </a:t>
            </a:r>
            <a:r>
              <a:rPr lang="ko-KR" altLang="en-US" dirty="0"/>
              <a:t>월별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월별 영화 관람객수  </a:t>
            </a:r>
            <a:r>
              <a:rPr lang="en-US" altLang="ko-KR" dirty="0"/>
              <a:t>+ </a:t>
            </a:r>
            <a:r>
              <a:rPr lang="ko-KR" altLang="en-US" dirty="0"/>
              <a:t>일별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수 데이터셋에서</a:t>
            </a:r>
            <a:r>
              <a:rPr lang="en-US" altLang="ko-KR" dirty="0"/>
              <a:t>(</a:t>
            </a:r>
            <a:r>
              <a:rPr lang="ko-KR" altLang="en-US" dirty="0"/>
              <a:t>일별 </a:t>
            </a:r>
            <a:r>
              <a:rPr lang="ko-KR" altLang="en-US" dirty="0" err="1"/>
              <a:t>확진자</a:t>
            </a:r>
            <a:r>
              <a:rPr lang="ko-KR" altLang="en-US" dirty="0"/>
              <a:t> 수를 월 기준으로 </a:t>
            </a:r>
            <a:r>
              <a:rPr lang="ko-KR" altLang="en-US" dirty="0" err="1"/>
              <a:t>확진자</a:t>
            </a:r>
            <a:r>
              <a:rPr lang="ko-KR" altLang="en-US" dirty="0"/>
              <a:t> 수 누적 계산</a:t>
            </a:r>
            <a:r>
              <a:rPr lang="en-US" altLang="ko-KR" dirty="0"/>
              <a:t>) </a:t>
            </a:r>
            <a:r>
              <a:rPr lang="ko-KR" altLang="en-US" dirty="0"/>
              <a:t>전월대비 </a:t>
            </a:r>
            <a:r>
              <a:rPr lang="ko-KR" altLang="en-US" dirty="0" err="1"/>
              <a:t>증감량을</a:t>
            </a:r>
            <a:r>
              <a:rPr lang="ko-KR" altLang="en-US" dirty="0"/>
              <a:t> 각각의 파생변수 생성 </a:t>
            </a:r>
            <a:endParaRPr lang="en-US" altLang="ko-KR" dirty="0"/>
          </a:p>
          <a:p>
            <a:r>
              <a:rPr lang="ko-KR" altLang="en-US" dirty="0"/>
              <a:t>상관관계</a:t>
            </a:r>
            <a:r>
              <a:rPr lang="en-US" altLang="ko-KR" dirty="0"/>
              <a:t>(</a:t>
            </a:r>
            <a:r>
              <a:rPr lang="ko-KR" altLang="en-US" dirty="0"/>
              <a:t>통계 분석</a:t>
            </a:r>
            <a:r>
              <a:rPr lang="en-US" altLang="ko-KR" dirty="0"/>
              <a:t>)</a:t>
            </a:r>
            <a:r>
              <a:rPr lang="ko-KR" altLang="en-US" dirty="0"/>
              <a:t>을 위한 데이터 셋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0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수민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통계분석 데이터</a:t>
            </a:r>
            <a:r>
              <a:rPr lang="en-US" altLang="ko-KR" dirty="0"/>
              <a:t>1 – </a:t>
            </a:r>
            <a:r>
              <a:rPr lang="ko-KR" altLang="en-US" dirty="0"/>
              <a:t>일별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일별 관람객수 </a:t>
            </a:r>
            <a:r>
              <a:rPr lang="en-US" altLang="ko-KR" dirty="0"/>
              <a:t>+ </a:t>
            </a:r>
            <a:r>
              <a:rPr lang="ko-KR" altLang="en-US" dirty="0"/>
              <a:t>일별 </a:t>
            </a:r>
            <a:r>
              <a:rPr lang="ko-KR" altLang="en-US" dirty="0" err="1"/>
              <a:t>확진자</a:t>
            </a:r>
            <a:r>
              <a:rPr lang="ko-KR" altLang="en-US" dirty="0"/>
              <a:t> 수에 대한 상관계수를 확인하기 위한 데이터 셋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/ 20</a:t>
            </a:r>
            <a:r>
              <a:rPr lang="ko-KR" altLang="en-US" dirty="0"/>
              <a:t>년 </a:t>
            </a:r>
            <a:r>
              <a:rPr lang="en-US" altLang="ko-KR" dirty="0"/>
              <a:t>Wide</a:t>
            </a:r>
            <a:r>
              <a:rPr lang="ko-KR" altLang="en-US" dirty="0"/>
              <a:t>형 코로나 </a:t>
            </a:r>
            <a:r>
              <a:rPr lang="ko-KR" altLang="en-US" dirty="0" err="1"/>
              <a:t>확진자</a:t>
            </a:r>
            <a:r>
              <a:rPr lang="ko-KR" altLang="en-US" dirty="0"/>
              <a:t> 데이터 </a:t>
            </a:r>
            <a:r>
              <a:rPr lang="en-US" altLang="ko-KR" dirty="0"/>
              <a:t>+ </a:t>
            </a:r>
            <a:r>
              <a:rPr lang="ko-KR" altLang="en-US" dirty="0"/>
              <a:t>영화 관람객 데이터를 </a:t>
            </a:r>
            <a:endParaRPr lang="en-US" altLang="ko-KR" dirty="0"/>
          </a:p>
          <a:p>
            <a:r>
              <a:rPr lang="en-US" altLang="ko-KR" dirty="0"/>
              <a:t>Long </a:t>
            </a:r>
            <a:r>
              <a:rPr lang="ko-KR" altLang="en-US" dirty="0"/>
              <a:t>형 데이터로 </a:t>
            </a:r>
            <a:r>
              <a:rPr lang="en-US" altLang="ko-KR" dirty="0"/>
              <a:t>reshape  -&gt; </a:t>
            </a:r>
            <a:r>
              <a:rPr lang="ko-KR" altLang="en-US" dirty="0"/>
              <a:t>상관분석을 위한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Cov2covid -&gt; 20</a:t>
            </a:r>
            <a:r>
              <a:rPr lang="ko-KR" altLang="en-US" dirty="0"/>
              <a:t>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mov2covid -&gt; 20</a:t>
            </a:r>
            <a:r>
              <a:rPr lang="ko-KR" altLang="en-US" dirty="0"/>
              <a:t>년 관람객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Cov3covid -&gt; 21</a:t>
            </a:r>
            <a:r>
              <a:rPr lang="ko-KR" altLang="en-US" dirty="0"/>
              <a:t>년 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mov3covid -&gt; 21</a:t>
            </a:r>
            <a:r>
              <a:rPr lang="ko-KR" altLang="en-US" dirty="0"/>
              <a:t>년 관람객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8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수민 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통계분석 데이터</a:t>
            </a:r>
            <a:r>
              <a:rPr lang="en-US" altLang="ko-KR" dirty="0"/>
              <a:t>2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년동안</a:t>
            </a:r>
            <a:r>
              <a:rPr lang="ko-KR" altLang="en-US" dirty="0"/>
              <a:t> 가장 많이 이용한 여가공간 </a:t>
            </a:r>
            <a:r>
              <a:rPr lang="en-US" altLang="ko-KR" dirty="0"/>
              <a:t>– </a:t>
            </a:r>
            <a:r>
              <a:rPr lang="ko-KR" altLang="en-US" dirty="0"/>
              <a:t>영화관의 연도별 </a:t>
            </a:r>
            <a:r>
              <a:rPr lang="ko-KR" altLang="en-US" dirty="0" err="1"/>
              <a:t>증감율</a:t>
            </a:r>
            <a:r>
              <a:rPr lang="ko-KR" altLang="en-US" dirty="0"/>
              <a:t> 파생변수 생성</a:t>
            </a:r>
            <a:endParaRPr lang="en-US" altLang="ko-KR" dirty="0"/>
          </a:p>
          <a:p>
            <a:r>
              <a:rPr lang="en-US" altLang="ko-KR" dirty="0"/>
              <a:t>OTT</a:t>
            </a:r>
            <a:r>
              <a:rPr lang="ko-KR" altLang="en-US" dirty="0"/>
              <a:t> 서비스 </a:t>
            </a:r>
            <a:r>
              <a:rPr lang="ko-KR" altLang="en-US" dirty="0" err="1"/>
              <a:t>이용시</a:t>
            </a:r>
            <a:r>
              <a:rPr lang="ko-KR" altLang="en-US" dirty="0"/>
              <a:t> 가장 많이 이용하는 컨텐츠 </a:t>
            </a:r>
            <a:r>
              <a:rPr lang="en-US" altLang="ko-KR" dirty="0"/>
              <a:t>– </a:t>
            </a:r>
            <a:r>
              <a:rPr lang="ko-KR" altLang="en-US" dirty="0"/>
              <a:t>영화만 추출 영화 컨텐츠에 대한 증감률 파생변수 생성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상관계수</a:t>
            </a:r>
            <a:r>
              <a:rPr lang="en-US" altLang="ko-KR" dirty="0"/>
              <a:t>(</a:t>
            </a:r>
            <a:r>
              <a:rPr lang="ko-KR" altLang="en-US" dirty="0"/>
              <a:t>통계 분석</a:t>
            </a:r>
            <a:r>
              <a:rPr lang="en-US" altLang="ko-KR" dirty="0"/>
              <a:t>) </a:t>
            </a:r>
            <a:r>
              <a:rPr lang="ko-KR" altLang="en-US" dirty="0"/>
              <a:t>분석을 위한 새로운 데이터셋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8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3E18-F2CD-5EDF-FE0D-B304CC3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258C-92AB-BEF0-0457-175DBD45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29F-AA63-EC22-53F4-F6E4E7F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D29-B3BD-EE2F-5E32-7ECB289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4FC-75DF-7933-C4FD-4615FF5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143-2481-DA4F-1440-E96061B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ECC4-6343-0BB9-C908-4DC1C1C2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B89F-92EB-6E48-A37C-9818F1E4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DD5E-1811-B5F0-DF9E-5DF5021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5610-C5C2-2F64-272D-8969CDE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0103-CF6A-1652-F601-306F3BD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314-35D7-F972-5C53-9169B20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B6A5-E3A1-0D3E-9123-1E53FCA0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873-B912-BB49-9344-92178DD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61A8-1C49-6D90-9059-ED3BAE7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D5-972D-0C67-7660-090E87A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BE49-5B98-18F6-1E4B-D6C74DF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3A44-72A4-E7ED-7AEE-9718AD40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872C-5E70-E6A5-464D-CF089F1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6FA-AF5F-0B8D-42AF-37E4D12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43CB-447E-CCD9-D8AF-D1E2E46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F17-F3B6-A565-8BBA-973FEA4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A7BD-AB3D-4B88-D225-86EE7E9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AA6-E443-443B-4FFE-DC51FA04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841-D234-4187-8B52-15E3608E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D60-1320-93C8-2165-519563F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08-360C-6032-6319-9DC5D213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E18F-24C5-7C84-8824-601A0E4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052-6D50-0460-0EA2-335A51B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6C01-88A0-F03A-05D8-500E3391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7B7-D25E-0A66-FADD-07E406B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A43-8024-5615-3BBA-8375631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67E2-4F30-289F-DFAD-E705C980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1379-DDE1-9F98-9539-2E475F0C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337-9C5F-46E1-D50E-31C02EC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FAB-37D6-09BA-F699-B8D2614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D4D-108D-4B93-4BFF-F65E393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577-E3C2-F33F-47AE-F55C2DB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8EC2-2DCC-6287-8449-FCB5897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3CA9-F304-39F5-54E4-7906726C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8966-8C06-2CEA-082E-3363660D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8E558-413C-9DA1-36A9-4FFF4D4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2EBF5-D4ED-B794-7C11-0B73B5AF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7F018-7B87-B186-F11F-D8B4FE9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CE1D0-0E94-A5A6-11E7-321DDDE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2CB-29A2-044C-80F3-DE2A0C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E773-304B-A7A9-616B-DA52F63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CEAA9-99A2-4321-C792-A3583C7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6E93-B290-543A-4E63-DEC81B0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8DB-715D-CCD9-20EF-2627D8B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764-2797-18E6-CFA5-659B3D89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44CD-9004-E261-3F8D-66E65253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E183-E8CB-AE42-B21A-7804827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B7A1-B389-DADA-7DA6-B404D57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ABD-4292-590D-AE65-EF7165BC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8CA9-4C63-820C-1053-973E5B1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985-7A57-FB83-1AA1-7C514C86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D17-6F42-2D26-8A3B-FD1AC8A3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B28-98F5-474C-A01C-099E8C00FD15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7B4-E96E-1107-DAA0-6D0BB627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F45-CC28-F54D-29DC-84CBF052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OTT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시장의 새로운 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8000" dirty="0">
                <a:solidFill>
                  <a:schemeClr val="accent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별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만들어보자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포스트코로나 시대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OTT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이용률에 영향을 주는 요인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팀명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다타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래픽 2" descr="별 단색으로 채워진">
            <a:extLst>
              <a:ext uri="{FF2B5EF4-FFF2-40B4-BE49-F238E27FC236}">
                <a16:creationId xmlns:a16="http://schemas.microsoft.com/office/drawing/2014/main" id="{8DC9008A-9BEF-1BD2-F537-D259CE689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490" y="3269924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FB9E34-A32A-75E0-2895-60D6489A3C24}"/>
              </a:ext>
            </a:extLst>
          </p:cNvPr>
          <p:cNvSpPr/>
          <p:nvPr/>
        </p:nvSpPr>
        <p:spPr>
          <a:xfrm>
            <a:off x="948213" y="4841070"/>
            <a:ext cx="10154292" cy="1663902"/>
          </a:xfrm>
          <a:prstGeom prst="roundRect">
            <a:avLst>
              <a:gd name="adj" fmla="val 6272"/>
            </a:avLst>
          </a:prstGeom>
          <a:noFill/>
          <a:ln w="12700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1CDAD3-F9E8-DE97-0480-DB3AE36AD74F}"/>
              </a:ext>
            </a:extLst>
          </p:cNvPr>
          <p:cNvGrpSpPr/>
          <p:nvPr/>
        </p:nvGrpSpPr>
        <p:grpSpPr>
          <a:xfrm>
            <a:off x="1089494" y="1578638"/>
            <a:ext cx="10013011" cy="2862322"/>
            <a:chOff x="948213" y="1980527"/>
            <a:chExt cx="10467711" cy="28623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619DCC-2E76-A847-DDF3-7C372627BB6C}"/>
                </a:ext>
              </a:extLst>
            </p:cNvPr>
            <p:cNvSpPr txBox="1"/>
            <p:nvPr/>
          </p:nvSpPr>
          <p:spPr>
            <a:xfrm>
              <a:off x="948213" y="1980527"/>
              <a:ext cx="502432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service </a:t>
              </a: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티빙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쿠팡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플레이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의 주 이용 콘텐츠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다시보기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예능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오락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자주 사용하는 스마트 기기 애플리케이션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소셜 네트워킹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최근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이용 경험 여부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있다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없다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1CDFA5-B2FA-A01E-1D9A-614D906490CA}"/>
                </a:ext>
              </a:extLst>
            </p:cNvPr>
            <p:cNvSpPr txBox="1"/>
            <p:nvPr/>
          </p:nvSpPr>
          <p:spPr>
            <a:xfrm>
              <a:off x="6556040" y="1980527"/>
              <a:ext cx="4859884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1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년 동안 가장 많이 이용한 여가 공간 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2016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 ~ 2021 ‘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유료 결제 여부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있다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없다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월 평균 지출 금액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5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천원 미만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만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천원 미만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</a:t>
              </a: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서비스 이용빈도</a:t>
              </a:r>
              <a:endPara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	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하루에도 여러 번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~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분기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연간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회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6E8D62C-421B-EAEF-79D6-3F19C2CCD2BC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3323FC-7885-38B4-356A-CFC0B90A0D44}"/>
              </a:ext>
            </a:extLst>
          </p:cNvPr>
          <p:cNvSpPr txBox="1"/>
          <p:nvPr/>
        </p:nvSpPr>
        <p:spPr>
          <a:xfrm>
            <a:off x="3234525" y="5072856"/>
            <a:ext cx="532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 및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---------</a:t>
            </a: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 기준 미만인 변수는 기타 컬럼을 병합 처리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연도별 증감율에 대한 파생변수 생성 </a:t>
            </a:r>
          </a:p>
        </p:txBody>
      </p:sp>
    </p:spTree>
    <p:extLst>
      <p:ext uri="{BB962C8B-B14F-4D97-AF65-F5344CB8AC3E}">
        <p14:creationId xmlns:p14="http://schemas.microsoft.com/office/powerpoint/2010/main" val="281870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9DCC-2E76-A847-DDF3-7C372627BB6C}"/>
              </a:ext>
            </a:extLst>
          </p:cNvPr>
          <p:cNvSpPr txBox="1"/>
          <p:nvPr/>
        </p:nvSpPr>
        <p:spPr>
          <a:xfrm>
            <a:off x="1074741" y="2242116"/>
            <a:ext cx="4884076" cy="356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코로나 </a:t>
            </a:r>
            <a:r>
              <a:rPr lang="ko-KR" altLang="en-US" sz="15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관람객수 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Covid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 증감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B4135C-4776-208E-CBF7-085C6BEE821B}"/>
              </a:ext>
            </a:extLst>
          </p:cNvPr>
          <p:cNvGrpSpPr/>
          <p:nvPr/>
        </p:nvGrpSpPr>
        <p:grpSpPr>
          <a:xfrm>
            <a:off x="4769106" y="727398"/>
            <a:ext cx="6513860" cy="5532801"/>
            <a:chOff x="4632560" y="1034466"/>
            <a:chExt cx="6513860" cy="55328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4FDE685-CFD9-E200-514B-A6BB14FBA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252" y="1034466"/>
              <a:ext cx="3734168" cy="5532801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12627CA-514A-7D69-8DFE-B8F51D490BDE}"/>
                </a:ext>
              </a:extLst>
            </p:cNvPr>
            <p:cNvGrpSpPr/>
            <p:nvPr/>
          </p:nvGrpSpPr>
          <p:grpSpPr>
            <a:xfrm>
              <a:off x="4632560" y="1726013"/>
              <a:ext cx="2340704" cy="3981836"/>
              <a:chOff x="4632560" y="1726013"/>
              <a:chExt cx="2340704" cy="398183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FCF59C60-CBDF-1834-78AA-C1E26D876506}"/>
                  </a:ext>
                </a:extLst>
              </p:cNvPr>
              <p:cNvGrpSpPr/>
              <p:nvPr/>
            </p:nvGrpSpPr>
            <p:grpSpPr>
              <a:xfrm>
                <a:off x="4632560" y="3020120"/>
                <a:ext cx="2340704" cy="2687729"/>
                <a:chOff x="4582088" y="2523422"/>
                <a:chExt cx="2340704" cy="2687729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E1EE79-5A39-BB35-FD0F-A74323CC66B2}"/>
                    </a:ext>
                  </a:extLst>
                </p:cNvPr>
                <p:cNvSpPr txBox="1"/>
                <p:nvPr/>
              </p:nvSpPr>
              <p:spPr>
                <a:xfrm>
                  <a:off x="4808409" y="2734577"/>
                  <a:ext cx="1888062" cy="2175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[</a:t>
                  </a:r>
                  <a:r>
                    <a:rPr lang="ko-KR" altLang="en-US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파생 변수</a:t>
                  </a:r>
                  <a:r>
                    <a:rPr lang="en-US" altLang="ko-KR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] </a:t>
                  </a:r>
                  <a:r>
                    <a:rPr lang="ko-KR" altLang="en-US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생성</a:t>
                  </a:r>
                  <a:endPara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전월 대비</a:t>
                  </a:r>
                  <a:endParaRPr lang="en-US" altLang="ko-KR" sz="1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100" dirty="0" err="1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확진자수증감</a:t>
                  </a:r>
                  <a:endParaRPr lang="en-US" altLang="ko-KR" sz="21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100" dirty="0" err="1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관람객수증감</a:t>
                  </a:r>
                  <a:endParaRPr lang="en-US" altLang="ko-KR" sz="21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8ADF226D-99D7-104D-F37E-729276510616}"/>
                    </a:ext>
                  </a:extLst>
                </p:cNvPr>
                <p:cNvSpPr/>
                <p:nvPr/>
              </p:nvSpPr>
              <p:spPr>
                <a:xfrm>
                  <a:off x="4582088" y="2523422"/>
                  <a:ext cx="2340704" cy="268772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5C3CF82-1144-3ADA-4162-778F8B125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22" y="1726013"/>
                <a:ext cx="1199642" cy="922801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C39D618-B62D-AA4B-AF2B-75856B6705C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64" y="3666027"/>
            <a:ext cx="718540" cy="7185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61D5F2-E947-08AC-5D42-9055B6C74B7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92" y="4152019"/>
            <a:ext cx="718540" cy="7185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F1D41-20BE-2D57-01E2-FDEAC365A8DE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</p:spTree>
    <p:extLst>
      <p:ext uri="{BB962C8B-B14F-4D97-AF65-F5344CB8AC3E}">
        <p14:creationId xmlns:p14="http://schemas.microsoft.com/office/powerpoint/2010/main" val="222045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30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F59C60-CBDF-1834-78AA-C1E26D876506}"/>
              </a:ext>
            </a:extLst>
          </p:cNvPr>
          <p:cNvGrpSpPr/>
          <p:nvPr/>
        </p:nvGrpSpPr>
        <p:grpSpPr>
          <a:xfrm>
            <a:off x="5275586" y="1017307"/>
            <a:ext cx="2154674" cy="2198994"/>
            <a:chOff x="11749837" y="3786198"/>
            <a:chExt cx="2154674" cy="31558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E1EE79-5A39-BB35-FD0F-A74323CC66B2}"/>
                </a:ext>
              </a:extLst>
            </p:cNvPr>
            <p:cNvSpPr txBox="1"/>
            <p:nvPr/>
          </p:nvSpPr>
          <p:spPr>
            <a:xfrm>
              <a:off x="11761412" y="4286900"/>
              <a:ext cx="2143099" cy="220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Wide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 데이터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Long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형으로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---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결측치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처리</a:t>
              </a:r>
              <a:endPara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ADF226D-99D7-104D-F37E-729276510616}"/>
                </a:ext>
              </a:extLst>
            </p:cNvPr>
            <p:cNvSpPr/>
            <p:nvPr/>
          </p:nvSpPr>
          <p:spPr>
            <a:xfrm>
              <a:off x="11749837" y="3786198"/>
              <a:ext cx="2143099" cy="315584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5C3CF82-1144-3ADA-4162-778F8B12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022632" y="3567881"/>
            <a:ext cx="1090291" cy="1237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F1D41-20BE-2D57-01E2-FDEAC365A8DE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CFD3E7-2D0E-C608-E60B-376B22C1AB86}"/>
              </a:ext>
            </a:extLst>
          </p:cNvPr>
          <p:cNvGrpSpPr/>
          <p:nvPr/>
        </p:nvGrpSpPr>
        <p:grpSpPr>
          <a:xfrm>
            <a:off x="7714071" y="869382"/>
            <a:ext cx="3815652" cy="5530222"/>
            <a:chOff x="7428135" y="727398"/>
            <a:chExt cx="3815652" cy="553022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A86FF71-4BDE-FBB1-0188-469D04C68793}"/>
                </a:ext>
              </a:extLst>
            </p:cNvPr>
            <p:cNvGrpSpPr/>
            <p:nvPr/>
          </p:nvGrpSpPr>
          <p:grpSpPr>
            <a:xfrm>
              <a:off x="7428135" y="727398"/>
              <a:ext cx="1798476" cy="4804316"/>
              <a:chOff x="7498532" y="727398"/>
              <a:chExt cx="1798476" cy="480431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C5D4943B-0BFD-3CC7-8F67-85168F83CBB5}"/>
                  </a:ext>
                </a:extLst>
              </p:cNvPr>
              <p:cNvGrpSpPr/>
              <p:nvPr/>
            </p:nvGrpSpPr>
            <p:grpSpPr>
              <a:xfrm>
                <a:off x="7498532" y="727398"/>
                <a:ext cx="1798476" cy="4804316"/>
                <a:chOff x="6395090" y="1617534"/>
                <a:chExt cx="1798476" cy="4804316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E5761702-E4E7-55BD-DB84-65CA28FB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68"/>
                <a:stretch/>
              </p:blipFill>
              <p:spPr>
                <a:xfrm>
                  <a:off x="6395090" y="1617534"/>
                  <a:ext cx="1798476" cy="2202371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974232B4-9224-75FB-26B5-FF2D0E55D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5090" y="4234720"/>
                  <a:ext cx="1798476" cy="21871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C153B-75A4-03CC-8C6F-2A64661F4839}"/>
                  </a:ext>
                </a:extLst>
              </p:cNvPr>
              <p:cNvSpPr txBox="1"/>
              <p:nvPr/>
            </p:nvSpPr>
            <p:spPr>
              <a:xfrm>
                <a:off x="8043134" y="2929769"/>
                <a:ext cx="70927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…</a:t>
                </a:r>
                <a:endParaRPr lang="ko-KR" altLang="en-US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05E17B9-D1EF-F09E-C88E-C040DA80972A}"/>
                </a:ext>
              </a:extLst>
            </p:cNvPr>
            <p:cNvGrpSpPr/>
            <p:nvPr/>
          </p:nvGrpSpPr>
          <p:grpSpPr>
            <a:xfrm>
              <a:off x="9452932" y="727398"/>
              <a:ext cx="1790855" cy="5530222"/>
              <a:chOff x="9452932" y="727398"/>
              <a:chExt cx="1790855" cy="553022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B191490-124A-DBEC-0A11-F2AA31C257A6}"/>
                  </a:ext>
                </a:extLst>
              </p:cNvPr>
              <p:cNvGrpSpPr/>
              <p:nvPr/>
            </p:nvGrpSpPr>
            <p:grpSpPr>
              <a:xfrm>
                <a:off x="9452932" y="727398"/>
                <a:ext cx="1790855" cy="5530222"/>
                <a:chOff x="8682540" y="1623211"/>
                <a:chExt cx="1790855" cy="5530222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BA58A9A3-63CB-A359-ED6B-FF09CCF16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2540" y="1623211"/>
                  <a:ext cx="1790855" cy="2202371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D16F155-E919-9F59-27E8-90E10A55F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2540" y="4234720"/>
                  <a:ext cx="1790855" cy="2918713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8F4E1A-F340-F9B3-3842-07E2E866F402}"/>
                  </a:ext>
                </a:extLst>
              </p:cNvPr>
              <p:cNvSpPr txBox="1"/>
              <p:nvPr/>
            </p:nvSpPr>
            <p:spPr>
              <a:xfrm>
                <a:off x="10058851" y="2929769"/>
                <a:ext cx="70927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…</a:t>
                </a:r>
                <a:endParaRPr lang="ko-KR" altLang="en-US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D835DF-861D-CCE0-CB03-AED5B3D1A584}"/>
              </a:ext>
            </a:extLst>
          </p:cNvPr>
          <p:cNvGrpSpPr/>
          <p:nvPr/>
        </p:nvGrpSpPr>
        <p:grpSpPr>
          <a:xfrm>
            <a:off x="662277" y="3579687"/>
            <a:ext cx="4884076" cy="2588338"/>
            <a:chOff x="556590" y="2539268"/>
            <a:chExt cx="5662151" cy="303076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B3E1BE5-CEA7-EBB9-F84B-F5B7DD17F39D}"/>
                </a:ext>
              </a:extLst>
            </p:cNvPr>
            <p:cNvGrpSpPr/>
            <p:nvPr/>
          </p:nvGrpSpPr>
          <p:grpSpPr>
            <a:xfrm>
              <a:off x="556590" y="2539268"/>
              <a:ext cx="5662151" cy="3030767"/>
              <a:chOff x="556590" y="2539268"/>
              <a:chExt cx="5662151" cy="3030767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06A41A63-4C0C-4D18-C177-0B126233C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590" y="5204243"/>
                <a:ext cx="5646909" cy="365792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2F58BC3-F040-3002-5AFA-41B0D51B2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590" y="2539268"/>
                <a:ext cx="5662151" cy="2408129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188DD1-6A5F-52E1-7B01-B4C2F6A6C4E9}"/>
                </a:ext>
              </a:extLst>
            </p:cNvPr>
            <p:cNvSpPr txBox="1"/>
            <p:nvPr/>
          </p:nvSpPr>
          <p:spPr>
            <a:xfrm>
              <a:off x="3025408" y="4840769"/>
              <a:ext cx="709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endPara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B3E423-DA48-9BEF-7040-528863E73B68}"/>
              </a:ext>
            </a:extLst>
          </p:cNvPr>
          <p:cNvGrpSpPr/>
          <p:nvPr/>
        </p:nvGrpSpPr>
        <p:grpSpPr>
          <a:xfrm>
            <a:off x="556590" y="1788873"/>
            <a:ext cx="4435186" cy="1581202"/>
            <a:chOff x="945368" y="1914615"/>
            <a:chExt cx="4435186" cy="15812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99A775-399E-6EDD-9A90-A1E2E59E8320}"/>
                </a:ext>
              </a:extLst>
            </p:cNvPr>
            <p:cNvSpPr txBox="1"/>
            <p:nvPr/>
          </p:nvSpPr>
          <p:spPr>
            <a:xfrm>
              <a:off x="945368" y="1914615"/>
              <a:ext cx="2829820" cy="158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코로나 </a:t>
              </a:r>
              <a:r>
                <a:rPr lang="ko-KR" altLang="en-US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확진자와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영화관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관람객수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일별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cov.2 covid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mov.2 movie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C136ED-9FE3-50D1-4B7B-A9A6ABC7295F}"/>
                </a:ext>
              </a:extLst>
            </p:cNvPr>
            <p:cNvSpPr txBox="1"/>
            <p:nvPr/>
          </p:nvSpPr>
          <p:spPr>
            <a:xfrm>
              <a:off x="3112569" y="2607112"/>
              <a:ext cx="2267985" cy="888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cov.3 covid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mov.3 movie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89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8DACF3C0-D2B4-66B7-F440-8ACA5FD25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2" y="2305114"/>
            <a:ext cx="4004576" cy="425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9DCC-2E76-A847-DDF3-7C372627BB6C}"/>
              </a:ext>
            </a:extLst>
          </p:cNvPr>
          <p:cNvSpPr txBox="1"/>
          <p:nvPr/>
        </p:nvSpPr>
        <p:spPr>
          <a:xfrm>
            <a:off x="820784" y="1916546"/>
            <a:ext cx="488407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이용과  영화관 이용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96FC302-3EB7-A388-4F55-843106007F61}"/>
              </a:ext>
            </a:extLst>
          </p:cNvPr>
          <p:cNvGrpSpPr/>
          <p:nvPr/>
        </p:nvGrpSpPr>
        <p:grpSpPr>
          <a:xfrm>
            <a:off x="4699236" y="542732"/>
            <a:ext cx="6671073" cy="3619262"/>
            <a:chOff x="4999407" y="2685574"/>
            <a:chExt cx="6671073" cy="361926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CDDDCB5-E0C0-6086-A8BC-4024342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523" y="2773881"/>
              <a:ext cx="3274689" cy="34033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429EEEF-F865-F98F-91E6-A8631DE06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6" y="3044287"/>
              <a:ext cx="3017202" cy="3144435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ADF226D-99D7-104D-F37E-729276510616}"/>
                </a:ext>
              </a:extLst>
            </p:cNvPr>
            <p:cNvSpPr/>
            <p:nvPr/>
          </p:nvSpPr>
          <p:spPr>
            <a:xfrm>
              <a:off x="4999407" y="2685574"/>
              <a:ext cx="6671073" cy="3619262"/>
            </a:xfrm>
            <a:prstGeom prst="roundRect">
              <a:avLst>
                <a:gd name="adj" fmla="val 6114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F2E0152-C11B-B82B-44D2-37AF13A1C1D9}"/>
              </a:ext>
            </a:extLst>
          </p:cNvPr>
          <p:cNvSpPr txBox="1"/>
          <p:nvPr/>
        </p:nvSpPr>
        <p:spPr>
          <a:xfrm>
            <a:off x="8533236" y="4468556"/>
            <a:ext cx="2837073" cy="208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파생변수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여가영화관증감률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F44B444-AEE3-1A8E-2114-A46BCBE3BC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699236" y="4515546"/>
            <a:ext cx="1559912" cy="1199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88B3C-0C75-0F24-C9A0-64A70DE766E2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소개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317696-66DB-48D4-C26E-CF6FEF842DE0}"/>
              </a:ext>
            </a:extLst>
          </p:cNvPr>
          <p:cNvSpPr txBox="1"/>
          <p:nvPr/>
        </p:nvSpPr>
        <p:spPr>
          <a:xfrm>
            <a:off x="5515802" y="5603637"/>
            <a:ext cx="18642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22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E0152-C11B-B82B-44D2-37AF13A1C1D9}"/>
              </a:ext>
            </a:extLst>
          </p:cNvPr>
          <p:cNvSpPr txBox="1"/>
          <p:nvPr/>
        </p:nvSpPr>
        <p:spPr>
          <a:xfrm>
            <a:off x="1284089" y="2691277"/>
            <a:ext cx="962382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상관분석 내용을 보충하기 위한 시각적 자료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88B3C-0C75-0F24-C9A0-64A70DE766E2}"/>
              </a:ext>
            </a:extLst>
          </p:cNvPr>
          <p:cNvSpPr txBox="1"/>
          <p:nvPr/>
        </p:nvSpPr>
        <p:spPr>
          <a:xfrm>
            <a:off x="948213" y="1178528"/>
            <a:ext cx="186855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워드 클라우드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3427-2866-9CA9-310D-5E035A1705B1}"/>
              </a:ext>
            </a:extLst>
          </p:cNvPr>
          <p:cNvSpPr txBox="1"/>
          <p:nvPr/>
        </p:nvSpPr>
        <p:spPr>
          <a:xfrm>
            <a:off x="820784" y="1916546"/>
            <a:ext cx="488407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▶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코로나에 대한 인식변화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5EE597-91BE-D095-7B68-1E3F2476261F}"/>
              </a:ext>
            </a:extLst>
          </p:cNvPr>
          <p:cNvGrpSpPr/>
          <p:nvPr/>
        </p:nvGrpSpPr>
        <p:grpSpPr>
          <a:xfrm>
            <a:off x="1951925" y="3460871"/>
            <a:ext cx="8288147" cy="2710356"/>
            <a:chOff x="1951927" y="3429000"/>
            <a:chExt cx="8288147" cy="27103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07D316D-13A0-F5A1-6C56-CE267B632DB4}"/>
                </a:ext>
              </a:extLst>
            </p:cNvPr>
            <p:cNvSpPr/>
            <p:nvPr/>
          </p:nvSpPr>
          <p:spPr>
            <a:xfrm>
              <a:off x="1951927" y="3429000"/>
              <a:ext cx="3566006" cy="2710356"/>
            </a:xfrm>
            <a:prstGeom prst="roundRect">
              <a:avLst>
                <a:gd name="adj" fmla="val 25131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7074981-3856-6274-72AF-F455F3E9A538}"/>
                </a:ext>
              </a:extLst>
            </p:cNvPr>
            <p:cNvSpPr/>
            <p:nvPr/>
          </p:nvSpPr>
          <p:spPr>
            <a:xfrm>
              <a:off x="6674069" y="3429000"/>
              <a:ext cx="3566005" cy="2710356"/>
            </a:xfrm>
            <a:prstGeom prst="roundRect">
              <a:avLst>
                <a:gd name="adj" fmla="val 25131"/>
              </a:avLst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901C43-D01A-A365-9568-9166D0B02149}"/>
              </a:ext>
            </a:extLst>
          </p:cNvPr>
          <p:cNvSpPr txBox="1"/>
          <p:nvPr/>
        </p:nvSpPr>
        <p:spPr>
          <a:xfrm>
            <a:off x="2184308" y="3748449"/>
            <a:ext cx="3101239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BeautifulSoup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Urlopen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뉴스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61819-6FB0-1E5A-D993-DF994EBAD375}"/>
              </a:ext>
            </a:extLst>
          </p:cNvPr>
          <p:cNvSpPr txBox="1"/>
          <p:nvPr/>
        </p:nvSpPr>
        <p:spPr>
          <a:xfrm>
            <a:off x="6906453" y="3748449"/>
            <a:ext cx="3101239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WordCloud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Okt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불용어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 및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워드 클라우드 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75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주 고객층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관객수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이용의 증감률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1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145710"/>
            <a:ext cx="4556126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연령별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증가율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모두 증가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더 큰 폭으로 증가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해에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이용을 많이 하지 않았을까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D0AE3A-1742-E95E-795E-2147888A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2145710"/>
            <a:ext cx="6112593" cy="425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2416217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개월 이용경험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6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67A913-B3B6-9C1E-3499-D6AD4575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" y="2197511"/>
            <a:ext cx="6047186" cy="42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126577" y="1984576"/>
            <a:ext cx="280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앱 이용 증가율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DFB6-BB35-3D23-1381-D53E1D73E724}"/>
              </a:ext>
            </a:extLst>
          </p:cNvPr>
          <p:cNvSpPr txBox="1"/>
          <p:nvPr/>
        </p:nvSpPr>
        <p:spPr>
          <a:xfrm>
            <a:off x="6816725" y="2197511"/>
            <a:ext cx="449072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연도별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 이용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증가율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2017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년까지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상향곡선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시작된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증가세가 강하게 보임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19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이용경험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194413"/>
            <a:ext cx="449072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19~21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그래프 값의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4%~6%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정도 차이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2)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성별이 직접적인 이용여부의 원인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이후 남자와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여자 모두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경험이 증가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6B70E-F788-5A6E-5CF4-B520C342D31E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A7224C-601B-E4A7-0932-F9F824A20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154"/>
          <a:stretch/>
        </p:blipFill>
        <p:spPr bwMode="auto">
          <a:xfrm>
            <a:off x="884555" y="2349500"/>
            <a:ext cx="5932170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1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0168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OTT</a:t>
            </a:r>
            <a:r>
              <a:rPr lang="ko-KR" altLang="en-US" dirty="0"/>
              <a:t> 유료결제 </a:t>
            </a:r>
            <a:r>
              <a:rPr lang="en-US" altLang="ko-KR" dirty="0"/>
              <a:t>_</a:t>
            </a:r>
            <a:r>
              <a:rPr lang="ko-KR" altLang="en-US" dirty="0"/>
              <a:t>연령별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A5200-F1AF-020F-5245-61BF21E5DAF2}"/>
              </a:ext>
            </a:extLst>
          </p:cNvPr>
          <p:cNvSpPr txBox="1"/>
          <p:nvPr/>
        </p:nvSpPr>
        <p:spPr>
          <a:xfrm>
            <a:off x="1078864" y="2349500"/>
            <a:ext cx="5017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연령별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유료결제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 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유료결제율보다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유료결제비율이 더 높음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20~39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세의 나이대의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유료결제율이 가장 높음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50%)</a:t>
            </a: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유료결제 비율이 더 높다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D343D-5702-6F40-25E6-493F1EA0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9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1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다타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WHO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Oval 34">
            <a:extLst>
              <a:ext uri="{FF2B5EF4-FFF2-40B4-BE49-F238E27FC236}">
                <a16:creationId xmlns:a16="http://schemas.microsoft.com/office/drawing/2014/main" id="{CDD1A012-31F9-1FE3-85FA-E04FCDE06723}"/>
              </a:ext>
            </a:extLst>
          </p:cNvPr>
          <p:cNvSpPr/>
          <p:nvPr/>
        </p:nvSpPr>
        <p:spPr>
          <a:xfrm>
            <a:off x="520051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B89DAF-55DF-8049-878F-4CA0335A74DD}"/>
              </a:ext>
            </a:extLst>
          </p:cNvPr>
          <p:cNvSpPr/>
          <p:nvPr/>
        </p:nvSpPr>
        <p:spPr>
          <a:xfrm>
            <a:off x="1677630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제작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4A6673D1-4348-2542-EDEF-898899DA86A6}"/>
              </a:ext>
            </a:extLst>
          </p:cNvPr>
          <p:cNvSpPr/>
          <p:nvPr/>
        </p:nvSpPr>
        <p:spPr>
          <a:xfrm>
            <a:off x="450943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E51B40-96FA-D290-69FA-D22DC6EBA9F5}"/>
              </a:ext>
            </a:extLst>
          </p:cNvPr>
          <p:cNvSpPr/>
          <p:nvPr/>
        </p:nvSpPr>
        <p:spPr>
          <a:xfrm>
            <a:off x="566701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B578082D-5EE7-DCA3-F833-B11397757987}"/>
              </a:ext>
            </a:extLst>
          </p:cNvPr>
          <p:cNvSpPr/>
          <p:nvPr/>
        </p:nvSpPr>
        <p:spPr>
          <a:xfrm>
            <a:off x="823281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180D-E0CD-4455-190D-456C60B92310}"/>
              </a:ext>
            </a:extLst>
          </p:cNvPr>
          <p:cNvSpPr/>
          <p:nvPr/>
        </p:nvSpPr>
        <p:spPr>
          <a:xfrm>
            <a:off x="939039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88911B85-15B9-DB74-9A4A-305F30C0EE11}"/>
              </a:ext>
            </a:extLst>
          </p:cNvPr>
          <p:cNvSpPr/>
          <p:nvPr/>
        </p:nvSpPr>
        <p:spPr>
          <a:xfrm>
            <a:off x="520051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DEE4DD-BA8C-0859-E3B8-6F47A3FB084B}"/>
              </a:ext>
            </a:extLst>
          </p:cNvPr>
          <p:cNvSpPr/>
          <p:nvPr/>
        </p:nvSpPr>
        <p:spPr>
          <a:xfrm>
            <a:off x="1677630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7BEB455F-761F-7478-031B-2CF2FF8BDBDA}"/>
              </a:ext>
            </a:extLst>
          </p:cNvPr>
          <p:cNvSpPr/>
          <p:nvPr/>
        </p:nvSpPr>
        <p:spPr>
          <a:xfrm>
            <a:off x="450943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F3D9B1-084A-8C9F-E1AD-5DDB999ADF59}"/>
              </a:ext>
            </a:extLst>
          </p:cNvPr>
          <p:cNvSpPr/>
          <p:nvPr/>
        </p:nvSpPr>
        <p:spPr>
          <a:xfrm>
            <a:off x="566701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48FC5728-1183-AA96-6E93-E653929E3FF1}"/>
              </a:ext>
            </a:extLst>
          </p:cNvPr>
          <p:cNvSpPr/>
          <p:nvPr/>
        </p:nvSpPr>
        <p:spPr>
          <a:xfrm>
            <a:off x="823281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D5701D-CE9A-2CA2-89B7-9F631C2BDD03}"/>
              </a:ext>
            </a:extLst>
          </p:cNvPr>
          <p:cNvSpPr/>
          <p:nvPr/>
        </p:nvSpPr>
        <p:spPr>
          <a:xfrm>
            <a:off x="939039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래픽 7" descr="윙크하는 얼굴(윤곽선) 단색으로 채워진">
            <a:extLst>
              <a:ext uri="{FF2B5EF4-FFF2-40B4-BE49-F238E27FC236}">
                <a16:creationId xmlns:a16="http://schemas.microsoft.com/office/drawing/2014/main" id="{D918A85C-578E-070C-8653-D9D8FC01F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090" y="2509034"/>
            <a:ext cx="1444074" cy="1444074"/>
          </a:xfrm>
          <a:prstGeom prst="rect">
            <a:avLst/>
          </a:prstGeom>
        </p:spPr>
      </p:pic>
      <p:pic>
        <p:nvPicPr>
          <p:cNvPr id="20" name="그래픽 19" descr="혀 내민 얼굴(윤곽선) 단색으로 채워진">
            <a:extLst>
              <a:ext uri="{FF2B5EF4-FFF2-40B4-BE49-F238E27FC236}">
                <a16:creationId xmlns:a16="http://schemas.microsoft.com/office/drawing/2014/main" id="{25D1090A-6D3E-4026-C749-3E048CD72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53" y="4518998"/>
            <a:ext cx="1324981" cy="1324981"/>
          </a:xfrm>
          <a:prstGeom prst="rect">
            <a:avLst/>
          </a:prstGeom>
        </p:spPr>
      </p:pic>
      <p:pic>
        <p:nvPicPr>
          <p:cNvPr id="22" name="그래픽 21" descr="활짝 웃는 얼굴(윤곽선) 단색으로 채워진">
            <a:extLst>
              <a:ext uri="{FF2B5EF4-FFF2-40B4-BE49-F238E27FC236}">
                <a16:creationId xmlns:a16="http://schemas.microsoft.com/office/drawing/2014/main" id="{A47F3330-72B2-9F48-DF9A-B69018BAA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1346" y="2509034"/>
            <a:ext cx="1416038" cy="1416038"/>
          </a:xfrm>
          <a:prstGeom prst="rect">
            <a:avLst/>
          </a:prstGeom>
        </p:spPr>
      </p:pic>
      <p:pic>
        <p:nvPicPr>
          <p:cNvPr id="24" name="그래픽 23" descr="웃는 얼굴(윤곽선) 단색으로 채워진">
            <a:extLst>
              <a:ext uri="{FF2B5EF4-FFF2-40B4-BE49-F238E27FC236}">
                <a16:creationId xmlns:a16="http://schemas.microsoft.com/office/drawing/2014/main" id="{F52AC6A5-1C14-EC51-4A04-D0A5EF772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6715" y="4490840"/>
            <a:ext cx="1361186" cy="1361186"/>
          </a:xfrm>
          <a:prstGeom prst="rect">
            <a:avLst/>
          </a:prstGeom>
        </p:spPr>
      </p:pic>
      <p:pic>
        <p:nvPicPr>
          <p:cNvPr id="26" name="그래픽 25" descr="천사 같은 얼굴(윤곽선) 단색으로 채워진">
            <a:extLst>
              <a:ext uri="{FF2B5EF4-FFF2-40B4-BE49-F238E27FC236}">
                <a16:creationId xmlns:a16="http://schemas.microsoft.com/office/drawing/2014/main" id="{C860FFBB-DCF8-221D-E7CD-94A663B408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24997" y="4587187"/>
            <a:ext cx="1241975" cy="1241975"/>
          </a:xfrm>
          <a:prstGeom prst="rect">
            <a:avLst/>
          </a:prstGeom>
        </p:spPr>
      </p:pic>
      <p:pic>
        <p:nvPicPr>
          <p:cNvPr id="28" name="그래픽 27" descr="콧수염 얼굴(윤곽선) 단색으로 채워진">
            <a:extLst>
              <a:ext uri="{FF2B5EF4-FFF2-40B4-BE49-F238E27FC236}">
                <a16:creationId xmlns:a16="http://schemas.microsoft.com/office/drawing/2014/main" id="{CA0BBFFE-1121-187D-994F-0CC1891BD6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35909" y="2509034"/>
            <a:ext cx="1416038" cy="14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1999618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이용경험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7542230-59A7-12B7-53CF-16B95A9E7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/>
          <a:stretch/>
        </p:blipFill>
        <p:spPr bwMode="auto">
          <a:xfrm>
            <a:off x="642426" y="2312988"/>
            <a:ext cx="6348310" cy="4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88BEE-F7F5-A2F1-439C-00B337E83789}"/>
              </a:ext>
            </a:extLst>
          </p:cNvPr>
          <p:cNvSpPr txBox="1"/>
          <p:nvPr/>
        </p:nvSpPr>
        <p:spPr>
          <a:xfrm>
            <a:off x="6816725" y="2169242"/>
            <a:ext cx="473285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평균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만원 이상인 사람들의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85%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소득없음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 80%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이상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미성년자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대학생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무직의 사람들 또한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많이 이용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95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89" y="1004397"/>
            <a:ext cx="3457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영화매출과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매출과 영화관 관람객수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6816725" y="2169242"/>
            <a:ext cx="449072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매출과 영화관 관객수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1)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양상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보임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년도부터 매출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관객수의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급격한 하락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코로나때문에 사람들이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영화관을 안 찾은 걸까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497498-FA3F-860D-35F3-2DAC60E7E887}"/>
              </a:ext>
            </a:extLst>
          </p:cNvPr>
          <p:cNvGrpSpPr/>
          <p:nvPr/>
        </p:nvGrpSpPr>
        <p:grpSpPr>
          <a:xfrm>
            <a:off x="884556" y="2353909"/>
            <a:ext cx="5932170" cy="3961360"/>
            <a:chOff x="996462" y="2353908"/>
            <a:chExt cx="5820263" cy="40476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D50C245-7616-F23F-CA18-095474A41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80" t="2697" r="2771" b="2618"/>
            <a:stretch/>
          </p:blipFill>
          <p:spPr>
            <a:xfrm>
              <a:off x="996462" y="2353908"/>
              <a:ext cx="5820263" cy="4047601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2A83E97-5BA6-1FB4-E899-4204D9E852A4}"/>
                </a:ext>
              </a:extLst>
            </p:cNvPr>
            <p:cNvCxnSpPr/>
            <p:nvPr/>
          </p:nvCxnSpPr>
          <p:spPr>
            <a:xfrm>
              <a:off x="2841674" y="2353908"/>
              <a:ext cx="0" cy="404760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81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2425148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여가시간 영화 증감률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169242"/>
            <a:ext cx="5172495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영화관 이용 증감률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년도의 여가시간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이용율은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9.5%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3%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감소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연령대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년도에 감소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여가시간에 영화관을 가는 비율이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줄어들었다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F68F2B-60D9-8C5F-432F-7B02D639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0" y="2312988"/>
            <a:ext cx="5935281" cy="4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1349441-4DDE-7198-A886-A9D1BAB679E8}"/>
              </a:ext>
            </a:extLst>
          </p:cNvPr>
          <p:cNvSpPr/>
          <p:nvPr/>
        </p:nvSpPr>
        <p:spPr>
          <a:xfrm>
            <a:off x="825909" y="2498995"/>
            <a:ext cx="353961" cy="1262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2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816725" y="2206079"/>
            <a:ext cx="5172495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2018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년까지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 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천만명의 관객수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천만명의 관객수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대비 약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1/4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가량의 관객수만 기록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34303-00FB-5B54-8E04-3D31A4DB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" r="1765"/>
          <a:stretch/>
        </p:blipFill>
        <p:spPr bwMode="auto">
          <a:xfrm>
            <a:off x="996463" y="2280168"/>
            <a:ext cx="5820262" cy="40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1611130" y="1984576"/>
            <a:ext cx="5304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관객수</a:t>
            </a:r>
          </a:p>
        </p:txBody>
      </p:sp>
    </p:spTree>
    <p:extLst>
      <p:ext uri="{BB962C8B-B14F-4D97-AF65-F5344CB8AC3E}">
        <p14:creationId xmlns:p14="http://schemas.microsoft.com/office/powerpoint/2010/main" val="180673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2425148" y="2084670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영화시청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증감율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816725" y="2215369"/>
            <a:ext cx="449072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영화시청증가율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“OTT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오락시청증가율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오락시청증가율은 증가세가 미세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영화시청증가율은 상승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서비스중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영화시청의 비중이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빠른 속도로 늘어나고 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31AC-0325-659E-5A4A-349D97CF3E1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 영화시청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1B0733-2D9D-D7D8-92F7-B9A3F48E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" y="2332393"/>
            <a:ext cx="5820263" cy="40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2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011103"/>
            <a:ext cx="98996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성별 이용률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차이 없음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연령중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20~39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세가 가장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이용률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차이 없음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서비스의 이용률이 코로나 시대에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영화관 이용률이 코로나 시대에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서비스중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영화시청 비율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“…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9ACA0-2AC8-EC3D-F8D2-22B046B66967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95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2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4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7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증가하면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감소할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9ACA0-2AC8-EC3D-F8D2-22B046B66967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52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787272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같은 달의 코로나와 관객수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18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영화관객수는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비슷한 양상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지난달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관객수가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영향이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있지않을까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860CBF-E930-AFEF-D026-FB2DF1DB0F57}"/>
              </a:ext>
            </a:extLst>
          </p:cNvPr>
          <p:cNvGrpSpPr/>
          <p:nvPr/>
        </p:nvGrpSpPr>
        <p:grpSpPr>
          <a:xfrm>
            <a:off x="5375275" y="2349500"/>
            <a:ext cx="5737859" cy="4052009"/>
            <a:chOff x="5375275" y="2349500"/>
            <a:chExt cx="5737859" cy="405200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11EBF4D-3DE4-460C-C91E-1A174E546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275" y="2349500"/>
              <a:ext cx="5737859" cy="4052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F88E6EA-C084-A4A5-773C-C4C4EEF7AD64}"/>
                </a:ext>
              </a:extLst>
            </p:cNvPr>
            <p:cNvCxnSpPr>
              <a:cxnSpLocks/>
            </p:cNvCxnSpPr>
            <p:nvPr/>
          </p:nvCxnSpPr>
          <p:spPr>
            <a:xfrm>
              <a:off x="6316393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09A2616-0A28-A9F6-9EE1-7A7A2B9807A6}"/>
                </a:ext>
              </a:extLst>
            </p:cNvPr>
            <p:cNvCxnSpPr>
              <a:cxnSpLocks/>
            </p:cNvCxnSpPr>
            <p:nvPr/>
          </p:nvCxnSpPr>
          <p:spPr>
            <a:xfrm>
              <a:off x="6752492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0D583D1-B508-347B-6291-C3EEBB03C788}"/>
                </a:ext>
              </a:extLst>
            </p:cNvPr>
            <p:cNvCxnSpPr>
              <a:cxnSpLocks/>
            </p:cNvCxnSpPr>
            <p:nvPr/>
          </p:nvCxnSpPr>
          <p:spPr>
            <a:xfrm>
              <a:off x="6977575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34BDAE-423B-2145-99F7-96AB7B8A91A6}"/>
                </a:ext>
              </a:extLst>
            </p:cNvPr>
            <p:cNvCxnSpPr>
              <a:cxnSpLocks/>
            </p:cNvCxnSpPr>
            <p:nvPr/>
          </p:nvCxnSpPr>
          <p:spPr>
            <a:xfrm>
              <a:off x="7441809" y="2475914"/>
              <a:ext cx="0" cy="334811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5996E8B-4D97-8BE5-E9A6-C63FBFAA93AF}"/>
                </a:ext>
              </a:extLst>
            </p:cNvPr>
            <p:cNvCxnSpPr>
              <a:cxnSpLocks/>
            </p:cNvCxnSpPr>
            <p:nvPr/>
          </p:nvCxnSpPr>
          <p:spPr>
            <a:xfrm>
              <a:off x="9650436" y="3080825"/>
              <a:ext cx="0" cy="2743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7C87C70-B850-F8FC-3F49-D2A034C33C8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685" y="3080825"/>
              <a:ext cx="0" cy="2743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24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영화관람에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영향을 미치는지 확인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관객수는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상반된 관계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267146-DE28-5303-F0AD-0E44AF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2349500"/>
            <a:ext cx="5737857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17D01-CD19-C409-18AE-032927EAC7B1}"/>
              </a:ext>
            </a:extLst>
          </p:cNvPr>
          <p:cNvSpPr txBox="1"/>
          <p:nvPr/>
        </p:nvSpPr>
        <p:spPr>
          <a:xfrm>
            <a:off x="5776719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이전 달의 코로나와 다음 달 관객수</a:t>
            </a:r>
          </a:p>
        </p:txBody>
      </p:sp>
    </p:spTree>
    <p:extLst>
      <p:ext uri="{BB962C8B-B14F-4D97-AF65-F5344CB8AC3E}">
        <p14:creationId xmlns:p14="http://schemas.microsoft.com/office/powerpoint/2010/main" val="13807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244193-85A1-E6CB-1194-D4A1B86BBD2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다타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31F11-FDE5-ECD3-1DA9-1EDFAD86CC50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FE661-2E25-0FD1-7821-598AAF23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0" y="2381250"/>
            <a:ext cx="4792204" cy="3472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496570-0C6D-3CD5-02CE-7815AC800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61"/>
          <a:stretch/>
        </p:blipFill>
        <p:spPr>
          <a:xfrm>
            <a:off x="6082922" y="2654300"/>
            <a:ext cx="5456032" cy="1273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A70B21-F321-270A-415D-3F987F94F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315" y="1444932"/>
            <a:ext cx="5707245" cy="9813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035970-1E16-B365-EF66-103CC2FC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15" y="4038974"/>
            <a:ext cx="5707245" cy="19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7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5984093" y="1984576"/>
            <a:ext cx="52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/>
              <a:t>월별</a:t>
            </a:r>
            <a:r>
              <a:rPr lang="en-US" altLang="ko-KR" dirty="0"/>
              <a:t>_</a:t>
            </a:r>
            <a:r>
              <a:rPr lang="ko-KR" altLang="en-US" dirty="0" err="1"/>
              <a:t>확진자수</a:t>
            </a:r>
            <a:r>
              <a:rPr lang="ko-KR" altLang="en-US" dirty="0"/>
              <a:t> 증감률과 관람객수 증감률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C6294D-77C0-1889-BEAF-DC9F544FF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3" r="5555" b="4540"/>
          <a:stretch/>
        </p:blipFill>
        <p:spPr bwMode="auto">
          <a:xfrm>
            <a:off x="5375275" y="2349500"/>
            <a:ext cx="5820263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429641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0.060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-0.41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제한사항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N=198.12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표본이 필요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정확한 확인을 위해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일별 데이터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분석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242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52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20~21</a:t>
            </a:r>
            <a:r>
              <a:rPr lang="ko-KR" altLang="en-US" dirty="0" err="1"/>
              <a:t>년기준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D5960-5B41-F703-F673-E0AFE7CB6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5375276" y="2349500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7936D1-0710-724F-D484-FBAA609C8B15}"/>
              </a:ext>
            </a:extLst>
          </p:cNvPr>
          <p:cNvSpPr txBox="1"/>
          <p:nvPr/>
        </p:nvSpPr>
        <p:spPr>
          <a:xfrm>
            <a:off x="1078864" y="2349500"/>
            <a:ext cx="429641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2.2e-16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0.35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년도별로 차이가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있지 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099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52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20</a:t>
            </a:r>
            <a:r>
              <a:rPr lang="ko-KR" altLang="en-US" dirty="0"/>
              <a:t>년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5" y="2349500"/>
            <a:ext cx="42964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0.0013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-0.183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약한 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민감한 반응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외출자제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00C2D-2F86-B04E-095F-21D4291BB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555" b="4347"/>
          <a:stretch/>
        </p:blipFill>
        <p:spPr bwMode="auto">
          <a:xfrm>
            <a:off x="5375276" y="2349500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58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52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21</a:t>
            </a:r>
            <a:r>
              <a:rPr lang="ko-KR" altLang="en-US" dirty="0" err="1"/>
              <a:t>년기준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42964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4.087e-16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0.40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늘어나는데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 늘어난다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코로나에 대한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위험의식의 감소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F6680D-33B8-A200-E133-C16FB50A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5375275" y="2349500"/>
            <a:ext cx="5737859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8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8173AD-6BBC-4B21-081C-BCD93AA85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"/>
          <a:stretch/>
        </p:blipFill>
        <p:spPr bwMode="auto">
          <a:xfrm>
            <a:off x="1037663" y="2360814"/>
            <a:ext cx="5883641" cy="395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6CC7-00BB-D13A-2FD4-508845428CB7}"/>
              </a:ext>
            </a:extLst>
          </p:cNvPr>
          <p:cNvSpPr txBox="1"/>
          <p:nvPr/>
        </p:nvSpPr>
        <p:spPr>
          <a:xfrm>
            <a:off x="6816725" y="2173430"/>
            <a:ext cx="5017135" cy="301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비슷한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약 </a:t>
            </a:r>
            <a:r>
              <a:rPr lang="en-US" altLang="ko-KR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 차이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키워드로 뉴스기사를 검색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16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042453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20</a:t>
            </a:r>
            <a:r>
              <a:rPr lang="ko-KR" altLang="en-US"/>
              <a:t>년 </a:t>
            </a:r>
            <a:r>
              <a:rPr lang="en-US" altLang="ko-KR"/>
              <a:t>12</a:t>
            </a:r>
            <a:r>
              <a:rPr lang="ko-KR" altLang="en-US"/>
              <a:t>월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042453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21</a:t>
            </a:r>
            <a:r>
              <a:rPr lang="ko-KR" altLang="en-US"/>
              <a:t>년 </a:t>
            </a:r>
            <a:r>
              <a:rPr lang="en-US" altLang="ko-KR"/>
              <a:t>4</a:t>
            </a:r>
            <a:r>
              <a:rPr lang="ko-KR" altLang="en-US"/>
              <a:t>월</a:t>
            </a:r>
            <a:endParaRPr lang="en-US" altLang="ko-K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0" y="2363213"/>
            <a:ext cx="5448300" cy="347365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5" y="2363213"/>
            <a:ext cx="5448300" cy="3473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666665" y="5719081"/>
            <a:ext cx="52281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방역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522597" y="5719081"/>
            <a:ext cx="5017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활동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647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코로나 인식의 부재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1078865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111089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087235-DDE6-413C-3A47-2009E33DD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64"/>
          <a:stretch/>
        </p:blipFill>
        <p:spPr>
          <a:xfrm>
            <a:off x="795131" y="2349500"/>
            <a:ext cx="10601738" cy="39657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32F13B-235D-D587-140E-085BB532F998}"/>
              </a:ext>
            </a:extLst>
          </p:cNvPr>
          <p:cNvSpPr/>
          <p:nvPr/>
        </p:nvSpPr>
        <p:spPr>
          <a:xfrm>
            <a:off x="4689987" y="3687097"/>
            <a:ext cx="398207" cy="2374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9F203-BEDE-57BE-FC5F-51A78C066AA0}"/>
              </a:ext>
            </a:extLst>
          </p:cNvPr>
          <p:cNvSpPr/>
          <p:nvPr/>
        </p:nvSpPr>
        <p:spPr>
          <a:xfrm>
            <a:off x="6518761" y="3687097"/>
            <a:ext cx="398207" cy="2374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03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1" y="2349502"/>
            <a:ext cx="6028933" cy="3854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816725" y="2349501"/>
            <a:ext cx="4309217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경제회복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활성화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우선시 할 것으로 보임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코로나가 영화관 영화관람에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큰 영향을 주지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않을 것</a:t>
            </a: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82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이용률이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시청률은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429641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0.038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0.66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아닌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“70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영향이지 않을까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7325C-5632-D4C2-9D1E-DAEB59E0B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541"/>
          <a:stretch/>
        </p:blipFill>
        <p:spPr bwMode="auto">
          <a:xfrm>
            <a:off x="5375276" y="2349499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CB8B72-DBD2-91D2-62B8-BC3E70668323}"/>
              </a:ext>
            </a:extLst>
          </p:cNvPr>
          <p:cNvSpPr txBox="1"/>
          <p:nvPr/>
        </p:nvSpPr>
        <p:spPr>
          <a:xfrm>
            <a:off x="6092284" y="1943656"/>
            <a:ext cx="50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/>
              <a:t>[</a:t>
            </a:r>
            <a:r>
              <a:rPr lang="ko-KR" altLang="en-US"/>
              <a:t>전체</a:t>
            </a:r>
            <a:r>
              <a:rPr lang="en-US" altLang="ko-KR"/>
              <a:t>,</a:t>
            </a:r>
            <a:r>
              <a:rPr lang="ko-KR" altLang="en-US"/>
              <a:t>성별</a:t>
            </a:r>
            <a:r>
              <a:rPr lang="en-US" altLang="ko-KR"/>
              <a:t>,</a:t>
            </a:r>
            <a:r>
              <a:rPr lang="ko-KR" altLang="en-US"/>
              <a:t>연령별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0C5EA7-A426-91B0-0DB1-80938DB82A99}"/>
              </a:ext>
            </a:extLst>
          </p:cNvPr>
          <p:cNvSpPr/>
          <p:nvPr/>
        </p:nvSpPr>
        <p:spPr>
          <a:xfrm>
            <a:off x="10648335" y="2182761"/>
            <a:ext cx="464801" cy="589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1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다타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WHAT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2BE3C4-E566-97FC-9661-1F940E511913}"/>
              </a:ext>
            </a:extLst>
          </p:cNvPr>
          <p:cNvGrpSpPr/>
          <p:nvPr/>
        </p:nvGrpSpPr>
        <p:grpSpPr>
          <a:xfrm>
            <a:off x="3527620" y="2649380"/>
            <a:ext cx="2904912" cy="2557670"/>
            <a:chOff x="3474612" y="2649380"/>
            <a:chExt cx="2904912" cy="255767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3EF0C3C-FA28-8392-58DB-5556B7130403}"/>
                </a:ext>
              </a:extLst>
            </p:cNvPr>
            <p:cNvSpPr/>
            <p:nvPr/>
          </p:nvSpPr>
          <p:spPr>
            <a:xfrm>
              <a:off x="3474612" y="2649380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A3E0CD3-37D6-F40E-507A-E89B7B0979C4}"/>
                </a:ext>
              </a:extLst>
            </p:cNvPr>
            <p:cNvSpPr/>
            <p:nvPr/>
          </p:nvSpPr>
          <p:spPr>
            <a:xfrm rot="5400000">
              <a:off x="5984700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148E1F-BE50-6398-92D9-FBD0B1831476}"/>
              </a:ext>
            </a:extLst>
          </p:cNvPr>
          <p:cNvGrpSpPr/>
          <p:nvPr/>
        </p:nvGrpSpPr>
        <p:grpSpPr>
          <a:xfrm>
            <a:off x="6125046" y="2649380"/>
            <a:ext cx="2904912" cy="2557670"/>
            <a:chOff x="1155481" y="2901171"/>
            <a:chExt cx="2904912" cy="2557670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0FFC28F-7986-CCE8-5DBB-1411E085509C}"/>
                </a:ext>
              </a:extLst>
            </p:cNvPr>
            <p:cNvSpPr/>
            <p:nvPr/>
          </p:nvSpPr>
          <p:spPr>
            <a:xfrm>
              <a:off x="1155481" y="2901171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611801A2-BC4D-98F7-3413-C78CCC35A14D}"/>
                </a:ext>
              </a:extLst>
            </p:cNvPr>
            <p:cNvSpPr/>
            <p:nvPr/>
          </p:nvSpPr>
          <p:spPr>
            <a:xfrm rot="5400000">
              <a:off x="3665569" y="3997217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CB743FD-B29F-DA64-38B8-C7959FE7E3EC}"/>
              </a:ext>
            </a:extLst>
          </p:cNvPr>
          <p:cNvSpPr/>
          <p:nvPr/>
        </p:nvSpPr>
        <p:spPr>
          <a:xfrm>
            <a:off x="8720331" y="2649380"/>
            <a:ext cx="2539334" cy="2557670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B6A44D-DC57-DC8B-7959-BC41E91A4058}"/>
              </a:ext>
            </a:extLst>
          </p:cNvPr>
          <p:cNvGrpSpPr/>
          <p:nvPr/>
        </p:nvGrpSpPr>
        <p:grpSpPr>
          <a:xfrm>
            <a:off x="779916" y="2649380"/>
            <a:ext cx="3026762" cy="2557670"/>
            <a:chOff x="726908" y="2649380"/>
            <a:chExt cx="3026762" cy="255767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3D1E12-46CE-691F-BD65-39697C8B6AE5}"/>
                </a:ext>
              </a:extLst>
            </p:cNvPr>
            <p:cNvSpPr/>
            <p:nvPr/>
          </p:nvSpPr>
          <p:spPr>
            <a:xfrm>
              <a:off x="726908" y="2649380"/>
              <a:ext cx="2683184" cy="25576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25E64F0-C944-C97A-8675-F1E640C3D032}"/>
                </a:ext>
              </a:extLst>
            </p:cNvPr>
            <p:cNvSpPr/>
            <p:nvPr/>
          </p:nvSpPr>
          <p:spPr>
            <a:xfrm rot="5400000">
              <a:off x="3358846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21D5EE-51DD-A366-455B-E4E40B6C0003}"/>
              </a:ext>
            </a:extLst>
          </p:cNvPr>
          <p:cNvSpPr txBox="1"/>
          <p:nvPr/>
        </p:nvSpPr>
        <p:spPr>
          <a:xfrm>
            <a:off x="1180424" y="3126624"/>
            <a:ext cx="2080591" cy="166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BS/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urlopen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6A643-384E-DB2B-F73D-10A17261FB70}"/>
              </a:ext>
            </a:extLst>
          </p:cNvPr>
          <p:cNvSpPr txBox="1"/>
          <p:nvPr/>
        </p:nvSpPr>
        <p:spPr>
          <a:xfrm>
            <a:off x="3986363" y="3126624"/>
            <a:ext cx="208059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 증가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이용층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DDD48-53C3-11FD-1F31-DA0A3A96B128}"/>
              </a:ext>
            </a:extLst>
          </p:cNvPr>
          <p:cNvSpPr txBox="1"/>
          <p:nvPr/>
        </p:nvSpPr>
        <p:spPr>
          <a:xfrm>
            <a:off x="6608772" y="3126624"/>
            <a:ext cx="19043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이용률과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242A7-AE04-43E1-B50D-D0D897C3076C}"/>
              </a:ext>
            </a:extLst>
          </p:cNvPr>
          <p:cNvSpPr txBox="1"/>
          <p:nvPr/>
        </p:nvSpPr>
        <p:spPr>
          <a:xfrm>
            <a:off x="9084079" y="3126624"/>
            <a:ext cx="220204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 소비자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274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2964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0.045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-0.67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제외한 분석 결과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상관관계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중복된 데이터와 이용률이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작은 데이터는 어떻게 할까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7F83A0-99CD-8EC7-EB71-7BCE3628B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267" b="2617"/>
          <a:stretch/>
        </p:blipFill>
        <p:spPr bwMode="auto">
          <a:xfrm>
            <a:off x="5375276" y="2349499"/>
            <a:ext cx="5737860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73F6D2-3084-017F-5BAF-1F8D4EEDF1EC}"/>
              </a:ext>
            </a:extLst>
          </p:cNvPr>
          <p:cNvSpPr txBox="1"/>
          <p:nvPr/>
        </p:nvSpPr>
        <p:spPr>
          <a:xfrm>
            <a:off x="6092284" y="1943656"/>
            <a:ext cx="50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/>
              <a:t>[</a:t>
            </a:r>
            <a:r>
              <a:rPr lang="ko-KR" altLang="en-US"/>
              <a:t>전체</a:t>
            </a:r>
            <a:r>
              <a:rPr lang="en-US" altLang="ko-KR"/>
              <a:t>,</a:t>
            </a:r>
            <a:r>
              <a:rPr lang="ko-KR" altLang="en-US"/>
              <a:t>성별</a:t>
            </a:r>
            <a:r>
              <a:rPr lang="en-US" altLang="ko-KR"/>
              <a:t>,</a:t>
            </a:r>
            <a:r>
              <a:rPr lang="ko-KR" altLang="en-US"/>
              <a:t>연령별</a:t>
            </a:r>
            <a:r>
              <a:rPr lang="en-US" altLang="ko-KR" dirty="0"/>
              <a:t>]_70</a:t>
            </a:r>
            <a:r>
              <a:rPr lang="ko-KR" altLang="en-US" dirty="0"/>
              <a:t>세 제외</a:t>
            </a:r>
          </a:p>
        </p:txBody>
      </p:sp>
    </p:spTree>
    <p:extLst>
      <p:ext uri="{BB962C8B-B14F-4D97-AF65-F5344CB8AC3E}">
        <p14:creationId xmlns:p14="http://schemas.microsoft.com/office/powerpoint/2010/main" val="2878772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5017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대미만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다른 연령대에 비해 현저하게 적음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 algn="ctr">
              <a:buAutoNum type="arabicParenR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대미만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영화를 사용하는 주 사용층이 아니라고 판단하여 제외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], 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제외한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나머지 연령만 가져오자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637F7-6C8D-60F5-FB0A-95BB83E3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8732"/>
            <a:ext cx="5017135" cy="4282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D218D-A62F-2DEA-9D25-2BFE20048BE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75D30F-62EA-35B9-137B-2B75BC37FD6F}"/>
              </a:ext>
            </a:extLst>
          </p:cNvPr>
          <p:cNvSpPr/>
          <p:nvPr/>
        </p:nvSpPr>
        <p:spPr>
          <a:xfrm>
            <a:off x="6710516" y="3429000"/>
            <a:ext cx="2359742" cy="42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07B32-B0F2-D549-6B7E-FCBB3F4E39DA}"/>
              </a:ext>
            </a:extLst>
          </p:cNvPr>
          <p:cNvSpPr/>
          <p:nvPr/>
        </p:nvSpPr>
        <p:spPr>
          <a:xfrm>
            <a:off x="6710516" y="5995928"/>
            <a:ext cx="2359742" cy="42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25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-0.5</a:t>
            </a:r>
            <a:endParaRPr lang="en-US" altLang="ko-KR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상관관계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“[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상관관게를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보이지만 높은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P-value”</a:t>
            </a: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N=2.00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데이터로도 확인 가능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440D7-8F96-E295-6AAD-A76244A7DF56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DEDA83-17F1-1A02-8832-A3CFD495E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14645" r="5628" b="2617"/>
          <a:stretch/>
        </p:blipFill>
        <p:spPr bwMode="auto">
          <a:xfrm>
            <a:off x="6096000" y="2349500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953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146186" y="2591173"/>
            <a:ext cx="9899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영화관 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영화관 이용률은 약한 음의관계를 보였지만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그 관계가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약해지거나 없어질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 증감률과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 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영화시청은 음의 상관을 보이지만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높은 유의확률을 보이므로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상관이 있다고 할 수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E7B033-4F3B-0360-05C3-2013525D62D1}"/>
              </a:ext>
            </a:extLst>
          </p:cNvPr>
          <p:cNvSpPr/>
          <p:nvPr/>
        </p:nvSpPr>
        <p:spPr>
          <a:xfrm>
            <a:off x="2248201" y="5510400"/>
            <a:ext cx="7695597" cy="68640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코로나의 </a:t>
            </a: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확진세와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무관하게 영화관 이용률은 증가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관계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이용은 영화관 이용과 별개의 독자적 전략 수립이 요구됨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F7FB8-E8BF-D054-0C04-AE97D8C04625}"/>
              </a:ext>
            </a:extLst>
          </p:cNvPr>
          <p:cNvSpPr txBox="1"/>
          <p:nvPr/>
        </p:nvSpPr>
        <p:spPr>
          <a:xfrm>
            <a:off x="4346714" y="1593224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결과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A851961-4650-7C05-1172-6637E6C81791}"/>
              </a:ext>
            </a:extLst>
          </p:cNvPr>
          <p:cNvSpPr/>
          <p:nvPr/>
        </p:nvSpPr>
        <p:spPr>
          <a:xfrm>
            <a:off x="5632822" y="4827787"/>
            <a:ext cx="962206" cy="572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Conclusion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 소비자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lvl="1"/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99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소비자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508672"/>
            <a:ext cx="989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무관하고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영화관이용에 연관이 없다면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만의 강점을 생각해보자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CF5C4A-31BD-F6EF-5FF0-BF704B5434BC}"/>
              </a:ext>
            </a:extLst>
          </p:cNvPr>
          <p:cNvGrpSpPr/>
          <p:nvPr/>
        </p:nvGrpSpPr>
        <p:grpSpPr>
          <a:xfrm>
            <a:off x="2204918" y="4078967"/>
            <a:ext cx="7782163" cy="1774636"/>
            <a:chOff x="1261008" y="1902168"/>
            <a:chExt cx="6687984" cy="198051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1327EB7-C894-634C-7F5D-5C08F098B677}"/>
                </a:ext>
              </a:extLst>
            </p:cNvPr>
            <p:cNvCxnSpPr>
              <a:cxnSpLocks/>
            </p:cNvCxnSpPr>
            <p:nvPr/>
          </p:nvCxnSpPr>
          <p:spPr>
            <a:xfrm>
              <a:off x="1261008" y="2900252"/>
              <a:ext cx="668798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A221EF0-FCE1-8B19-52CF-CE5083A75693}"/>
                </a:ext>
              </a:extLst>
            </p:cNvPr>
            <p:cNvCxnSpPr>
              <a:cxnSpLocks/>
            </p:cNvCxnSpPr>
            <p:nvPr/>
          </p:nvCxnSpPr>
          <p:spPr>
            <a:xfrm>
              <a:off x="2590348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B8722F-A5B2-72E1-80FB-A65CAFC19464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60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CE429B2-EB4E-4CC3-1DDB-C0F61236ED0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549" y="1902168"/>
              <a:ext cx="0" cy="198051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129135E-BDC9-2C0B-2E4C-163334A3F732}"/>
              </a:ext>
            </a:extLst>
          </p:cNvPr>
          <p:cNvSpPr txBox="1"/>
          <p:nvPr/>
        </p:nvSpPr>
        <p:spPr>
          <a:xfrm>
            <a:off x="2591953" y="429914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넷플릭스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13,500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CE38D-43C7-D3E3-3F54-0D0F77B4DF2C}"/>
              </a:ext>
            </a:extLst>
          </p:cNvPr>
          <p:cNvSpPr txBox="1"/>
          <p:nvPr/>
        </p:nvSpPr>
        <p:spPr>
          <a:xfrm>
            <a:off x="4196612" y="429914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티빙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10,900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C2804-6069-DAA0-2B91-574F212EB356}"/>
              </a:ext>
            </a:extLst>
          </p:cNvPr>
          <p:cNvSpPr txBox="1"/>
          <p:nvPr/>
        </p:nvSpPr>
        <p:spPr>
          <a:xfrm>
            <a:off x="5940604" y="429914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유튜브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10,450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3232E-56FD-00C8-7433-5EB85772ACE7}"/>
              </a:ext>
            </a:extLst>
          </p:cNvPr>
          <p:cNvSpPr txBox="1"/>
          <p:nvPr/>
        </p:nvSpPr>
        <p:spPr>
          <a:xfrm>
            <a:off x="5940604" y="520211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메가박스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4BC34-8AE1-A167-057F-3D38A7C67737}"/>
              </a:ext>
            </a:extLst>
          </p:cNvPr>
          <p:cNvSpPr txBox="1"/>
          <p:nvPr/>
        </p:nvSpPr>
        <p:spPr>
          <a:xfrm>
            <a:off x="4198249" y="5202118"/>
            <a:ext cx="135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롯데시네마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3E829-286E-580D-CA9A-EB285BC85344}"/>
              </a:ext>
            </a:extLst>
          </p:cNvPr>
          <p:cNvSpPr txBox="1"/>
          <p:nvPr/>
        </p:nvSpPr>
        <p:spPr>
          <a:xfrm>
            <a:off x="2601863" y="5202118"/>
            <a:ext cx="126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CGV</a:t>
            </a:r>
          </a:p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14,000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E5EE6-8AA1-50EB-CF73-CCB2B15C911E}"/>
              </a:ext>
            </a:extLst>
          </p:cNvPr>
          <p:cNvSpPr txBox="1"/>
          <p:nvPr/>
        </p:nvSpPr>
        <p:spPr>
          <a:xfrm>
            <a:off x="7382878" y="5077083"/>
            <a:ext cx="182195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평일 낮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67D97-4AC4-EB90-A19C-97E31CB4BBA1}"/>
              </a:ext>
            </a:extLst>
          </p:cNvPr>
          <p:cNvSpPr txBox="1"/>
          <p:nvPr/>
        </p:nvSpPr>
        <p:spPr>
          <a:xfrm>
            <a:off x="7382878" y="4078967"/>
            <a:ext cx="3328447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베이직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스탠다드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프리미엄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결제후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매일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E98E4-8E2D-5710-DB09-4909A34E23AE}"/>
              </a:ext>
            </a:extLst>
          </p:cNvPr>
          <p:cNvSpPr txBox="1"/>
          <p:nvPr/>
        </p:nvSpPr>
        <p:spPr>
          <a:xfrm>
            <a:off x="4346714" y="1593224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이용이</a:t>
            </a:r>
          </a:p>
        </p:txBody>
      </p:sp>
    </p:spTree>
    <p:extLst>
      <p:ext uri="{BB962C8B-B14F-4D97-AF65-F5344CB8AC3E}">
        <p14:creationId xmlns:p14="http://schemas.microsoft.com/office/powerpoint/2010/main" val="328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160528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r"/>
            <a:r>
              <a:rPr lang="en-US" altLang="ko-KR" dirty="0"/>
              <a:t>OTT</a:t>
            </a:r>
            <a:r>
              <a:rPr lang="ko-KR" altLang="en-US" dirty="0"/>
              <a:t>서비스 이용빈도</a:t>
            </a:r>
            <a:r>
              <a:rPr lang="en-US" altLang="ko-KR" dirty="0"/>
              <a:t>_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8D61B-2E66-53E6-197F-12A84B63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ED1709-C74A-F90E-803A-61ADAB196104}"/>
              </a:ext>
            </a:extLst>
          </p:cNvPr>
          <p:cNvSpPr txBox="1"/>
          <p:nvPr/>
        </p:nvSpPr>
        <p:spPr>
          <a:xfrm>
            <a:off x="6096000" y="2349500"/>
            <a:ext cx="4890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marL="342900" indent="-342900" algn="ctr">
              <a:buAutoNum type="arabicParenR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19879-2108-41F5-6F65-77502DE84E2C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소비자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55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161113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r"/>
            <a:r>
              <a:rPr lang="en-US" altLang="ko-KR" dirty="0"/>
              <a:t>OTT</a:t>
            </a:r>
            <a:r>
              <a:rPr lang="ko-KR" altLang="en-US" dirty="0"/>
              <a:t>서비스 이용빈도</a:t>
            </a:r>
            <a:r>
              <a:rPr lang="en-US" altLang="ko-KR" dirty="0"/>
              <a:t>_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A1EF17-AEB4-2435-2E74-EE1A4F79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/>
          <a:stretch/>
        </p:blipFill>
        <p:spPr bwMode="auto">
          <a:xfrm>
            <a:off x="996462" y="2349499"/>
            <a:ext cx="5099538" cy="39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BA7966-2D00-9686-BF9A-D2163C315723}"/>
              </a:ext>
            </a:extLst>
          </p:cNvPr>
          <p:cNvSpPr txBox="1"/>
          <p:nvPr/>
        </p:nvSpPr>
        <p:spPr>
          <a:xfrm>
            <a:off x="6096000" y="2349499"/>
            <a:ext cx="489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marL="342900" indent="-342900" algn="ctr">
              <a:buAutoNum type="arabicParenR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“1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영화보다 저렴한 가격으로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다회성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시청가능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F8240-EF4F-6F14-0AD4-B89353D3BF5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소비자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404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FFB569-2DD8-DB91-2795-61B6FD8D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4004457"/>
            <a:ext cx="4846320" cy="179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82A642-32CF-A5BD-9DCC-2095A181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292">
            <a:off x="1036320" y="2368010"/>
            <a:ext cx="5059680" cy="125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7B8930-3BAB-21EC-2CB5-92C9953C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09" y="2190165"/>
            <a:ext cx="5026903" cy="18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C667F4-7983-ED1B-7CDE-7A910E5E7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5379">
            <a:off x="5700806" y="3932240"/>
            <a:ext cx="4918115" cy="2160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C68F74-4583-418D-5DD9-AAA9D2C6E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267" y="918984"/>
            <a:ext cx="4812593" cy="179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0CB717-5367-568B-AB17-DB1A80AA19F3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소비자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933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A2BCDC-08B0-3754-64E6-CE8876955D6A}"/>
              </a:ext>
            </a:extLst>
          </p:cNvPr>
          <p:cNvGrpSpPr/>
          <p:nvPr/>
        </p:nvGrpSpPr>
        <p:grpSpPr>
          <a:xfrm>
            <a:off x="243840" y="2157285"/>
            <a:ext cx="11704320" cy="4244223"/>
            <a:chOff x="239151" y="1808163"/>
            <a:chExt cx="11704320" cy="404544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8CBB6B-D372-C14B-1DB5-C6EB0ED23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1" y="1808163"/>
              <a:ext cx="11704320" cy="4045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22EB74A-C0FC-29A4-06E2-7B56C900B30C}"/>
                </a:ext>
              </a:extLst>
            </p:cNvPr>
            <p:cNvCxnSpPr/>
            <p:nvPr/>
          </p:nvCxnSpPr>
          <p:spPr>
            <a:xfrm>
              <a:off x="3671668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493264-182C-0196-E9EF-45267E2DDBC0}"/>
                </a:ext>
              </a:extLst>
            </p:cNvPr>
            <p:cNvCxnSpPr/>
            <p:nvPr/>
          </p:nvCxnSpPr>
          <p:spPr>
            <a:xfrm>
              <a:off x="4543865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4D6BAFC-9304-35EA-774C-2A0DC83A96B6}"/>
                </a:ext>
              </a:extLst>
            </p:cNvPr>
            <p:cNvCxnSpPr/>
            <p:nvPr/>
          </p:nvCxnSpPr>
          <p:spPr>
            <a:xfrm>
              <a:off x="8167224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457DAED-4DBD-FA0C-5B16-A73653FC79D1}"/>
                </a:ext>
              </a:extLst>
            </p:cNvPr>
            <p:cNvCxnSpPr/>
            <p:nvPr/>
          </p:nvCxnSpPr>
          <p:spPr>
            <a:xfrm>
              <a:off x="10347716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33200D4-F1E9-8212-44C7-49FE528F2E80}"/>
                </a:ext>
              </a:extLst>
            </p:cNvPr>
            <p:cNvCxnSpPr/>
            <p:nvPr/>
          </p:nvCxnSpPr>
          <p:spPr>
            <a:xfrm>
              <a:off x="10713476" y="1958504"/>
              <a:ext cx="0" cy="35257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3BAAA8-E07F-2BBA-67C1-CD97311CB1B1}"/>
              </a:ext>
            </a:extLst>
          </p:cNvPr>
          <p:cNvSpPr txBox="1"/>
          <p:nvPr/>
        </p:nvSpPr>
        <p:spPr>
          <a:xfrm>
            <a:off x="8329636" y="2023570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영화티켓 인상시점과 관객수 그래프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50FBE-B781-97AB-D210-C8A9A7CF0A48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소비자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83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Data </a:t>
            </a:r>
            <a:r>
              <a:rPr lang="ko-KR" altLang="en-US" sz="8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4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2734C7-CBC5-F723-E893-16DBA0C79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0" y="2307937"/>
            <a:ext cx="11107586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7EB58D-070C-D324-558A-54476101B4B7}"/>
              </a:ext>
            </a:extLst>
          </p:cNvPr>
          <p:cNvSpPr txBox="1"/>
          <p:nvPr/>
        </p:nvSpPr>
        <p:spPr>
          <a:xfrm>
            <a:off x="8454572" y="2023570"/>
            <a:ext cx="37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/>
              <a:t>해외 </a:t>
            </a:r>
            <a:r>
              <a:rPr lang="en-US" altLang="ko-KR" dirty="0"/>
              <a:t>OTT</a:t>
            </a:r>
            <a:r>
              <a:rPr lang="ko-KR" altLang="en-US" dirty="0"/>
              <a:t>서비스 </a:t>
            </a:r>
            <a:r>
              <a:rPr lang="ko-KR" altLang="en-US" dirty="0" err="1"/>
              <a:t>미가입</a:t>
            </a:r>
            <a:r>
              <a:rPr lang="ko-KR" altLang="en-US" dirty="0"/>
              <a:t> 원인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F29F6-AA3D-D141-D5F3-5BA3F550433F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소비자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073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E0CD6-0693-125D-B3DE-4D9F654D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5" y="2432984"/>
            <a:ext cx="5515745" cy="1650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CBE48F-BE95-32C4-1DAF-492CB2502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4397"/>
            <a:ext cx="5495958" cy="1270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421178-6BCA-D7D5-95CB-2721D41F8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289" y="3654877"/>
            <a:ext cx="5890431" cy="2746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61990D-EA9B-09BF-9C72-572C1197E74E}"/>
              </a:ext>
            </a:extLst>
          </p:cNvPr>
          <p:cNvSpPr txBox="1"/>
          <p:nvPr/>
        </p:nvSpPr>
        <p:spPr>
          <a:xfrm>
            <a:off x="8262314" y="4083486"/>
            <a:ext cx="3349432" cy="18466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관람객수 감소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비가입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민감한 소비자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F05AF8-EED1-31FA-8233-D698BBBB36A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88285" flipH="1" flipV="1">
            <a:off x="10593163" y="2724739"/>
            <a:ext cx="1181191" cy="9086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3F87D1-E424-FAAE-6592-EA86D4016B7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31028" flipH="1" flipV="1">
            <a:off x="8001283" y="3057917"/>
            <a:ext cx="1181191" cy="908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A6F6AA-FDA2-235C-1CB4-388BB529231D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소비자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991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OTT</a:t>
            </a:r>
            <a:r>
              <a:rPr lang="ko-KR" altLang="en-US" dirty="0"/>
              <a:t>서비스 평균 지출액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월 평균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미만의 금액을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 미만의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지출액비율이 크게 급감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이용요금을 제시해야 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575F7-8ECB-B647-3342-A96F2B01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/>
          <a:stretch/>
        </p:blipFill>
        <p:spPr bwMode="auto">
          <a:xfrm>
            <a:off x="6096000" y="2349500"/>
            <a:ext cx="5433391" cy="383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81E9E1-D77A-3297-8A9A-F9F56839B8BF}"/>
              </a:ext>
            </a:extLst>
          </p:cNvPr>
          <p:cNvSpPr/>
          <p:nvPr/>
        </p:nvSpPr>
        <p:spPr>
          <a:xfrm rot="10800000">
            <a:off x="8458734" y="3979442"/>
            <a:ext cx="353961" cy="1262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87612-CCF9-3875-36E8-F764218E97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소비자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976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312988"/>
            <a:ext cx="98996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서비스의 이용률을 증진하기 위해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91919"/>
                </a:highligh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상관없이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91919"/>
                </a:highligh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191919"/>
              </a:highlight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이용률에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상관없이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endParaRPr lang="en-US" altLang="ko-KR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하루에도 여러 번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할 수 있는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금액대를 제시해야 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04EEE-9FC8-C154-1B2A-6A3371C21F45}"/>
              </a:ext>
            </a:extLst>
          </p:cNvPr>
          <p:cNvSpPr txBox="1"/>
          <p:nvPr/>
        </p:nvSpPr>
        <p:spPr>
          <a:xfrm>
            <a:off x="4346714" y="1122053"/>
            <a:ext cx="349857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540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2F7B90-0FB0-5B2E-DBF4-6679FD837376}"/>
              </a:ext>
            </a:extLst>
          </p:cNvPr>
          <p:cNvSpPr/>
          <p:nvPr/>
        </p:nvSpPr>
        <p:spPr>
          <a:xfrm>
            <a:off x="722932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데이터로는 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이상치나 </a:t>
            </a: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처리가 불가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346714" y="1122053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부족했던 부분들</a:t>
            </a:r>
          </a:p>
        </p:txBody>
      </p:sp>
      <p:sp>
        <p:nvSpPr>
          <p:cNvPr id="6" name="Oval 34">
            <a:extLst>
              <a:ext uri="{FF2B5EF4-FFF2-40B4-BE49-F238E27FC236}">
                <a16:creationId xmlns:a16="http://schemas.microsoft.com/office/drawing/2014/main" id="{6B950AFC-36B0-D992-8659-96C57F05F0A3}"/>
              </a:ext>
            </a:extLst>
          </p:cNvPr>
          <p:cNvSpPr/>
          <p:nvPr/>
        </p:nvSpPr>
        <p:spPr>
          <a:xfrm>
            <a:off x="513157" y="1737211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E7A320-78A8-7688-A208-7D2E3D88C784}"/>
              </a:ext>
            </a:extLst>
          </p:cNvPr>
          <p:cNvSpPr/>
          <p:nvPr/>
        </p:nvSpPr>
        <p:spPr>
          <a:xfrm>
            <a:off x="933497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정제된 데이터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Oval 34">
            <a:extLst>
              <a:ext uri="{FF2B5EF4-FFF2-40B4-BE49-F238E27FC236}">
                <a16:creationId xmlns:a16="http://schemas.microsoft.com/office/drawing/2014/main" id="{AA5B0B68-DCB0-4DC1-276C-B3CE40E9BBC5}"/>
              </a:ext>
            </a:extLst>
          </p:cNvPr>
          <p:cNvSpPr/>
          <p:nvPr/>
        </p:nvSpPr>
        <p:spPr>
          <a:xfrm>
            <a:off x="3390313" y="1741927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BAB84A-AB7E-C957-DCDD-37A5585CF4A4}"/>
              </a:ext>
            </a:extLst>
          </p:cNvPr>
          <p:cNvSpPr/>
          <p:nvPr/>
        </p:nvSpPr>
        <p:spPr>
          <a:xfrm>
            <a:off x="3834378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적은 표본 수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75777FDB-318C-18FA-4839-602C60FD7B72}"/>
              </a:ext>
            </a:extLst>
          </p:cNvPr>
          <p:cNvSpPr/>
          <p:nvPr/>
        </p:nvSpPr>
        <p:spPr>
          <a:xfrm>
            <a:off x="6124120" y="1741927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E06BFA-DC25-0AC0-2646-F633ACFCA595}"/>
              </a:ext>
            </a:extLst>
          </p:cNvPr>
          <p:cNvSpPr/>
          <p:nvPr/>
        </p:nvSpPr>
        <p:spPr>
          <a:xfrm>
            <a:off x="6595028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심플한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Oval 34">
            <a:extLst>
              <a:ext uri="{FF2B5EF4-FFF2-40B4-BE49-F238E27FC236}">
                <a16:creationId xmlns:a16="http://schemas.microsoft.com/office/drawing/2014/main" id="{47D4D958-CD89-87EF-B777-93F5FFBCDC18}"/>
              </a:ext>
            </a:extLst>
          </p:cNvPr>
          <p:cNvSpPr/>
          <p:nvPr/>
        </p:nvSpPr>
        <p:spPr>
          <a:xfrm>
            <a:off x="8890961" y="1737211"/>
            <a:ext cx="758003" cy="7580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</a:t>
            </a:r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5B1822-8F92-0D71-D9C6-44ED8F4ED147}"/>
              </a:ext>
            </a:extLst>
          </p:cNvPr>
          <p:cNvSpPr/>
          <p:nvPr/>
        </p:nvSpPr>
        <p:spPr>
          <a:xfrm>
            <a:off x="9425794" y="2261017"/>
            <a:ext cx="1868558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C86EC-6020-A234-3672-2A56E8A1C1CA}"/>
              </a:ext>
            </a:extLst>
          </p:cNvPr>
          <p:cNvSpPr/>
          <p:nvPr/>
        </p:nvSpPr>
        <p:spPr>
          <a:xfrm>
            <a:off x="3553698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대부분의 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표본의 수 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10,000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47F0E7-A55B-5775-02D3-FFFDBA81B0DF}"/>
              </a:ext>
            </a:extLst>
          </p:cNvPr>
          <p:cNvSpPr/>
          <p:nvPr/>
        </p:nvSpPr>
        <p:spPr>
          <a:xfrm>
            <a:off x="6384464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및 상관분석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D210F0-0DA8-4BEF-7EC2-F9DC6504150F}"/>
              </a:ext>
            </a:extLst>
          </p:cNvPr>
          <p:cNvSpPr/>
          <p:nvPr/>
        </p:nvSpPr>
        <p:spPr>
          <a:xfrm>
            <a:off x="9215229" y="2809527"/>
            <a:ext cx="2289688" cy="18609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20~30%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설명력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88D1E2-0C35-6315-2066-AED64E790C26}"/>
              </a:ext>
            </a:extLst>
          </p:cNvPr>
          <p:cNvSpPr/>
          <p:nvPr/>
        </p:nvSpPr>
        <p:spPr>
          <a:xfrm>
            <a:off x="2600914" y="5437202"/>
            <a:ext cx="6990171" cy="8248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“Raw</a:t>
            </a:r>
            <a:r>
              <a:rPr lang="ko-KR" altLang="en-US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i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data”</a:t>
            </a:r>
            <a:endParaRPr lang="ko-KR" altLang="en-US" sz="2400" i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CF09C33-065E-CBA4-D198-920FEA9CC95B}"/>
              </a:ext>
            </a:extLst>
          </p:cNvPr>
          <p:cNvSpPr/>
          <p:nvPr/>
        </p:nvSpPr>
        <p:spPr>
          <a:xfrm>
            <a:off x="5632822" y="4827787"/>
            <a:ext cx="962206" cy="572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94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YOU_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ANY QUESTIONS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7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4886061" y="1126668"/>
            <a:ext cx="2419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1943828" y="2319160"/>
            <a:ext cx="358190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미디어 통계 포털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통계청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영화관입장권 통합 전산망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 데이터 거래소</a:t>
            </a:r>
            <a:endParaRPr lang="ko-KR" altLang="en-US" sz="20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3EA4D7-BCB1-75DC-0C6F-688ED9EA26C9}"/>
              </a:ext>
            </a:extLst>
          </p:cNvPr>
          <p:cNvGrpSpPr/>
          <p:nvPr/>
        </p:nvGrpSpPr>
        <p:grpSpPr>
          <a:xfrm>
            <a:off x="6666264" y="1991167"/>
            <a:ext cx="5294243" cy="4035063"/>
            <a:chOff x="6995854" y="2165923"/>
            <a:chExt cx="5294243" cy="403506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4BC3431-E351-90EF-460B-4B6AC6C3DA9C}"/>
                </a:ext>
              </a:extLst>
            </p:cNvPr>
            <p:cNvGrpSpPr/>
            <p:nvPr/>
          </p:nvGrpSpPr>
          <p:grpSpPr>
            <a:xfrm>
              <a:off x="6995854" y="5190470"/>
              <a:ext cx="5028573" cy="1010516"/>
              <a:chOff x="6764568" y="5144966"/>
              <a:chExt cx="5028573" cy="101051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DAF09B4-1B00-D098-AA95-C4191CBB6C86}"/>
                  </a:ext>
                </a:extLst>
              </p:cNvPr>
              <p:cNvSpPr/>
              <p:nvPr/>
            </p:nvSpPr>
            <p:spPr>
              <a:xfrm>
                <a:off x="6764568" y="5300514"/>
                <a:ext cx="4797287" cy="6263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95316A6-3914-6ED8-65EF-EB9881E2AD71}"/>
                  </a:ext>
                </a:extLst>
              </p:cNvPr>
              <p:cNvSpPr/>
              <p:nvPr/>
            </p:nvSpPr>
            <p:spPr>
              <a:xfrm>
                <a:off x="7077141" y="5144966"/>
                <a:ext cx="4716000" cy="1010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CF53DA9-D7B2-BFFF-2ED6-7469C9EB2D00}"/>
                </a:ext>
              </a:extLst>
            </p:cNvPr>
            <p:cNvGrpSpPr/>
            <p:nvPr/>
          </p:nvGrpSpPr>
          <p:grpSpPr>
            <a:xfrm>
              <a:off x="6995854" y="2165923"/>
              <a:ext cx="5028573" cy="2763078"/>
              <a:chOff x="6095999" y="2146852"/>
              <a:chExt cx="5028573" cy="276307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700088-03A4-B514-A3E8-026B812A6CAD}"/>
                  </a:ext>
                </a:extLst>
              </p:cNvPr>
              <p:cNvSpPr/>
              <p:nvPr/>
            </p:nvSpPr>
            <p:spPr>
              <a:xfrm>
                <a:off x="6095999" y="2474845"/>
                <a:ext cx="4797287" cy="22064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BACE600-1F39-F47F-4DA5-979AA88A6B88}"/>
                  </a:ext>
                </a:extLst>
              </p:cNvPr>
              <p:cNvSpPr/>
              <p:nvPr/>
            </p:nvSpPr>
            <p:spPr>
              <a:xfrm>
                <a:off x="6408572" y="2146852"/>
                <a:ext cx="4716000" cy="27630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562BAF-9D3C-44B8-316F-4805ACA8AFE9}"/>
                </a:ext>
              </a:extLst>
            </p:cNvPr>
            <p:cNvSpPr txBox="1"/>
            <p:nvPr/>
          </p:nvSpPr>
          <p:spPr>
            <a:xfrm>
              <a:off x="7392201" y="2277952"/>
              <a:ext cx="4897896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가장 많이 이용하는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가장 많이 이용하는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서비스의 주 이용 콘텐츠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자주 사용하는 스마트 기기 애플리케이션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최근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년 동안 가장 많이 이용한 여가 공간 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유료 결제 여부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월 평균 지출 금액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이용빈도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총 영화관 관객수 및 매출액</a:t>
              </a:r>
              <a:endPara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전국 코로나 </a:t>
              </a:r>
              <a:r>
                <a:rPr lang="ko-KR" altLang="en-US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</a:t>
              </a:r>
              <a:r>
                <a:rPr lang="ko-KR" altLang="en-US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201CD4F-83C1-1A1C-25F1-D2A0210383E7}"/>
              </a:ext>
            </a:extLst>
          </p:cNvPr>
          <p:cNvSpPr/>
          <p:nvPr/>
        </p:nvSpPr>
        <p:spPr>
          <a:xfrm rot="16200000">
            <a:off x="5682804" y="2860464"/>
            <a:ext cx="715361" cy="4256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159B351-22F7-FEC9-464A-08B9B126C020}"/>
              </a:ext>
            </a:extLst>
          </p:cNvPr>
          <p:cNvSpPr/>
          <p:nvPr/>
        </p:nvSpPr>
        <p:spPr>
          <a:xfrm rot="16200000">
            <a:off x="5682804" y="5197762"/>
            <a:ext cx="715361" cy="4256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89" y="542732"/>
            <a:ext cx="31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4778-7073-5F87-9EA9-812695124D05}"/>
              </a:ext>
            </a:extLst>
          </p:cNvPr>
          <p:cNvSpPr txBox="1"/>
          <p:nvPr/>
        </p:nvSpPr>
        <p:spPr>
          <a:xfrm>
            <a:off x="4153643" y="1405823"/>
            <a:ext cx="388471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20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방향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CC88F-D363-9AA1-0AF1-A0C205A8B2D4}"/>
              </a:ext>
            </a:extLst>
          </p:cNvPr>
          <p:cNvSpPr txBox="1"/>
          <p:nvPr/>
        </p:nvSpPr>
        <p:spPr>
          <a:xfrm>
            <a:off x="1622716" y="2366942"/>
            <a:ext cx="8946567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기간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(2020-2021)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년간의 데이터 사용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동안 코로나 방역 정책 및 사람들의 인식 변화에 따른 변동 사항을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확인하고자함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FINAL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데이터셋을 만드는 것이 아닌 분석 목적에 맞는 새로운 데이터셋 생성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서비스의 전반적인 이용 추이와 유저의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 패턴 분석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코로나 기간 중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OTT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서비스 이용에 영향을 주는 요인 분석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D9A60D-BA85-B002-5857-67EAA56CC970}"/>
              </a:ext>
            </a:extLst>
          </p:cNvPr>
          <p:cNvGrpSpPr/>
          <p:nvPr/>
        </p:nvGrpSpPr>
        <p:grpSpPr>
          <a:xfrm>
            <a:off x="475121" y="2592729"/>
            <a:ext cx="11241758" cy="3947279"/>
            <a:chOff x="475121" y="2821684"/>
            <a:chExt cx="11241758" cy="371832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727354-B7DA-1841-BC6D-380C06F9F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1" y="2821684"/>
              <a:ext cx="5414012" cy="371832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43105D9-3F69-9E09-6AF1-20891B389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902" y="2846279"/>
              <a:ext cx="5791977" cy="258267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0A03A7-F320-006C-F12E-394F2471AD4F}"/>
              </a:ext>
            </a:extLst>
          </p:cNvPr>
          <p:cNvGrpSpPr/>
          <p:nvPr/>
        </p:nvGrpSpPr>
        <p:grpSpPr>
          <a:xfrm>
            <a:off x="948213" y="1063157"/>
            <a:ext cx="10031863" cy="1448473"/>
            <a:chOff x="996462" y="919178"/>
            <a:chExt cx="10031863" cy="14484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E04778-7073-5F87-9EA9-812695124D05}"/>
                </a:ext>
              </a:extLst>
            </p:cNvPr>
            <p:cNvSpPr txBox="1"/>
            <p:nvPr/>
          </p:nvSpPr>
          <p:spPr>
            <a:xfrm>
              <a:off x="996462" y="1034549"/>
              <a:ext cx="1868558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 소개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619DCC-2E76-A847-DDF3-7C372627BB6C}"/>
                </a:ext>
              </a:extLst>
            </p:cNvPr>
            <p:cNvSpPr txBox="1"/>
            <p:nvPr/>
          </p:nvSpPr>
          <p:spPr>
            <a:xfrm>
              <a:off x="6144249" y="919178"/>
              <a:ext cx="4884076" cy="144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주 이용 콘텐츠 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자주 사용하는 스마트 기기 애플리케이션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최근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9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DF8285-7A47-1C0E-2B88-7A3E54DB033D}"/>
              </a:ext>
            </a:extLst>
          </p:cNvPr>
          <p:cNvGrpSpPr/>
          <p:nvPr/>
        </p:nvGrpSpPr>
        <p:grpSpPr>
          <a:xfrm>
            <a:off x="556589" y="2511631"/>
            <a:ext cx="11264982" cy="4028378"/>
            <a:chOff x="556589" y="2801583"/>
            <a:chExt cx="11264982" cy="37384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1CFFB3-6770-F28F-EC7B-9B74B7C6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89" y="2801583"/>
              <a:ext cx="5067575" cy="365684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E66FCD-79C7-203F-6BAA-26FC9546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165" y="3806409"/>
              <a:ext cx="6197406" cy="273359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D02220-1C78-1964-ACCA-34A61A471826}"/>
              </a:ext>
            </a:extLst>
          </p:cNvPr>
          <p:cNvGrpSpPr/>
          <p:nvPr/>
        </p:nvGrpSpPr>
        <p:grpSpPr>
          <a:xfrm>
            <a:off x="948213" y="1063157"/>
            <a:ext cx="10031863" cy="1448473"/>
            <a:chOff x="996462" y="919178"/>
            <a:chExt cx="10031863" cy="14484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DAAEAF-445F-2D8B-08A3-D2C9BE2042DC}"/>
                </a:ext>
              </a:extLst>
            </p:cNvPr>
            <p:cNvSpPr txBox="1"/>
            <p:nvPr/>
          </p:nvSpPr>
          <p:spPr>
            <a:xfrm>
              <a:off x="996462" y="1034549"/>
              <a:ext cx="1868558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 소개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19CA13-54D8-8E85-923C-01EEB0208B38}"/>
                </a:ext>
              </a:extLst>
            </p:cNvPr>
            <p:cNvSpPr txBox="1"/>
            <p:nvPr/>
          </p:nvSpPr>
          <p:spPr>
            <a:xfrm>
              <a:off x="6144249" y="919178"/>
              <a:ext cx="4884076" cy="144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 가장 많이 이용하는 </a:t>
              </a:r>
              <a:r>
                <a:rPr lang="en-US" altLang="ko-KR" sz="15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service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주 이용 콘텐츠 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자주 사용하는 스마트 기기 애플리케이션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▶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최근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개월 </a:t>
              </a:r>
              <a:r>
                <a:rPr lang="en-US" altLang="ko-KR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sz="15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서비스 이용 경험 여부 </a:t>
              </a:r>
              <a:endPara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9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2593</Words>
  <Application>Microsoft Office PowerPoint</Application>
  <PresentationFormat>와이드스크린</PresentationFormat>
  <Paragraphs>650</Paragraphs>
  <Slides>55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Wingdings</vt:lpstr>
      <vt:lpstr>G마켓 산스 TTF Bold</vt:lpstr>
      <vt:lpstr>G마켓 산스 TTF Medium</vt:lpstr>
      <vt:lpstr>Arial</vt:lpstr>
      <vt:lpstr>G마켓 산스 TTF 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전대한</dc:creator>
  <cp:lastModifiedBy>전대한</cp:lastModifiedBy>
  <cp:revision>62</cp:revision>
  <dcterms:created xsi:type="dcterms:W3CDTF">2022-11-06T07:04:06Z</dcterms:created>
  <dcterms:modified xsi:type="dcterms:W3CDTF">2022-12-01T05:05:36Z</dcterms:modified>
</cp:coreProperties>
</file>