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71" r:id="rId4"/>
    <p:sldId id="262" r:id="rId5"/>
    <p:sldId id="266" r:id="rId6"/>
    <p:sldId id="267" r:id="rId7"/>
    <p:sldId id="307" r:id="rId8"/>
    <p:sldId id="270" r:id="rId9"/>
    <p:sldId id="269" r:id="rId10"/>
    <p:sldId id="306" r:id="rId11"/>
    <p:sldId id="293" r:id="rId12"/>
    <p:sldId id="272" r:id="rId13"/>
    <p:sldId id="273" r:id="rId14"/>
    <p:sldId id="281" r:id="rId15"/>
    <p:sldId id="292" r:id="rId16"/>
    <p:sldId id="282" r:id="rId17"/>
    <p:sldId id="284" r:id="rId18"/>
    <p:sldId id="305" r:id="rId19"/>
    <p:sldId id="277" r:id="rId20"/>
    <p:sldId id="279" r:id="rId21"/>
    <p:sldId id="304" r:id="rId22"/>
    <p:sldId id="274" r:id="rId23"/>
    <p:sldId id="295" r:id="rId24"/>
    <p:sldId id="302" r:id="rId25"/>
    <p:sldId id="310" r:id="rId26"/>
    <p:sldId id="311" r:id="rId27"/>
    <p:sldId id="312" r:id="rId28"/>
    <p:sldId id="294" r:id="rId29"/>
    <p:sldId id="296" r:id="rId30"/>
    <p:sldId id="300" r:id="rId31"/>
    <p:sldId id="299" r:id="rId32"/>
    <p:sldId id="301" r:id="rId33"/>
    <p:sldId id="303" r:id="rId34"/>
    <p:sldId id="280" r:id="rId35"/>
    <p:sldId id="285" r:id="rId36"/>
    <p:sldId id="287" r:id="rId37"/>
    <p:sldId id="291" r:id="rId38"/>
    <p:sldId id="288" r:id="rId39"/>
    <p:sldId id="286" r:id="rId40"/>
    <p:sldId id="264" r:id="rId4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42"/>
    </p:embeddedFont>
    <p:embeddedFont>
      <p:font typeface="G마켓 산스 TTF Medium" panose="02000000000000000000" pitchFamily="2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2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32" y="60"/>
      </p:cViewPr>
      <p:guideLst>
        <p:guide orient="horz" pos="1480"/>
        <p:guide pos="2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서비스와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영화관 이용의 관계분석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096000" y="2349500"/>
            <a:ext cx="517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영화관 관객수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년도의 여가시간 영화관 이용율은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8.5%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감소한 것을 확인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EECF1F-F71C-F6AF-BA0C-CC5D2E185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"/>
          <a:stretch/>
        </p:blipFill>
        <p:spPr bwMode="auto">
          <a:xfrm>
            <a:off x="996462" y="2451653"/>
            <a:ext cx="5099538" cy="37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2EB9CE0-3534-19A7-94A4-79DA9747E238}"/>
              </a:ext>
            </a:extLst>
          </p:cNvPr>
          <p:cNvCxnSpPr/>
          <p:nvPr/>
        </p:nvCxnSpPr>
        <p:spPr>
          <a:xfrm rot="10800000" flipV="1">
            <a:off x="2994991" y="2849217"/>
            <a:ext cx="715618" cy="185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67CBD6-5209-940A-A2AD-B0A8978337D9}"/>
              </a:ext>
            </a:extLst>
          </p:cNvPr>
          <p:cNvSpPr/>
          <p:nvPr/>
        </p:nvSpPr>
        <p:spPr>
          <a:xfrm>
            <a:off x="3710609" y="2729947"/>
            <a:ext cx="887895" cy="185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9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천만명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35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096000" y="2353908"/>
            <a:ext cx="517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증감율을 보면 두 해 모두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감소된 해는 없었다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연령대에서 증가했고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진한 검은색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뛰어넘는다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 하는 의심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41905"/>
            <a:ext cx="5276850" cy="38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83955EF-1A7C-ED24-ABB3-9F0A05A92EE6}"/>
              </a:ext>
            </a:extLst>
          </p:cNvPr>
          <p:cNvCxnSpPr/>
          <p:nvPr/>
        </p:nvCxnSpPr>
        <p:spPr>
          <a:xfrm rot="10800000" flipV="1">
            <a:off x="1709530" y="2875722"/>
            <a:ext cx="715618" cy="185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700996-C813-8A63-00BB-045A21F855E1}"/>
              </a:ext>
            </a:extLst>
          </p:cNvPr>
          <p:cNvSpPr/>
          <p:nvPr/>
        </p:nvSpPr>
        <p:spPr>
          <a:xfrm>
            <a:off x="2425148" y="2756452"/>
            <a:ext cx="543339" cy="304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187%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349500"/>
            <a:ext cx="52482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095999" y="2423694"/>
            <a:ext cx="51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 미만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이용증가율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9070A3-275C-052A-EC97-519BF29B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89680"/>
            <a:ext cx="5115339" cy="2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개인방송시청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증가와의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##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영화시청증가율과 개인방송시청증가율을 통해 영화시청증가율이 실제로 빠른 속도로 늘어나고 있다는 것을 시각화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B0733-2D9D-D7D8-92F7-B9A3F48E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32393"/>
            <a:ext cx="5099538" cy="39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 여부에 따른 성별 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4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 여부에 따른 성별 분석표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여자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경험이 증가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E674EF-67F4-2716-FB81-A40C6AEFB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996461" y="2349500"/>
            <a:ext cx="5099539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C12D3-F8ED-051C-BA9E-A8B854B54981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0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강한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B3EC07-9053-D0EF-A24E-DA6D12A6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694" b="12077"/>
          <a:stretch/>
        </p:blipFill>
        <p:spPr bwMode="auto">
          <a:xfrm>
            <a:off x="556591" y="2423694"/>
            <a:ext cx="5539410" cy="37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5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650CC-101D-DD64-CC69-974770FD0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"/>
          <a:stretch/>
        </p:blipFill>
        <p:spPr bwMode="auto">
          <a:xfrm>
            <a:off x="996462" y="2349499"/>
            <a:ext cx="5059781" cy="36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28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이용경험은 큰 관련이 있지 않지만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소득없음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카테고리의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이용하는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542230-59A7-12B7-53CF-16B95A9E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49500"/>
            <a:ext cx="5152355" cy="36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5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096000" y="2437286"/>
            <a:ext cx="449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관객수를 한 차트에 넣은 그래프인데 보면 둘은 거의 비슷하다는 걸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관람객수와 영화관 수는 밀접한 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이용률과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관객수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비교하여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0C245-7616-F23F-CA18-095474A41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" t="2697" r="2771" b="2618"/>
          <a:stretch/>
        </p:blipFill>
        <p:spPr>
          <a:xfrm>
            <a:off x="996462" y="2437286"/>
            <a:ext cx="5072063" cy="37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4535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111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309933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467512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1663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238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4535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111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309933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467512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1663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238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 descr="윙크하는 얼굴(윤곽선) 단색으로 채워진">
            <a:extLst>
              <a:ext uri="{FF2B5EF4-FFF2-40B4-BE49-F238E27FC236}">
                <a16:creationId xmlns:a16="http://schemas.microsoft.com/office/drawing/2014/main" id="{D918A85C-578E-070C-8653-D9D8FC01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90" y="2509034"/>
            <a:ext cx="1444074" cy="1444074"/>
          </a:xfrm>
          <a:prstGeom prst="rect">
            <a:avLst/>
          </a:prstGeom>
        </p:spPr>
      </p:pic>
      <p:pic>
        <p:nvPicPr>
          <p:cNvPr id="20" name="그래픽 19" descr="혀 내민 얼굴(윤곽선) 단색으로 채워진">
            <a:extLst>
              <a:ext uri="{FF2B5EF4-FFF2-40B4-BE49-F238E27FC236}">
                <a16:creationId xmlns:a16="http://schemas.microsoft.com/office/drawing/2014/main" id="{25D1090A-6D3E-4026-C749-3E048CD7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3" y="4518998"/>
            <a:ext cx="1324981" cy="1324981"/>
          </a:xfrm>
          <a:prstGeom prst="rect">
            <a:avLst/>
          </a:prstGeom>
        </p:spPr>
      </p:pic>
      <p:pic>
        <p:nvPicPr>
          <p:cNvPr id="22" name="그래픽 21" descr="활짝 웃는 얼굴(윤곽선) 단색으로 채워진">
            <a:extLst>
              <a:ext uri="{FF2B5EF4-FFF2-40B4-BE49-F238E27FC236}">
                <a16:creationId xmlns:a16="http://schemas.microsoft.com/office/drawing/2014/main" id="{A47F3330-72B2-9F48-DF9A-B69018BAA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4846" y="2509034"/>
            <a:ext cx="1416038" cy="1416038"/>
          </a:xfrm>
          <a:prstGeom prst="rect">
            <a:avLst/>
          </a:prstGeom>
        </p:spPr>
      </p:pic>
      <p:pic>
        <p:nvPicPr>
          <p:cNvPr id="24" name="그래픽 23" descr="웃는 얼굴(윤곽선) 단색으로 채워진">
            <a:extLst>
              <a:ext uri="{FF2B5EF4-FFF2-40B4-BE49-F238E27FC236}">
                <a16:creationId xmlns:a16="http://schemas.microsoft.com/office/drawing/2014/main" id="{F52AC6A5-1C14-EC51-4A04-D0A5EF772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0215" y="4490840"/>
            <a:ext cx="1361186" cy="1361186"/>
          </a:xfrm>
          <a:prstGeom prst="rect">
            <a:avLst/>
          </a:prstGeom>
        </p:spPr>
      </p:pic>
      <p:pic>
        <p:nvPicPr>
          <p:cNvPr id="26" name="그래픽 25" descr="천사 같은 얼굴(윤곽선) 단색으로 채워진">
            <a:extLst>
              <a:ext uri="{FF2B5EF4-FFF2-40B4-BE49-F238E27FC236}">
                <a16:creationId xmlns:a16="http://schemas.microsoft.com/office/drawing/2014/main" id="{C860FFBB-DCF8-221D-E7CD-94A663B408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5495" y="4587187"/>
            <a:ext cx="1241975" cy="1241975"/>
          </a:xfrm>
          <a:prstGeom prst="rect">
            <a:avLst/>
          </a:prstGeom>
        </p:spPr>
      </p:pic>
      <p:pic>
        <p:nvPicPr>
          <p:cNvPr id="28" name="그래픽 27" descr="콧수염 얼굴(윤곽선) 단색으로 채워진">
            <a:extLst>
              <a:ext uri="{FF2B5EF4-FFF2-40B4-BE49-F238E27FC236}">
                <a16:creationId xmlns:a16="http://schemas.microsoft.com/office/drawing/2014/main" id="{CA0BBFFE-1121-187D-994F-0CC1891BD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6407" y="2509034"/>
            <a:ext cx="1416038" cy="1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Analysis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5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말고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1EBF4D-3DE4-460C-C91E-1A174E54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###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 증감이 다음달 영화관람에 영향을 미치는지 확인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실제 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이용률은 영향이 있었는지 알아보겠습니다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.”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267146-DE28-5303-F0AD-0E44AF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2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증감률과 관람객수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증감률월별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6294D-77C0-1889-BEAF-DC9F544F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5555" b="4540"/>
          <a:stretch/>
        </p:blipFill>
        <p:spPr bwMode="auto">
          <a:xfrm>
            <a:off x="6096000" y="2349500"/>
            <a:ext cx="5099538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0.062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-0.41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(spearman)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0.060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-0.41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제한사항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N=198.12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표본이 필요하다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증감률과 관람객수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증감률 일별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2.2e-16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0.35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D5960-5B41-F703-F673-E0AFE7CB6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6096000" y="2351858"/>
            <a:ext cx="5017135" cy="4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9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자료만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0.0013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-0.183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8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자료만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8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예상했던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FE661-2E25-0FD1-7821-598AAF2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0" y="2381250"/>
            <a:ext cx="4792204" cy="347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96570-0C6D-3CD5-02CE-7815AC80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1"/>
          <a:stretch/>
        </p:blipFill>
        <p:spPr>
          <a:xfrm>
            <a:off x="6082922" y="2654300"/>
            <a:ext cx="5456032" cy="127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A70B21-F321-270A-415D-3F987F94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15" y="1444932"/>
            <a:ext cx="5707245" cy="98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035970-1E16-B365-EF66-103CC2FC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15" y="4038974"/>
            <a:ext cx="5707245" cy="19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5017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사람들은 각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영화시청경험이 다른 나이층의 사람들보다 현저하게 적은 것을 확인할 수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뺸이유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사례수는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많으나 이용경험자체가 다른 그래프들에 비해 작기 때문에 삭제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시각적으로 보여주면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좋을듯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!)</a:t>
            </a: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9500"/>
            <a:ext cx="5017135" cy="4052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-0.68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음의상관관계가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성별과 연령별의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중복된 데이터가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있을 수도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연령별만 뽑아서 확인해보자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A2B4D7-2BD4-C9E7-8259-23630787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0.49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-0.37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데이터만 사용했을 경우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유의사항으로 양의 상관관계가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혹시 데이터표본이 너무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아닐까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F325E6-74F5-4542-1EAE-ABA9F0AC6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10233"/>
            <a:ext cx="5017135" cy="40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017B5-FF94-F8A1-9F42-99550250AC0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5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상관관계분석 결과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Conclusion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타겟은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금액을 사용하는가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이용하는 사람들의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금액을 사용한다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것으로 보아 최대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지출이 드는 서비스를 개발해야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499"/>
            <a:ext cx="5433391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096000" y="2349500"/>
            <a:ext cx="489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30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096000" y="2349500"/>
            <a:ext cx="4890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하루에도 여러 번의 비중이 가장 많은 것을 볼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사용하는 사람들 대부분은 매일매일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사용한다고 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유료결제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유료결제를 한 사람이다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두 해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세의 사람들의 결제율이 가장 높았다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나이층의 사람들은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유료결제율을 보였다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3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744588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49500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MARKETING TARGET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상관없이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월평균 소득을 내는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제공한다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Matplotlib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1" y="3126624"/>
            <a:ext cx="2080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210043" y="3126624"/>
            <a:ext cx="20805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이용 패턴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B50EFD-C4D6-ABD2-86DA-953AB230AFEF}"/>
              </a:ext>
            </a:extLst>
          </p:cNvPr>
          <p:cNvSpPr txBox="1"/>
          <p:nvPr/>
        </p:nvSpPr>
        <p:spPr>
          <a:xfrm>
            <a:off x="2494530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4E9D5-67EA-EF8C-B3A1-00040F9E3301}"/>
              </a:ext>
            </a:extLst>
          </p:cNvPr>
          <p:cNvSpPr txBox="1"/>
          <p:nvPr/>
        </p:nvSpPr>
        <p:spPr>
          <a:xfrm>
            <a:off x="5190205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DE11E-3FC9-6E22-3F6F-E3B58C615E2D}"/>
              </a:ext>
            </a:extLst>
          </p:cNvPr>
          <p:cNvSpPr txBox="1"/>
          <p:nvPr/>
        </p:nvSpPr>
        <p:spPr>
          <a:xfrm>
            <a:off x="7683319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6D5D9E-D121-B302-54F4-3EB2CAF5AF61}"/>
              </a:ext>
            </a:extLst>
          </p:cNvPr>
          <p:cNvSpPr txBox="1"/>
          <p:nvPr/>
        </p:nvSpPr>
        <p:spPr>
          <a:xfrm>
            <a:off x="10250338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8CAF38-EDCC-C268-F7E6-396FD545DA47}"/>
              </a:ext>
            </a:extLst>
          </p:cNvPr>
          <p:cNvCxnSpPr/>
          <p:nvPr/>
        </p:nvCxnSpPr>
        <p:spPr>
          <a:xfrm>
            <a:off x="996462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1BDF77-7465-82E7-2BAB-E0B8BFE0A944}"/>
              </a:ext>
            </a:extLst>
          </p:cNvPr>
          <p:cNvCxnSpPr/>
          <p:nvPr/>
        </p:nvCxnSpPr>
        <p:spPr>
          <a:xfrm>
            <a:off x="3738387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8C1083-0C70-842E-FB32-0534390F5F84}"/>
              </a:ext>
            </a:extLst>
          </p:cNvPr>
          <p:cNvCxnSpPr/>
          <p:nvPr/>
        </p:nvCxnSpPr>
        <p:spPr>
          <a:xfrm>
            <a:off x="633581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F5E80B-E6CC-3832-1FC4-8F39AF986816}"/>
              </a:ext>
            </a:extLst>
          </p:cNvPr>
          <p:cNvCxnSpPr/>
          <p:nvPr/>
        </p:nvCxnSpPr>
        <p:spPr>
          <a:xfrm>
            <a:off x="887367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코로나 </a:t>
              </a:r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 관람객 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 관람객 수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9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Analysis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증가량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096000" y="2349500"/>
            <a:ext cx="5172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여가시간에 영화관을 가는 사람들의 비율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년도의 여가시간 영화관 이용율은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8.5%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감소한 것을 확인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F68F2B-60D9-8C5F-432F-7B02D63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7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1736</Words>
  <Application>Microsoft Office PowerPoint</Application>
  <PresentationFormat>와이드스크린</PresentationFormat>
  <Paragraphs>396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G마켓 산스 TTF Bold</vt:lpstr>
      <vt:lpstr>Arial</vt:lpstr>
      <vt:lpstr>G마켓 산스 TTF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35</cp:revision>
  <dcterms:created xsi:type="dcterms:W3CDTF">2022-11-06T07:04:06Z</dcterms:created>
  <dcterms:modified xsi:type="dcterms:W3CDTF">2022-11-29T05:36:11Z</dcterms:modified>
</cp:coreProperties>
</file>