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71" r:id="rId4"/>
    <p:sldId id="262" r:id="rId5"/>
    <p:sldId id="266" r:id="rId6"/>
    <p:sldId id="267" r:id="rId7"/>
    <p:sldId id="270" r:id="rId8"/>
    <p:sldId id="269" r:id="rId9"/>
    <p:sldId id="293" r:id="rId10"/>
    <p:sldId id="272" r:id="rId11"/>
    <p:sldId id="273" r:id="rId12"/>
    <p:sldId id="281" r:id="rId13"/>
    <p:sldId id="292" r:id="rId14"/>
    <p:sldId id="282" r:id="rId15"/>
    <p:sldId id="284" r:id="rId16"/>
    <p:sldId id="279" r:id="rId17"/>
    <p:sldId id="277" r:id="rId18"/>
    <p:sldId id="294" r:id="rId19"/>
    <p:sldId id="296" r:id="rId20"/>
    <p:sldId id="300" r:id="rId21"/>
    <p:sldId id="299" r:id="rId22"/>
    <p:sldId id="301" r:id="rId23"/>
    <p:sldId id="274" r:id="rId24"/>
    <p:sldId id="295" r:id="rId25"/>
    <p:sldId id="302" r:id="rId26"/>
    <p:sldId id="278" r:id="rId27"/>
    <p:sldId id="280" r:id="rId28"/>
    <p:sldId id="285" r:id="rId29"/>
    <p:sldId id="287" r:id="rId30"/>
    <p:sldId id="291" r:id="rId31"/>
    <p:sldId id="288" r:id="rId32"/>
    <p:sldId id="286" r:id="rId33"/>
    <p:sldId id="264" r:id="rId34"/>
    <p:sldId id="289" r:id="rId35"/>
  </p:sldIdLst>
  <p:sldSz cx="12192000" cy="6858000"/>
  <p:notesSz cx="6858000" cy="9144000"/>
  <p:embeddedFontLst>
    <p:embeddedFont>
      <p:font typeface="G마켓 산스 TTF Bold" panose="02000000000000000000" pitchFamily="2" charset="-127"/>
      <p:bold r:id="rId36"/>
    </p:embeddedFont>
    <p:embeddedFont>
      <p:font typeface="G마켓 산스 TTF Medium" panose="02000000000000000000" pitchFamily="2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2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98" y="60"/>
      </p:cViewPr>
      <p:guideLst>
        <p:guide orient="horz" pos="1480"/>
        <p:guide pos="2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3E18-F2CD-5EDF-FE0D-B304CC37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258C-92AB-BEF0-0457-175DBD45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E29F-AA63-EC22-53F4-F6E4E7F1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BD29-B3BD-EE2F-5E32-7ECB289A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64FC-75DF-7933-C4FD-4615FF53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A143-2481-DA4F-1440-E96061BB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ECC4-6343-0BB9-C908-4DC1C1C2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7B89F-92EB-6E48-A37C-9818F1E4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DD5E-1811-B5F0-DF9E-5DF5021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5610-C5C2-2F64-272D-8969CDE9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0103-CF6A-1652-F601-306F3BDA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314-35D7-F972-5C53-9169B20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FB6A5-E3A1-0D3E-9123-1E53FCA0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7873-B912-BB49-9344-92178DD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61A8-1C49-6D90-9059-ED3BAE7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BD5-972D-0C67-7660-090E87A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1BE49-5B98-18F6-1E4B-D6C74DF00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3A44-72A4-E7ED-7AEE-9718AD40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872C-5E70-E6A5-464D-CF089F1D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6FA-AF5F-0B8D-42AF-37E4D12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43CB-447E-CCD9-D8AF-D1E2E46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F17-F3B6-A565-8BBA-973FEA46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A7BD-AB3D-4B88-D225-86EE7E9C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FAA6-E443-443B-4FFE-DC51FA04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C841-D234-4187-8B52-15E3608E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D60-1320-93C8-2165-519563F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608-360C-6032-6319-9DC5D213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E18F-24C5-7C84-8824-601A0E4E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2052-6D50-0460-0EA2-335A51B8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6C01-88A0-F03A-05D8-500E3391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7B7-D25E-0A66-FADD-07E406B6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A43-8024-5615-3BBA-83756312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67E2-4F30-289F-DFAD-E705C980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1379-DDE1-9F98-9539-2E475F0C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5337-9C5F-46E1-D50E-31C02EC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CFAB-37D6-09BA-F699-B8D26141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0D4D-108D-4B93-4BFF-F65E393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577-E3C2-F33F-47AE-F55C2DB2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8EC2-2DCC-6287-8449-FCB5897E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3CA9-F304-39F5-54E4-7906726C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8966-8C06-2CEA-082E-3363660D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8E558-413C-9DA1-36A9-4FFF4D45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2EBF5-D4ED-B794-7C11-0B73B5AF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7F018-7B87-B186-F11F-D8B4FE9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CE1D0-0E94-A5A6-11E7-321DDDE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92CB-29A2-044C-80F3-DE2A0C61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E773-304B-A7A9-616B-DA52F63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CEAA9-99A2-4321-C792-A3583C73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6E93-B290-543A-4E63-DEC81B0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5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5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98DB-715D-CCD9-20EF-2627D8B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4764-2797-18E6-CFA5-659B3D89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44CD-9004-E261-3F8D-66E65253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E183-E8CB-AE42-B21A-7804827A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B7A1-B389-DADA-7DA6-B404D57E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2ABD-4292-590D-AE65-EF7165BC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8CA9-4C63-820C-1053-973E5B1B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4985-7A57-FB83-1AA1-7C514C86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DD17-6F42-2D26-8A3B-FD1AC8A3A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8B28-98F5-474C-A01C-099E8C00FD15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67B4-E96E-1107-DAA0-6D0BB627D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2F45-CC28-F54D-29DC-84CBF052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5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OTT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서비스와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영화관 이용의 관계분석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0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67A913-B3B6-9C1E-3499-D6AD4575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349500"/>
            <a:ext cx="52482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 이용경험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횟수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DFB6-BB35-3D23-1381-D53E1D73E724}"/>
              </a:ext>
            </a:extLst>
          </p:cNvPr>
          <p:cNvSpPr txBox="1"/>
          <p:nvPr/>
        </p:nvSpPr>
        <p:spPr>
          <a:xfrm>
            <a:off x="6095999" y="2423694"/>
            <a:ext cx="511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 미만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 이용증가율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2017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상향곡선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9070A3-275C-052A-EC97-519BF29B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89680"/>
            <a:ext cx="5115339" cy="27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9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개인방송시청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증가와의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F7308A-9545-5440-F716-E527FE46E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2" y="2423694"/>
            <a:ext cx="4973158" cy="3429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꺾은선 그래프로 증가율을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막대그래프로 비중을 표현하면 좋을 것 같다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3) ##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영화시청증가율과 개인방송시청증가율을 통해 영화시청증가율이 실제로 빠른 속도로 늘어나고 있다는 것을 시각화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31AC-0325-659E-5A4A-349D97CF3E1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중 영화시청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92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성별에 따른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경험 여부에 따른 성별 분석표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그래프 값이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4%~6%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정도 차이가 나지만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성별이 직접적인 이용여부의 원인이 되지는 않음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6B70E-F788-5A6E-5CF4-B520C342D31E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48177C-5B52-1766-186E-593C05BE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0" r="4275" b="4081"/>
          <a:stretch/>
        </p:blipFill>
        <p:spPr bwMode="auto">
          <a:xfrm>
            <a:off x="996461" y="2353908"/>
            <a:ext cx="5147163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4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성별에 따른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경험 여부에 따른 성별 분석표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그래프 값이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4%~6%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정도 차이가 나지만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성별이 직접적인 이용여부의 원인이 되지는 않음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이후 남자와 여자 모두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경험이 증가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48177C-5B52-1766-186E-593C05BE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0" r="4275" b="4081"/>
          <a:stretch/>
        </p:blipFill>
        <p:spPr bwMode="auto">
          <a:xfrm>
            <a:off x="996461" y="2353908"/>
            <a:ext cx="5147163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3E674EF-67F4-2716-FB81-A40C6AEFB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154"/>
          <a:stretch/>
        </p:blipFill>
        <p:spPr bwMode="auto">
          <a:xfrm>
            <a:off x="996461" y="2349500"/>
            <a:ext cx="5099539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C12D3-F8ED-051C-BA9E-A8B854B54981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90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대를 제외하고 모든 나이대에서 매해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50%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이상의 증가세를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가장 많은 이용을 보여주고 있는 사람은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“~”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나이대의 사람들인 것을 확인할 수 있으며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나이가 들 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대한 이용률이 감소하는 것을 확인할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B3EC07-9053-D0EF-A24E-DA6D12A6D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694" b="12077"/>
          <a:stretch/>
        </p:blipFill>
        <p:spPr bwMode="auto">
          <a:xfrm>
            <a:off x="556591" y="2423694"/>
            <a:ext cx="5539410" cy="37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98C6E-CE38-1CE5-1C02-B573595AFAAF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05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평균 소득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이상인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이상은 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개월안에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것으로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이용경험은 큰 관련이 있지 않지만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“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소득없음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카테고리의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이상은 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개월안에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것으로 보아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미성년자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대학생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무직의 사람들 또한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많이 사용하는 것으로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650CC-101D-DD64-CC69-974770FD0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"/>
          <a:stretch/>
        </p:blipFill>
        <p:spPr bwMode="auto">
          <a:xfrm>
            <a:off x="1036218" y="2349499"/>
            <a:ext cx="5020025" cy="3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F9D36-3D65-1ECD-C999-F94DBCA0BC60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285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2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티켓가격과 영화관 관람객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17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89" y="1004397"/>
            <a:ext cx="3457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영화매출과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영화관 관람객수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6096000" y="2437286"/>
            <a:ext cx="449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관객수를 한 차트에 넣은 그래프인데 보면 둘은 거의 비슷하다는 걸 알 수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관람객수와 영화관 수는 밀접한 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이용률과 영화관 이용률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관객수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비교하여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0C245-7616-F23F-CA18-095474A41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" t="2697" r="2771" b="2618"/>
          <a:stretch/>
        </p:blipFill>
        <p:spPr>
          <a:xfrm>
            <a:off x="996462" y="2437286"/>
            <a:ext cx="5072063" cy="371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1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저번달코로나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이번달관람객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이용률이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시청률은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B546-DCF0-11B7-045D-9E7F86A88C9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0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0.038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0.66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예상했던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아닌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영향이지 않을까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7325C-5632-D4C2-9D1E-DAEB59E0B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541"/>
          <a:stretch/>
        </p:blipFill>
        <p:spPr bwMode="auto">
          <a:xfrm>
            <a:off x="6096000" y="2349499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1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WHO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Oval 34">
            <a:extLst>
              <a:ext uri="{FF2B5EF4-FFF2-40B4-BE49-F238E27FC236}">
                <a16:creationId xmlns:a16="http://schemas.microsoft.com/office/drawing/2014/main" id="{CDD1A012-31F9-1FE3-85FA-E04FCDE06723}"/>
              </a:ext>
            </a:extLst>
          </p:cNvPr>
          <p:cNvSpPr/>
          <p:nvPr/>
        </p:nvSpPr>
        <p:spPr>
          <a:xfrm>
            <a:off x="453551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B89DAF-55DF-8049-878F-4CA0335A74DD}"/>
              </a:ext>
            </a:extLst>
          </p:cNvPr>
          <p:cNvSpPr/>
          <p:nvPr/>
        </p:nvSpPr>
        <p:spPr>
          <a:xfrm>
            <a:off x="1611130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PPT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제작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보고서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Oval 34">
            <a:extLst>
              <a:ext uri="{FF2B5EF4-FFF2-40B4-BE49-F238E27FC236}">
                <a16:creationId xmlns:a16="http://schemas.microsoft.com/office/drawing/2014/main" id="{4A6673D1-4348-2542-EDEF-898899DA86A6}"/>
              </a:ext>
            </a:extLst>
          </p:cNvPr>
          <p:cNvSpPr/>
          <p:nvPr/>
        </p:nvSpPr>
        <p:spPr>
          <a:xfrm>
            <a:off x="4309933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E51B40-96FA-D290-69FA-D22DC6EBA9F5}"/>
              </a:ext>
            </a:extLst>
          </p:cNvPr>
          <p:cNvSpPr/>
          <p:nvPr/>
        </p:nvSpPr>
        <p:spPr>
          <a:xfrm>
            <a:off x="5467512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B578082D-5EE7-DCA3-F833-B11397757987}"/>
              </a:ext>
            </a:extLst>
          </p:cNvPr>
          <p:cNvSpPr/>
          <p:nvPr/>
        </p:nvSpPr>
        <p:spPr>
          <a:xfrm>
            <a:off x="8166315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1B180D-E0CD-4455-190D-456C60B92310}"/>
              </a:ext>
            </a:extLst>
          </p:cNvPr>
          <p:cNvSpPr/>
          <p:nvPr/>
        </p:nvSpPr>
        <p:spPr>
          <a:xfrm>
            <a:off x="9323894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Oval 34">
            <a:extLst>
              <a:ext uri="{FF2B5EF4-FFF2-40B4-BE49-F238E27FC236}">
                <a16:creationId xmlns:a16="http://schemas.microsoft.com/office/drawing/2014/main" id="{88911B85-15B9-DB74-9A4A-305F30C0EE11}"/>
              </a:ext>
            </a:extLst>
          </p:cNvPr>
          <p:cNvSpPr/>
          <p:nvPr/>
        </p:nvSpPr>
        <p:spPr>
          <a:xfrm>
            <a:off x="453551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DEE4DD-BA8C-0859-E3B8-6F47A3FB084B}"/>
              </a:ext>
            </a:extLst>
          </p:cNvPr>
          <p:cNvSpPr/>
          <p:nvPr/>
        </p:nvSpPr>
        <p:spPr>
          <a:xfrm>
            <a:off x="1611130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PPT</a:t>
            </a: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7BEB455F-761F-7478-031B-2CF2FF8BDBDA}"/>
              </a:ext>
            </a:extLst>
          </p:cNvPr>
          <p:cNvSpPr/>
          <p:nvPr/>
        </p:nvSpPr>
        <p:spPr>
          <a:xfrm>
            <a:off x="4309933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F3D9B1-084A-8C9F-E1AD-5DDB999ADF59}"/>
              </a:ext>
            </a:extLst>
          </p:cNvPr>
          <p:cNvSpPr/>
          <p:nvPr/>
        </p:nvSpPr>
        <p:spPr>
          <a:xfrm>
            <a:off x="5467512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검증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PPT </a:t>
            </a:r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48FC5728-1183-AA96-6E93-E653929E3FF1}"/>
              </a:ext>
            </a:extLst>
          </p:cNvPr>
          <p:cNvSpPr/>
          <p:nvPr/>
        </p:nvSpPr>
        <p:spPr>
          <a:xfrm>
            <a:off x="8166315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D5701D-CE9A-2CA2-89B7-9F631C2BDD03}"/>
              </a:ext>
            </a:extLst>
          </p:cNvPr>
          <p:cNvSpPr/>
          <p:nvPr/>
        </p:nvSpPr>
        <p:spPr>
          <a:xfrm>
            <a:off x="9323894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 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91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사람들은 각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영화시청경험이 다른 나이층의 사람들보다 현저하게 적은 것을 확인할 수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영화를 사용하는 주 사용층이 아니라고 판단하여 제외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세를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뺸이유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사례수는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많으나 이용경험자체가 다른 그래프들에 비해 작기 때문에 삭제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시각적으로 보여주면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좋을듯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!)</a:t>
            </a: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D637F7-6C8D-60F5-FB0A-95BB83E3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9500"/>
            <a:ext cx="5017135" cy="4052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D218D-A62F-2DEA-9D25-2BFE20048BE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02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0.045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-0.68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음의상관관계가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성별과 연령별의 중복된 데이터가 있을 수도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연령별만 뽑아서 확인해보자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A2B4D7-2BD4-C9E7-8259-236307879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723" b="2617"/>
          <a:stretch/>
        </p:blipFill>
        <p:spPr bwMode="auto">
          <a:xfrm>
            <a:off x="6096000" y="2349499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275D4-346E-EA19-DECE-639AFF0E2136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440D7-8F96-E295-6AAD-A76244A7DF56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53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0.099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0.67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데이터만 사용했을 경우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유의사항으로 양의 상관관계가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혹시 데이터표본이 너무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작은건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아닐까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N=2.00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데이터로도 확인 가능하다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275D4-346E-EA19-DECE-639AFF0E2136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F325E6-74F5-4542-1EAE-ABA9F0AC6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723" b="2617"/>
          <a:stretch/>
        </p:blipFill>
        <p:spPr bwMode="auto">
          <a:xfrm>
            <a:off x="6096000" y="2310233"/>
            <a:ext cx="5017135" cy="40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D017B5-FF94-F8A1-9F42-99550250AC0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65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저번달코로나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이번달관람객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자료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저번달로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말고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1A97E-9A12-F790-DAF2-FB1186D1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5" cy="387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4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저번달코로나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이번달관람객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###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 증감이 다음달 영화관람에 영향을 미치는지 확인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자료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저번달로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이후에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이제 실제 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이용률은 영향이 있었는지 알아보겠습니다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.”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419274-9580-4110-FDFB-11E69B6B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49500"/>
            <a:ext cx="5017135" cy="386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53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소민님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상관계수검증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4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89" y="1004397"/>
            <a:ext cx="3457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수민님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가격인상시점과 매출의 관계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6096000" y="2437286"/>
            <a:ext cx="449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 영화관 가격 인상 시점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’s note 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자료는 아마 사용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못할것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같다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6B6C8C-12D4-A1D6-C59C-B62434467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4" t="1825" r="949" b="3886"/>
          <a:stretch/>
        </p:blipFill>
        <p:spPr>
          <a:xfrm>
            <a:off x="1099930" y="2385722"/>
            <a:ext cx="4945598" cy="3710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2802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결론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 타겟은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99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평균 지출액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4490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금액을 사용하는가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이용하는 사람들의 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월 평균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금액을 사용한다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 미만의 지출액비율이 크게 급감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자리수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것으로 보아 최대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지출이 드는 서비스를 개발해야 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D575F7-8ECB-B647-3342-A96F2B01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499"/>
            <a:ext cx="5433391" cy="38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76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이용빈도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3A68B-A418-5373-3F35-51560FC8F282}"/>
              </a:ext>
            </a:extLst>
          </p:cNvPr>
          <p:cNvSpPr txBox="1"/>
          <p:nvPr/>
        </p:nvSpPr>
        <p:spPr>
          <a:xfrm>
            <a:off x="6188767" y="2446674"/>
            <a:ext cx="4890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빈도로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회가 제일 많았음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정도의 이용빈도를 보이고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58D61B-2E66-53E6-197F-12A84B63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/>
          <a:stretch/>
        </p:blipFill>
        <p:spPr bwMode="auto">
          <a:xfrm>
            <a:off x="996462" y="2349500"/>
            <a:ext cx="5099538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3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44193-85A1-E6CB-1194-D4A1B86BBD2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31F11-FDE5-ECD3-1DA9-1EDFAD86CC50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6E0620-3B59-9135-9238-6FE8E5765695}"/>
              </a:ext>
            </a:extLst>
          </p:cNvPr>
          <p:cNvSpPr/>
          <p:nvPr/>
        </p:nvSpPr>
        <p:spPr>
          <a:xfrm>
            <a:off x="7773670" y="542732"/>
            <a:ext cx="2305050" cy="1619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Ott</a:t>
            </a:r>
            <a:r>
              <a:rPr lang="ko-KR" altLang="en-US" dirty="0"/>
              <a:t>와 코로나 관련 기사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http://www.mediatoday.co.kr/news/articleView.html?idxno=304427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1F9D1D-3D0A-16B2-C776-696CE6FBE720}"/>
              </a:ext>
            </a:extLst>
          </p:cNvPr>
          <p:cNvSpPr/>
          <p:nvPr/>
        </p:nvSpPr>
        <p:spPr>
          <a:xfrm>
            <a:off x="7773670" y="2047875"/>
            <a:ext cx="2305050" cy="1619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https://www.donga.com/news/article/all/20210225/105614577/1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C950740-2B28-40D8-3868-1AF3ABEAA616}"/>
              </a:ext>
            </a:extLst>
          </p:cNvPr>
          <p:cNvSpPr/>
          <p:nvPr/>
        </p:nvSpPr>
        <p:spPr>
          <a:xfrm>
            <a:off x="7773670" y="3667125"/>
            <a:ext cx="2305050" cy="1619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https://www.ajunews.com/view/20220430211639298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FF77FE-E7B6-F80A-16AB-7E2CD3208B24}"/>
              </a:ext>
            </a:extLst>
          </p:cNvPr>
          <p:cNvSpPr/>
          <p:nvPr/>
        </p:nvSpPr>
        <p:spPr>
          <a:xfrm>
            <a:off x="3359045" y="3429000"/>
            <a:ext cx="2305050" cy="1619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수민님이 주신 </a:t>
            </a:r>
            <a:r>
              <a:rPr lang="en-US" altLang="ko-KR" dirty="0"/>
              <a:t>2022</a:t>
            </a:r>
            <a:r>
              <a:rPr lang="ko-KR" altLang="en-US" dirty="0"/>
              <a:t>년 상반기 한국 영화산업 결산 파일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ACF194-1923-E341-56B7-6342785AAA73}"/>
              </a:ext>
            </a:extLst>
          </p:cNvPr>
          <p:cNvSpPr/>
          <p:nvPr/>
        </p:nvSpPr>
        <p:spPr>
          <a:xfrm>
            <a:off x="3324225" y="1797767"/>
            <a:ext cx="2305050" cy="1619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 선정에 대한 이유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587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이용빈도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3A68B-A418-5373-3F35-51560FC8F282}"/>
              </a:ext>
            </a:extLst>
          </p:cNvPr>
          <p:cNvSpPr txBox="1"/>
          <p:nvPr/>
        </p:nvSpPr>
        <p:spPr>
          <a:xfrm>
            <a:off x="6188767" y="2446674"/>
            <a:ext cx="4890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빈도로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회가 제일 많았음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정도의 이용빈도를 보이고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하루에도 여러 번의 비중이 가장 많은 것을 볼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사용하는 사람들 대부분은 매일매일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사용한다고 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A1EF17-AEB4-2435-2E74-EE1A4F794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/>
          <a:stretch/>
        </p:blipFill>
        <p:spPr bwMode="auto">
          <a:xfrm>
            <a:off x="996462" y="2349499"/>
            <a:ext cx="5099538" cy="396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40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유료결제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A5200-F1AF-020F-5245-61BF21E5DAF2}"/>
              </a:ext>
            </a:extLst>
          </p:cNvPr>
          <p:cNvSpPr txBox="1"/>
          <p:nvPr/>
        </p:nvSpPr>
        <p:spPr>
          <a:xfrm>
            <a:off x="1078864" y="2349500"/>
            <a:ext cx="50171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유료결제를 한 사람이다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두 해 모두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20~39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세의 사람들의 결제율이 가장 높았다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나이층의 사람들은 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유료결제율을 보였다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D343D-5702-6F40-25E6-493F1EA0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5" cy="39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23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346714" y="1744588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Conclusion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349500"/>
            <a:ext cx="98996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서비스의 이용률을 증진하기 위한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MARKETING TARGET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상관없이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이상의 월평균 소득을 내는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하루에도 여러 번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할 수 있는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금액대의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제공한다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2794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YOU_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ANY QUESTIONS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873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추가할거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소민님 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히트맵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이용율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 지역별 영화관수 와 </a:t>
            </a:r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이용율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대한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ppt, </a:t>
            </a:r>
          </a:p>
          <a:p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82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WHAT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2BE3C4-E566-97FC-9661-1F940E511913}"/>
              </a:ext>
            </a:extLst>
          </p:cNvPr>
          <p:cNvGrpSpPr/>
          <p:nvPr/>
        </p:nvGrpSpPr>
        <p:grpSpPr>
          <a:xfrm>
            <a:off x="3527620" y="2649380"/>
            <a:ext cx="2904912" cy="2557670"/>
            <a:chOff x="3474612" y="2649380"/>
            <a:chExt cx="2904912" cy="2557670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3EF0C3C-FA28-8392-58DB-5556B7130403}"/>
                </a:ext>
              </a:extLst>
            </p:cNvPr>
            <p:cNvSpPr/>
            <p:nvPr/>
          </p:nvSpPr>
          <p:spPr>
            <a:xfrm>
              <a:off x="3474612" y="2649380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7A3E0CD3-37D6-F40E-507A-E89B7B0979C4}"/>
                </a:ext>
              </a:extLst>
            </p:cNvPr>
            <p:cNvSpPr/>
            <p:nvPr/>
          </p:nvSpPr>
          <p:spPr>
            <a:xfrm rot="5400000">
              <a:off x="5984700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148E1F-BE50-6398-92D9-FBD0B1831476}"/>
              </a:ext>
            </a:extLst>
          </p:cNvPr>
          <p:cNvGrpSpPr/>
          <p:nvPr/>
        </p:nvGrpSpPr>
        <p:grpSpPr>
          <a:xfrm>
            <a:off x="6125046" y="2649380"/>
            <a:ext cx="2904912" cy="2557670"/>
            <a:chOff x="1155481" y="2901171"/>
            <a:chExt cx="2904912" cy="2557670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0FFC28F-7986-CCE8-5DBB-1411E085509C}"/>
                </a:ext>
              </a:extLst>
            </p:cNvPr>
            <p:cNvSpPr/>
            <p:nvPr/>
          </p:nvSpPr>
          <p:spPr>
            <a:xfrm>
              <a:off x="1155481" y="2901171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611801A2-BC4D-98F7-3413-C78CCC35A14D}"/>
                </a:ext>
              </a:extLst>
            </p:cNvPr>
            <p:cNvSpPr/>
            <p:nvPr/>
          </p:nvSpPr>
          <p:spPr>
            <a:xfrm rot="5400000">
              <a:off x="3665569" y="3997217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CB743FD-B29F-DA64-38B8-C7959FE7E3EC}"/>
              </a:ext>
            </a:extLst>
          </p:cNvPr>
          <p:cNvSpPr/>
          <p:nvPr/>
        </p:nvSpPr>
        <p:spPr>
          <a:xfrm>
            <a:off x="8720331" y="2649380"/>
            <a:ext cx="2539334" cy="2557670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B6A44D-DC57-DC8B-7959-BC41E91A4058}"/>
              </a:ext>
            </a:extLst>
          </p:cNvPr>
          <p:cNvGrpSpPr/>
          <p:nvPr/>
        </p:nvGrpSpPr>
        <p:grpSpPr>
          <a:xfrm>
            <a:off x="779916" y="2649380"/>
            <a:ext cx="3026762" cy="2557670"/>
            <a:chOff x="726908" y="2649380"/>
            <a:chExt cx="3026762" cy="255767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C3D1E12-46CE-691F-BD65-39697C8B6AE5}"/>
                </a:ext>
              </a:extLst>
            </p:cNvPr>
            <p:cNvSpPr/>
            <p:nvPr/>
          </p:nvSpPr>
          <p:spPr>
            <a:xfrm>
              <a:off x="726908" y="2649380"/>
              <a:ext cx="2683184" cy="25576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25E64F0-C944-C97A-8675-F1E640C3D032}"/>
                </a:ext>
              </a:extLst>
            </p:cNvPr>
            <p:cNvSpPr/>
            <p:nvPr/>
          </p:nvSpPr>
          <p:spPr>
            <a:xfrm rot="5400000">
              <a:off x="3358846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121D5EE-51DD-A366-455B-E4E40B6C0003}"/>
              </a:ext>
            </a:extLst>
          </p:cNvPr>
          <p:cNvSpPr txBox="1"/>
          <p:nvPr/>
        </p:nvSpPr>
        <p:spPr>
          <a:xfrm>
            <a:off x="1180424" y="3126624"/>
            <a:ext cx="20805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Pandas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6A643-384E-DB2B-F73D-10A17261FB70}"/>
              </a:ext>
            </a:extLst>
          </p:cNvPr>
          <p:cNvSpPr txBox="1"/>
          <p:nvPr/>
        </p:nvSpPr>
        <p:spPr>
          <a:xfrm>
            <a:off x="3986363" y="3126624"/>
            <a:ext cx="20805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 증가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이용층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DDD48-53C3-11FD-1F31-DA0A3A96B128}"/>
              </a:ext>
            </a:extLst>
          </p:cNvPr>
          <p:cNvSpPr txBox="1"/>
          <p:nvPr/>
        </p:nvSpPr>
        <p:spPr>
          <a:xfrm>
            <a:off x="6608771" y="3126624"/>
            <a:ext cx="20805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242A7-AE04-43E1-B50D-D0D897C3076C}"/>
              </a:ext>
            </a:extLst>
          </p:cNvPr>
          <p:cNvSpPr txBox="1"/>
          <p:nvPr/>
        </p:nvSpPr>
        <p:spPr>
          <a:xfrm>
            <a:off x="9210043" y="3126624"/>
            <a:ext cx="20805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이용 패턴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B50EFD-C4D6-ABD2-86DA-953AB230AFEF}"/>
              </a:ext>
            </a:extLst>
          </p:cNvPr>
          <p:cNvSpPr txBox="1"/>
          <p:nvPr/>
        </p:nvSpPr>
        <p:spPr>
          <a:xfrm>
            <a:off x="2494530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44E9D5-67EA-EF8C-B3A1-00040F9E3301}"/>
              </a:ext>
            </a:extLst>
          </p:cNvPr>
          <p:cNvSpPr txBox="1"/>
          <p:nvPr/>
        </p:nvSpPr>
        <p:spPr>
          <a:xfrm>
            <a:off x="5190205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7DE11E-3FC9-6E22-3F6F-E3B58C615E2D}"/>
              </a:ext>
            </a:extLst>
          </p:cNvPr>
          <p:cNvSpPr txBox="1"/>
          <p:nvPr/>
        </p:nvSpPr>
        <p:spPr>
          <a:xfrm>
            <a:off x="7683319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6D5D9E-D121-B302-54F4-3EB2CAF5AF61}"/>
              </a:ext>
            </a:extLst>
          </p:cNvPr>
          <p:cNvSpPr txBox="1"/>
          <p:nvPr/>
        </p:nvSpPr>
        <p:spPr>
          <a:xfrm>
            <a:off x="10250338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A8CAF38-EDCC-C268-F7E6-396FD545DA47}"/>
              </a:ext>
            </a:extLst>
          </p:cNvPr>
          <p:cNvCxnSpPr/>
          <p:nvPr/>
        </p:nvCxnSpPr>
        <p:spPr>
          <a:xfrm>
            <a:off x="996462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F1BDF77-7465-82E7-2BAB-E0B8BFE0A944}"/>
              </a:ext>
            </a:extLst>
          </p:cNvPr>
          <p:cNvCxnSpPr/>
          <p:nvPr/>
        </p:nvCxnSpPr>
        <p:spPr>
          <a:xfrm>
            <a:off x="3738387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78C1083-0C70-842E-FB32-0534390F5F84}"/>
              </a:ext>
            </a:extLst>
          </p:cNvPr>
          <p:cNvCxnSpPr/>
          <p:nvPr/>
        </p:nvCxnSpPr>
        <p:spPr>
          <a:xfrm>
            <a:off x="6335813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1F5E80B-E6CC-3832-1FC4-8F39AF986816}"/>
              </a:ext>
            </a:extLst>
          </p:cNvPr>
          <p:cNvCxnSpPr/>
          <p:nvPr/>
        </p:nvCxnSpPr>
        <p:spPr>
          <a:xfrm>
            <a:off x="8873673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27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DATA </a:t>
            </a:r>
            <a:r>
              <a:rPr lang="ko-KR" altLang="en-US" sz="8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Preprocessing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8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이용시간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구독률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94DBB5-31B8-772F-B9C7-677FEAAB7386}"/>
              </a:ext>
            </a:extLst>
          </p:cNvPr>
          <p:cNvSpPr/>
          <p:nvPr/>
        </p:nvSpPr>
        <p:spPr>
          <a:xfrm>
            <a:off x="6096000" y="2355597"/>
            <a:ext cx="3972521" cy="3713897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D1F58-D03D-E2D2-6D6A-482E0A564879}"/>
              </a:ext>
            </a:extLst>
          </p:cNvPr>
          <p:cNvGrpSpPr/>
          <p:nvPr/>
        </p:nvGrpSpPr>
        <p:grpSpPr>
          <a:xfrm>
            <a:off x="1995978" y="2355597"/>
            <a:ext cx="4481197" cy="3713897"/>
            <a:chOff x="779915" y="2355597"/>
            <a:chExt cx="4481197" cy="3713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F306D4-7539-41A7-3521-E62B203A3CBF}"/>
                </a:ext>
              </a:extLst>
            </p:cNvPr>
            <p:cNvGrpSpPr/>
            <p:nvPr/>
          </p:nvGrpSpPr>
          <p:grpSpPr>
            <a:xfrm>
              <a:off x="779915" y="2355597"/>
              <a:ext cx="4481197" cy="3713897"/>
              <a:chOff x="726908" y="2649380"/>
              <a:chExt cx="3026762" cy="255767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F4387B7-0103-0BA1-A6E4-4366378CCC26}"/>
                  </a:ext>
                </a:extLst>
              </p:cNvPr>
              <p:cNvSpPr/>
              <p:nvPr/>
            </p:nvSpPr>
            <p:spPr>
              <a:xfrm>
                <a:off x="726908" y="2649380"/>
                <a:ext cx="2683184" cy="255767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CA6AF3C-FBF3-0668-4AF0-B6D17FD1A7D1}"/>
                  </a:ext>
                </a:extLst>
              </p:cNvPr>
              <p:cNvSpPr/>
              <p:nvPr/>
            </p:nvSpPr>
            <p:spPr>
              <a:xfrm rot="5400000">
                <a:off x="3358846" y="3745426"/>
                <a:ext cx="424070" cy="365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46712D-FD61-805C-8762-D2CC8B901FF9}"/>
                </a:ext>
              </a:extLst>
            </p:cNvPr>
            <p:cNvSpPr txBox="1"/>
            <p:nvPr/>
          </p:nvSpPr>
          <p:spPr>
            <a:xfrm>
              <a:off x="1910121" y="3126624"/>
              <a:ext cx="3080367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원본 </a:t>
              </a:r>
              <a:r>
                <a:rPr lang="en-US" altLang="ko-KR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DATA</a:t>
              </a:r>
              <a:endPara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사용빈도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사용시간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사용금액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이용변화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 이용률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코로나 </a:t>
              </a:r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확진자수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……</a:t>
              </a:r>
            </a:p>
            <a:p>
              <a:endPara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6795365" y="3643459"/>
            <a:ext cx="3032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PROCESSING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사용에 대한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가구원수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……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0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DATA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</a:t>
            </a:r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증가량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주 고객층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51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 여가시간 영화 증감률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200354" y="2513360"/>
            <a:ext cx="5172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여가시간에 영화관을 가는 사람들의 비율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연도별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많이 줄어든 것을 확인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77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 이용경험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횟수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200354" y="2513360"/>
            <a:ext cx="5172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증감율을 보면 두 해 모두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증감율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감소된 해는 없었다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연령대에서 증가했고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증가율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진한 검은색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증가율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뛰어넘는다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해에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이용을 많이 하지 않았을까 하는 의심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D0AE3A-1742-E95E-795E-2147888A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241905"/>
            <a:ext cx="5276850" cy="38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83955EF-1A7C-ED24-ABB3-9F0A05A92EE6}"/>
              </a:ext>
            </a:extLst>
          </p:cNvPr>
          <p:cNvCxnSpPr/>
          <p:nvPr/>
        </p:nvCxnSpPr>
        <p:spPr>
          <a:xfrm rot="10800000" flipV="1">
            <a:off x="1709530" y="2875722"/>
            <a:ext cx="715618" cy="185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700996-C813-8A63-00BB-045A21F855E1}"/>
              </a:ext>
            </a:extLst>
          </p:cNvPr>
          <p:cNvSpPr/>
          <p:nvPr/>
        </p:nvSpPr>
        <p:spPr>
          <a:xfrm>
            <a:off x="2425148" y="2756452"/>
            <a:ext cx="543339" cy="3048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187%</a:t>
            </a:r>
            <a:endParaRPr lang="ko-KR" altLang="en-US" sz="9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66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1490</Words>
  <Application>Microsoft Office PowerPoint</Application>
  <PresentationFormat>와이드스크린</PresentationFormat>
  <Paragraphs>328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G마켓 산스 TTF Medium</vt:lpstr>
      <vt:lpstr>G마켓 산스 TTF Bold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전대한</dc:creator>
  <cp:lastModifiedBy>전대한</cp:lastModifiedBy>
  <cp:revision>24</cp:revision>
  <dcterms:created xsi:type="dcterms:W3CDTF">2022-11-06T07:04:06Z</dcterms:created>
  <dcterms:modified xsi:type="dcterms:W3CDTF">2022-11-27T13:51:04Z</dcterms:modified>
</cp:coreProperties>
</file>