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sldIdLst>
    <p:sldId id="256" r:id="rId2"/>
    <p:sldId id="265" r:id="rId3"/>
    <p:sldId id="271" r:id="rId4"/>
    <p:sldId id="262" r:id="rId5"/>
    <p:sldId id="266" r:id="rId6"/>
    <p:sldId id="267" r:id="rId7"/>
    <p:sldId id="320" r:id="rId8"/>
    <p:sldId id="307" r:id="rId9"/>
    <p:sldId id="270" r:id="rId10"/>
    <p:sldId id="293" r:id="rId11"/>
    <p:sldId id="272" r:id="rId12"/>
    <p:sldId id="273" r:id="rId13"/>
    <p:sldId id="281" r:id="rId14"/>
    <p:sldId id="292" r:id="rId15"/>
    <p:sldId id="282" r:id="rId16"/>
    <p:sldId id="318" r:id="rId17"/>
    <p:sldId id="284" r:id="rId18"/>
    <p:sldId id="305" r:id="rId19"/>
    <p:sldId id="277" r:id="rId20"/>
    <p:sldId id="269" r:id="rId21"/>
    <p:sldId id="306" r:id="rId22"/>
    <p:sldId id="279" r:id="rId23"/>
    <p:sldId id="304" r:id="rId24"/>
    <p:sldId id="274" r:id="rId25"/>
    <p:sldId id="295" r:id="rId26"/>
    <p:sldId id="302" r:id="rId27"/>
    <p:sldId id="310" r:id="rId28"/>
    <p:sldId id="311" r:id="rId29"/>
    <p:sldId id="312" r:id="rId30"/>
    <p:sldId id="313" r:id="rId31"/>
    <p:sldId id="315" r:id="rId32"/>
    <p:sldId id="316" r:id="rId33"/>
    <p:sldId id="317" r:id="rId34"/>
    <p:sldId id="294" r:id="rId35"/>
    <p:sldId id="296" r:id="rId36"/>
    <p:sldId id="300" r:id="rId37"/>
    <p:sldId id="299" r:id="rId38"/>
    <p:sldId id="301" r:id="rId39"/>
    <p:sldId id="303" r:id="rId40"/>
    <p:sldId id="280" r:id="rId41"/>
    <p:sldId id="319" r:id="rId42"/>
    <p:sldId id="285" r:id="rId43"/>
    <p:sldId id="287" r:id="rId44"/>
    <p:sldId id="322" r:id="rId45"/>
    <p:sldId id="291" r:id="rId46"/>
    <p:sldId id="288" r:id="rId47"/>
    <p:sldId id="286" r:id="rId48"/>
    <p:sldId id="264" r:id="rId49"/>
    <p:sldId id="321" r:id="rId50"/>
  </p:sldIdLst>
  <p:sldSz cx="12192000" cy="6858000"/>
  <p:notesSz cx="6858000" cy="9144000"/>
  <p:embeddedFontLst>
    <p:embeddedFont>
      <p:font typeface="G마켓 산스 TTF Bold" panose="02000000000000000000" pitchFamily="2" charset="-127"/>
      <p:bold r:id="rId52"/>
    </p:embeddedFont>
    <p:embeddedFont>
      <p:font typeface="G마켓 산스 TTF Medium" panose="02000000000000000000" pitchFamily="2" charset="-127"/>
      <p:regular r:id="rId53"/>
    </p:embeddedFont>
    <p:embeddedFont>
      <p:font typeface="맑은 고딕" panose="020B0503020000020004" pitchFamily="50" charset="-127"/>
      <p:regular r:id="rId54"/>
      <p:bold r:id="rId5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80483" autoAdjust="0"/>
  </p:normalViewPr>
  <p:slideViewPr>
    <p:cSldViewPr snapToGrid="0" showGuides="1">
      <p:cViewPr varScale="1">
        <p:scale>
          <a:sx n="58" d="100"/>
          <a:sy n="58" d="100"/>
        </p:scale>
        <p:origin x="1278" y="60"/>
      </p:cViewPr>
      <p:guideLst>
        <p:guide orient="horz" pos="1480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D020E-5071-44D1-881E-E1D81A5FB776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D423C-049B-4010-9707-838F2A404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5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D423C-049B-4010-9707-838F2A4049B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9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3E18-F2CD-5EDF-FE0D-B304CC370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258C-92AB-BEF0-0457-175DBD45F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E29F-AA63-EC22-53F4-F6E4E7F1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6BD29-B3BD-EE2F-5E32-7ECB289A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D64FC-75DF-7933-C4FD-4615FF5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8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143-2481-DA4F-1440-E96061BB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9ECC4-6343-0BB9-C908-4DC1C1C2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7B89F-92EB-6E48-A37C-9818F1E4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2DD5E-1811-B5F0-DF9E-5DF5021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D5610-C5C2-2F64-272D-8969CDE9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20103-CF6A-1652-F601-306F3BDA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0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E314-35D7-F972-5C53-9169B20A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FB6A5-E3A1-0D3E-9123-1E53FCA0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7873-B912-BB49-9344-92178DD9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261A8-1C49-6D90-9059-ED3BAE76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D5-972D-0C67-7660-090E87AA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4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1BE49-5B98-18F6-1E4B-D6C74DF00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3A44-72A4-E7ED-7AEE-9718AD40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872C-5E70-E6A5-464D-CF089F1D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6FA-AF5F-0B8D-42AF-37E4D124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43CB-447E-CCD9-D8AF-D1E2E46F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3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2F17-F3B6-A565-8BBA-973FEA46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A7BD-AB3D-4B88-D225-86EE7E9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FAA6-E443-443B-4FFE-DC51FA04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8C841-D234-4187-8B52-15E3608E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D60-1320-93C8-2165-519563F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1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608-360C-6032-6319-9DC5D213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5E18F-24C5-7C84-8824-601A0E4E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2052-6D50-0460-0EA2-335A51B8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B6C01-88A0-F03A-05D8-500E3391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407B7-D25E-0A66-FADD-07E406B6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8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A43-8024-5615-3BBA-83756312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67E2-4F30-289F-DFAD-E705C980F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41379-DDE1-9F98-9539-2E475F0C4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337-9C5F-46E1-D50E-31C02EC9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2CFAB-37D6-09BA-F699-B8D26141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20D4D-108D-4B93-4BFF-F65E3936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28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8577-E3C2-F33F-47AE-F55C2DB2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8EC2-2DCC-6287-8449-FCB5897E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13CA9-F304-39F5-54E4-7906726CD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8966-8C06-2CEA-082E-3363660D7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8E558-413C-9DA1-36A9-4FFF4D45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2EBF5-D4ED-B794-7C11-0B73B5AF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7F018-7B87-B186-F11F-D8B4FE90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CE1D0-0E94-A5A6-11E7-321DDDEE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92CB-29A2-044C-80F3-DE2A0C61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3E773-304B-A7A9-616B-DA52F63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CEAA9-99A2-4321-C792-A3583C7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E6E93-B290-543A-4E63-DEC81B02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46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rgbClr val="19191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alf Frame 4">
            <a:extLst>
              <a:ext uri="{FF2B5EF4-FFF2-40B4-BE49-F238E27FC236}">
                <a16:creationId xmlns:a16="http://schemas.microsoft.com/office/drawing/2014/main" id="{ACF9E5CB-C65E-3D9C-76AF-0A71F84C284B}"/>
              </a:ext>
            </a:extLst>
          </p:cNvPr>
          <p:cNvSpPr/>
          <p:nvPr userDrawn="1"/>
        </p:nvSpPr>
        <p:spPr>
          <a:xfrm>
            <a:off x="117566" y="117565"/>
            <a:ext cx="515684" cy="515981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A7A966A-F01E-F8DD-B5F0-B35566152515}"/>
              </a:ext>
            </a:extLst>
          </p:cNvPr>
          <p:cNvSpPr/>
          <p:nvPr userDrawn="1"/>
        </p:nvSpPr>
        <p:spPr>
          <a:xfrm rot="5400000">
            <a:off x="11559178" y="117697"/>
            <a:ext cx="515388" cy="515685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F568BE43-E9C8-981E-2EC6-2D510A39DAD1}"/>
              </a:ext>
            </a:extLst>
          </p:cNvPr>
          <p:cNvSpPr/>
          <p:nvPr userDrawn="1"/>
        </p:nvSpPr>
        <p:spPr>
          <a:xfrm rot="10800000">
            <a:off x="11559061" y="6224766"/>
            <a:ext cx="515373" cy="515670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F00A2453-77A7-A538-2963-5A5DF5B1B944}"/>
              </a:ext>
            </a:extLst>
          </p:cNvPr>
          <p:cNvSpPr/>
          <p:nvPr userDrawn="1"/>
        </p:nvSpPr>
        <p:spPr>
          <a:xfrm rot="16200000">
            <a:off x="117434" y="6224618"/>
            <a:ext cx="515389" cy="515686"/>
          </a:xfrm>
          <a:prstGeom prst="halfFrame">
            <a:avLst>
              <a:gd name="adj1" fmla="val 5555"/>
              <a:gd name="adj2" fmla="val 6666"/>
            </a:avLst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5F8CB-D4B9-4543-2747-29E737FE6C00}"/>
              </a:ext>
            </a:extLst>
          </p:cNvPr>
          <p:cNvCxnSpPr>
            <a:cxnSpLocks/>
          </p:cNvCxnSpPr>
          <p:nvPr userDrawn="1"/>
        </p:nvCxnSpPr>
        <p:spPr>
          <a:xfrm>
            <a:off x="144267" y="1057168"/>
            <a:ext cx="0" cy="47483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030446-07AE-5AC5-2088-D13F207F419F}"/>
              </a:ext>
            </a:extLst>
          </p:cNvPr>
          <p:cNvCxnSpPr>
            <a:cxnSpLocks/>
          </p:cNvCxnSpPr>
          <p:nvPr userDrawn="1"/>
        </p:nvCxnSpPr>
        <p:spPr>
          <a:xfrm flipH="1">
            <a:off x="12042057" y="1057168"/>
            <a:ext cx="5676" cy="473851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1B986B-C675-6015-06E6-775DDC45C0AD}"/>
              </a:ext>
            </a:extLst>
          </p:cNvPr>
          <p:cNvCxnSpPr>
            <a:cxnSpLocks/>
          </p:cNvCxnSpPr>
          <p:nvPr userDrawn="1"/>
        </p:nvCxnSpPr>
        <p:spPr>
          <a:xfrm>
            <a:off x="1088261" y="117565"/>
            <a:ext cx="10046851" cy="167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B4B262-E790-8EA1-9515-1B0F05A94809}"/>
              </a:ext>
            </a:extLst>
          </p:cNvPr>
          <p:cNvCxnSpPr>
            <a:cxnSpLocks/>
          </p:cNvCxnSpPr>
          <p:nvPr userDrawn="1"/>
        </p:nvCxnSpPr>
        <p:spPr>
          <a:xfrm>
            <a:off x="1088261" y="6707498"/>
            <a:ext cx="10046851" cy="3265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65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98DB-715D-CCD9-20EF-2627D8B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94764-2797-18E6-CFA5-659B3D89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144CD-9004-E261-3F8D-66E652532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E183-E8CB-AE42-B21A-7804827A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B7A1-B389-DADA-7DA6-B404D57E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2ABD-4292-590D-AE65-EF7165BC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1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F8CA9-4C63-820C-1053-973E5B1B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94985-7A57-FB83-1AA1-7C514C86B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DDD17-6F42-2D26-8A3B-FD1AC8A3A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B28-98F5-474C-A01C-099E8C00FD15}" type="datetimeFigureOut">
              <a:rPr lang="ko-KR" altLang="en-US" smtClean="0"/>
              <a:t>2022-11-29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67B4-E96E-1107-DAA0-6D0BB627D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32F45-CC28-F54D-29DC-84CBF052C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CEB55-8837-4D0F-BD79-7F9F5F122D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5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OTT </a:t>
            </a:r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서비스와</a:t>
            </a:r>
            <a:endParaRPr lang="en-US" altLang="ko-KR" sz="8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영화관 이용의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803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 이용경험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횟수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096000" y="2353908"/>
            <a:ext cx="517249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증감율을 보면 두 해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모두 </a:t>
            </a:r>
            <a:r>
              <a:rPr lang="ko-KR" altLang="en-US" sz="2000" dirty="0" err="1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증감율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감소된 해는 없었다</a:t>
            </a:r>
            <a:r>
              <a:rPr lang="en-US" altLang="ko-KR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0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연령대에서 증가했고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진한 검은색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증가율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뛰어넘는다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해에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이용을 많이 하지 않았을까 하는 의심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9D0AE3A-1742-E95E-795E-2147888A2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241905"/>
            <a:ext cx="5276850" cy="38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83955EF-1A7C-ED24-ABB3-9F0A05A92EE6}"/>
              </a:ext>
            </a:extLst>
          </p:cNvPr>
          <p:cNvCxnSpPr/>
          <p:nvPr/>
        </p:nvCxnSpPr>
        <p:spPr>
          <a:xfrm rot="10800000" flipV="1">
            <a:off x="1709530" y="2875722"/>
            <a:ext cx="715618" cy="185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6700996-C813-8A63-00BB-045A21F855E1}"/>
              </a:ext>
            </a:extLst>
          </p:cNvPr>
          <p:cNvSpPr/>
          <p:nvPr/>
        </p:nvSpPr>
        <p:spPr>
          <a:xfrm>
            <a:off x="2425148" y="2756452"/>
            <a:ext cx="543339" cy="3048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187%</a:t>
            </a:r>
            <a:endParaRPr lang="ko-KR" altLang="en-US" sz="9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66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67A913-B3B6-9C1E-3499-D6AD4575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349500"/>
            <a:ext cx="52482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 이용경험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다운로드 횟수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8DFB6-BB35-3D23-1381-D53E1D73E724}"/>
              </a:ext>
            </a:extLst>
          </p:cNvPr>
          <p:cNvSpPr txBox="1"/>
          <p:nvPr/>
        </p:nvSpPr>
        <p:spPr>
          <a:xfrm>
            <a:off x="6095999" y="2423694"/>
            <a:ext cx="51153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 미만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 이용증가율 </a:t>
            </a:r>
            <a:endParaRPr lang="en-US" altLang="ko-KR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2017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 </a:t>
            </a:r>
            <a:r>
              <a:rPr lang="ko-KR" altLang="en-US" sz="20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상향곡선</a:t>
            </a:r>
            <a:endParaRPr lang="en-US" altLang="ko-KR" sz="2000" dirty="0">
              <a:solidFill>
                <a:schemeClr val="bg1"/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9070A3-275C-052A-EC97-519BF29B8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89680"/>
            <a:ext cx="5115339" cy="27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9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개인방송시청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증가와의 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3) ## 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영화시청증가율과 개인방송시청증가율을 통해 영화시청증가율이 실제로 빠른 속도로 늘어나고 있다는 것을 시각화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2631AC-0325-659E-5A4A-349D97CF3E1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중 영화시청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1B0733-2D9D-D7D8-92F7-B9A3F48E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2" y="2332393"/>
            <a:ext cx="5099538" cy="39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2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 여부에 따른 성별 그래프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그래프 값이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4%~6%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정도 차이가 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성별이 직접적인 이용여부의 원인이 되지는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6B70E-F788-5A6E-5CF4-B520C342D31E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48177C-5B52-1766-186E-593C05BE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0" r="4275" b="4081"/>
          <a:stretch/>
        </p:blipFill>
        <p:spPr bwMode="auto">
          <a:xfrm>
            <a:off x="996461" y="2353908"/>
            <a:ext cx="514716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4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성별에 따른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 여부에 따른 성별 분석표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각 그래프 값이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4%~6%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정도 차이가 나지만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성별이 직접적인 이용여부의 원인이 되지는 않음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시작된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이후 남자와 여자 모두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 경험이 증가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48177C-5B52-1766-186E-593C05BE7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0" r="4275" b="4081"/>
          <a:stretch/>
        </p:blipFill>
        <p:spPr bwMode="auto">
          <a:xfrm>
            <a:off x="996461" y="2353908"/>
            <a:ext cx="5147163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3E674EF-67F4-2716-FB81-A40C6AEFB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154"/>
          <a:stretch/>
        </p:blipFill>
        <p:spPr bwMode="auto">
          <a:xfrm>
            <a:off x="996461" y="2349500"/>
            <a:ext cx="5099539" cy="39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C12D3-F8ED-051C-BA9E-A8B854B54981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390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대를 제외하고 모든 나이대에서 매해 강한 증가세를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가장 많은 이용을 보여주고 있는 사람은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“~”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나이대의 사람들인 것을 확인할 수 있으며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나이가 들 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대한 이용률이 감소하는 것을 확인할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이거 그냥 나은님 나이대별로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해야할듯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B3EC07-9053-D0EF-A24E-DA6D12A6D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694" b="12077"/>
          <a:stretch/>
        </p:blipFill>
        <p:spPr bwMode="auto">
          <a:xfrm>
            <a:off x="556591" y="2423694"/>
            <a:ext cx="5539410" cy="371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98C6E-CE38-1CE5-1C02-B573595AFAAF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05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대를 제외하고 모든 나이대에서 매해 강한 증가세를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가장 많은 이용을 보여주고 있는 사람은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“~”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나이대의 사람들인 것을 확인할 수 있으며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나이가 들 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대한 이용률이 감소하는 것을 확인할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191919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이거 그냥 나은님 나이대별로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해야할듯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98C6E-CE38-1CE5-1C02-B573595AFAAF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AB583CC-B756-15FF-BB9C-0BDC675D7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96" y="2318619"/>
            <a:ext cx="5208104" cy="4082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86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소득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이상인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A650CC-101D-DD64-CC69-974770FD0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"/>
          <a:stretch/>
        </p:blipFill>
        <p:spPr bwMode="auto">
          <a:xfrm>
            <a:off x="996462" y="2349499"/>
            <a:ext cx="5059781" cy="369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28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8E766-2BDD-04D2-E0EC-1E9AF5AFD160}"/>
              </a:ext>
            </a:extLst>
          </p:cNvPr>
          <p:cNvSpPr txBox="1"/>
          <p:nvPr/>
        </p:nvSpPr>
        <p:spPr>
          <a:xfrm>
            <a:off x="6096000" y="2423694"/>
            <a:ext cx="449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평균 소득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이상인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이용경험은 큰 관련이 있지 않지만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소득없음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카테고리의 사람들의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이상은 최근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개월안에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이용한 것으로 보아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미성년자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대학생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무직의 사람들 또한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많이 이용하는 것으로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F9D36-3D65-1ECD-C999-F94DBCA0BC60}"/>
              </a:ext>
            </a:extLst>
          </p:cNvPr>
          <p:cNvSpPr txBox="1"/>
          <p:nvPr/>
        </p:nvSpPr>
        <p:spPr>
          <a:xfrm>
            <a:off x="556590" y="1004397"/>
            <a:ext cx="2425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고객층 분석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7542230-59A7-12B7-53CF-16B95A9E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2" y="2349500"/>
            <a:ext cx="5152355" cy="369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95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89" y="1004397"/>
            <a:ext cx="3457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영화매출과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영화관 관람객수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6096000" y="2437286"/>
            <a:ext cx="4490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매출과 관객수를 한 차트에 넣은 그래프인데 보면 둘은 거의 비슷하다는 걸 알 수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관람객수와 영화관 수는 밀접한 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이용률과 영화관 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관객수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비교하여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코로나가 증가세여서 사람들이 영화관을 안 찾은 걸까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50C245-7616-F23F-CA18-095474A41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" t="2697" r="2771" b="2618"/>
          <a:stretch/>
        </p:blipFill>
        <p:spPr>
          <a:xfrm>
            <a:off x="996462" y="2437286"/>
            <a:ext cx="5072063" cy="371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WHO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Oval 34">
            <a:extLst>
              <a:ext uri="{FF2B5EF4-FFF2-40B4-BE49-F238E27FC236}">
                <a16:creationId xmlns:a16="http://schemas.microsoft.com/office/drawing/2014/main" id="{CDD1A012-31F9-1FE3-85FA-E04FCDE06723}"/>
              </a:ext>
            </a:extLst>
          </p:cNvPr>
          <p:cNvSpPr/>
          <p:nvPr/>
        </p:nvSpPr>
        <p:spPr>
          <a:xfrm>
            <a:off x="453551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BB89DAF-55DF-8049-878F-4CA0335A74DD}"/>
              </a:ext>
            </a:extLst>
          </p:cNvPr>
          <p:cNvSpPr/>
          <p:nvPr/>
        </p:nvSpPr>
        <p:spPr>
          <a:xfrm>
            <a:off x="1611130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제작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Oval 34">
            <a:extLst>
              <a:ext uri="{FF2B5EF4-FFF2-40B4-BE49-F238E27FC236}">
                <a16:creationId xmlns:a16="http://schemas.microsoft.com/office/drawing/2014/main" id="{4A6673D1-4348-2542-EDEF-898899DA86A6}"/>
              </a:ext>
            </a:extLst>
          </p:cNvPr>
          <p:cNvSpPr/>
          <p:nvPr/>
        </p:nvSpPr>
        <p:spPr>
          <a:xfrm>
            <a:off x="4309933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9E51B40-96FA-D290-69FA-D22DC6EBA9F5}"/>
              </a:ext>
            </a:extLst>
          </p:cNvPr>
          <p:cNvSpPr/>
          <p:nvPr/>
        </p:nvSpPr>
        <p:spPr>
          <a:xfrm>
            <a:off x="5467512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Oval 34">
            <a:extLst>
              <a:ext uri="{FF2B5EF4-FFF2-40B4-BE49-F238E27FC236}">
                <a16:creationId xmlns:a16="http://schemas.microsoft.com/office/drawing/2014/main" id="{B578082D-5EE7-DCA3-F833-B11397757987}"/>
              </a:ext>
            </a:extLst>
          </p:cNvPr>
          <p:cNvSpPr/>
          <p:nvPr/>
        </p:nvSpPr>
        <p:spPr>
          <a:xfrm>
            <a:off x="8166315" y="238256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F1B180D-E0CD-4455-190D-456C60B92310}"/>
              </a:ext>
            </a:extLst>
          </p:cNvPr>
          <p:cNvSpPr/>
          <p:nvPr/>
        </p:nvSpPr>
        <p:spPr>
          <a:xfrm>
            <a:off x="9323894" y="342900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Oval 34">
            <a:extLst>
              <a:ext uri="{FF2B5EF4-FFF2-40B4-BE49-F238E27FC236}">
                <a16:creationId xmlns:a16="http://schemas.microsoft.com/office/drawing/2014/main" id="{88911B85-15B9-DB74-9A4A-305F30C0EE11}"/>
              </a:ext>
            </a:extLst>
          </p:cNvPr>
          <p:cNvSpPr/>
          <p:nvPr/>
        </p:nvSpPr>
        <p:spPr>
          <a:xfrm>
            <a:off x="453551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2DEE4DD-BA8C-0859-E3B8-6F47A3FB084B}"/>
              </a:ext>
            </a:extLst>
          </p:cNvPr>
          <p:cNvSpPr/>
          <p:nvPr/>
        </p:nvSpPr>
        <p:spPr>
          <a:xfrm>
            <a:off x="1611130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Oval 34">
            <a:extLst>
              <a:ext uri="{FF2B5EF4-FFF2-40B4-BE49-F238E27FC236}">
                <a16:creationId xmlns:a16="http://schemas.microsoft.com/office/drawing/2014/main" id="{7BEB455F-761F-7478-031B-2CF2FF8BDBDA}"/>
              </a:ext>
            </a:extLst>
          </p:cNvPr>
          <p:cNvSpPr/>
          <p:nvPr/>
        </p:nvSpPr>
        <p:spPr>
          <a:xfrm>
            <a:off x="4309933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F3D9B1-084A-8C9F-E1AD-5DDB999ADF59}"/>
              </a:ext>
            </a:extLst>
          </p:cNvPr>
          <p:cNvSpPr/>
          <p:nvPr/>
        </p:nvSpPr>
        <p:spPr>
          <a:xfrm>
            <a:off x="5467512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18" name="Oval 34">
            <a:extLst>
              <a:ext uri="{FF2B5EF4-FFF2-40B4-BE49-F238E27FC236}">
                <a16:creationId xmlns:a16="http://schemas.microsoft.com/office/drawing/2014/main" id="{48FC5728-1183-AA96-6E93-E653929E3FF1}"/>
              </a:ext>
            </a:extLst>
          </p:cNvPr>
          <p:cNvSpPr/>
          <p:nvPr/>
        </p:nvSpPr>
        <p:spPr>
          <a:xfrm>
            <a:off x="8166315" y="4336940"/>
            <a:ext cx="1668987" cy="1668987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DD5701D-CE9A-2CA2-89B7-9F631C2BDD03}"/>
              </a:ext>
            </a:extLst>
          </p:cNvPr>
          <p:cNvSpPr/>
          <p:nvPr/>
        </p:nvSpPr>
        <p:spPr>
          <a:xfrm>
            <a:off x="9323894" y="5383380"/>
            <a:ext cx="2377774" cy="7327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병가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래픽 7" descr="윙크하는 얼굴(윤곽선) 단색으로 채워진">
            <a:extLst>
              <a:ext uri="{FF2B5EF4-FFF2-40B4-BE49-F238E27FC236}">
                <a16:creationId xmlns:a16="http://schemas.microsoft.com/office/drawing/2014/main" id="{D918A85C-578E-070C-8653-D9D8FC01F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590" y="2509034"/>
            <a:ext cx="1444074" cy="1444074"/>
          </a:xfrm>
          <a:prstGeom prst="rect">
            <a:avLst/>
          </a:prstGeom>
        </p:spPr>
      </p:pic>
      <p:pic>
        <p:nvPicPr>
          <p:cNvPr id="20" name="그래픽 19" descr="혀 내민 얼굴(윤곽선) 단색으로 채워진">
            <a:extLst>
              <a:ext uri="{FF2B5EF4-FFF2-40B4-BE49-F238E27FC236}">
                <a16:creationId xmlns:a16="http://schemas.microsoft.com/office/drawing/2014/main" id="{25D1090A-6D3E-4026-C749-3E048CD72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3" y="4518998"/>
            <a:ext cx="1324981" cy="1324981"/>
          </a:xfrm>
          <a:prstGeom prst="rect">
            <a:avLst/>
          </a:prstGeom>
        </p:spPr>
      </p:pic>
      <p:pic>
        <p:nvPicPr>
          <p:cNvPr id="22" name="그래픽 21" descr="활짝 웃는 얼굴(윤곽선) 단색으로 채워진">
            <a:extLst>
              <a:ext uri="{FF2B5EF4-FFF2-40B4-BE49-F238E27FC236}">
                <a16:creationId xmlns:a16="http://schemas.microsoft.com/office/drawing/2014/main" id="{A47F3330-72B2-9F48-DF9A-B69018BAA2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4846" y="2509034"/>
            <a:ext cx="1416038" cy="1416038"/>
          </a:xfrm>
          <a:prstGeom prst="rect">
            <a:avLst/>
          </a:prstGeom>
        </p:spPr>
      </p:pic>
      <p:pic>
        <p:nvPicPr>
          <p:cNvPr id="24" name="그래픽 23" descr="웃는 얼굴(윤곽선) 단색으로 채워진">
            <a:extLst>
              <a:ext uri="{FF2B5EF4-FFF2-40B4-BE49-F238E27FC236}">
                <a16:creationId xmlns:a16="http://schemas.microsoft.com/office/drawing/2014/main" id="{F52AC6A5-1C14-EC51-4A04-D0A5EF772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20215" y="4490840"/>
            <a:ext cx="1361186" cy="1361186"/>
          </a:xfrm>
          <a:prstGeom prst="rect">
            <a:avLst/>
          </a:prstGeom>
        </p:spPr>
      </p:pic>
      <p:pic>
        <p:nvPicPr>
          <p:cNvPr id="26" name="그래픽 25" descr="천사 같은 얼굴(윤곽선) 단색으로 채워진">
            <a:extLst>
              <a:ext uri="{FF2B5EF4-FFF2-40B4-BE49-F238E27FC236}">
                <a16:creationId xmlns:a16="http://schemas.microsoft.com/office/drawing/2014/main" id="{C860FFBB-DCF8-221D-E7CD-94A663B408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5495" y="4587187"/>
            <a:ext cx="1241975" cy="1241975"/>
          </a:xfrm>
          <a:prstGeom prst="rect">
            <a:avLst/>
          </a:prstGeom>
        </p:spPr>
      </p:pic>
      <p:pic>
        <p:nvPicPr>
          <p:cNvPr id="28" name="그래픽 27" descr="콧수염 얼굴(윤곽선) 단색으로 채워진">
            <a:extLst>
              <a:ext uri="{FF2B5EF4-FFF2-40B4-BE49-F238E27FC236}">
                <a16:creationId xmlns:a16="http://schemas.microsoft.com/office/drawing/2014/main" id="{CA0BBFFE-1121-187D-994F-0CC1891BD6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6407" y="2509034"/>
            <a:ext cx="1416038" cy="14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5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 증감률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096000" y="2349500"/>
            <a:ext cx="5172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여가시간에 영화관을 가는 사람들의 비율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년도의 여가시간 영화관 이용율은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8.5%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2%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감소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것을 확인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F68F2B-60D9-8C5F-432F-7B02D6390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72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86A13-E136-A19B-213B-CE8F4C566C1C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8F097-8C2F-260F-208E-A27ECDCACC0F}"/>
              </a:ext>
            </a:extLst>
          </p:cNvPr>
          <p:cNvSpPr txBox="1"/>
          <p:nvPr/>
        </p:nvSpPr>
        <p:spPr>
          <a:xfrm>
            <a:off x="6096000" y="2349500"/>
            <a:ext cx="5172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년부터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년까지 영화관 관객수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년도의 여가시간 영화관 이용율은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8.5%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감소한 것을 확인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2EB9CE0-3534-19A7-94A4-79DA9747E238}"/>
              </a:ext>
            </a:extLst>
          </p:cNvPr>
          <p:cNvCxnSpPr/>
          <p:nvPr/>
        </p:nvCxnSpPr>
        <p:spPr>
          <a:xfrm rot="10800000" flipV="1">
            <a:off x="4823791" y="1031334"/>
            <a:ext cx="715618" cy="1855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867CBD6-5209-940A-A2AD-B0A8978337D9}"/>
              </a:ext>
            </a:extLst>
          </p:cNvPr>
          <p:cNvSpPr/>
          <p:nvPr/>
        </p:nvSpPr>
        <p:spPr>
          <a:xfrm>
            <a:off x="5539409" y="912064"/>
            <a:ext cx="887895" cy="1855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  <a:r>
              <a:rPr lang="en-US" altLang="ko-KR" sz="9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9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천만명</a:t>
            </a:r>
            <a:endParaRPr lang="ko-KR" altLang="en-US" sz="9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434303-00FB-5B54-8E04-3D31A4DB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63" y="2213112"/>
            <a:ext cx="5132668" cy="410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73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Data Analysis 2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32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관람객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75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코로나확진자수와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관객수는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증가하면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관객수는 감소할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9ACA0-2AC8-EC3D-F8D2-22B046B66967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65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저번달코로나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이번달관람객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자료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저번달로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한거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말고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1EBF4D-3DE4-460C-C91E-1A174E546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49500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2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저번달코로나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이번달관람객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###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 증감이 다음달 영화관람에 영향을 미치는지 확인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시각화 자료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이번달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저번달로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한거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이제 실제 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이용률은 영향이 있었는지 알아보겠습니다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.”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267146-DE28-5303-F0AD-0E44AF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2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75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증감률과 관람객수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증감률월별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C6294D-77C0-1889-BEAF-DC9F544FF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3" r="5555" b="4540"/>
          <a:stretch/>
        </p:blipFill>
        <p:spPr bwMode="auto">
          <a:xfrm>
            <a:off x="6096000" y="2349500"/>
            <a:ext cx="5099538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5017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0.062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-0.41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(spearman)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0.060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-0.41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제한사항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N=198.12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198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표본이 필요하다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24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증감률과 관람객수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증감률 일별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5017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2.2e-16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0.35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9D5960-5B41-F703-F673-E0AFE7CB6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6096000" y="2351858"/>
            <a:ext cx="5017135" cy="404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099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자료만 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50171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0.0013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-0.183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400C2D-2F86-B04E-095F-21D4291BB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555" b="4347"/>
          <a:stretch/>
        </p:blipFill>
        <p:spPr bwMode="auto">
          <a:xfrm>
            <a:off x="6096000" y="2349500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58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자료만 가져오기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C9643-ED89-0F3C-B81D-8941800937FC}"/>
              </a:ext>
            </a:extLst>
          </p:cNvPr>
          <p:cNvSpPr txBox="1"/>
          <p:nvPr/>
        </p:nvSpPr>
        <p:spPr>
          <a:xfrm>
            <a:off x="1078864" y="2349500"/>
            <a:ext cx="5017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4.087e-16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0.40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수는 늘어나는데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관객수도 늘어난다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 관계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사람들의 코로나 인식의 부재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F6680D-33B8-A200-E133-C16FB50AE1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4451" b="4541"/>
          <a:stretch/>
        </p:blipFill>
        <p:spPr bwMode="auto">
          <a:xfrm>
            <a:off x="6095999" y="2399196"/>
            <a:ext cx="5017135" cy="40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68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44193-85A1-E6CB-1194-D4A1B86BBD2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WHY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31F11-FDE5-ECD3-1DA9-1EDFAD86CC50}"/>
              </a:ext>
            </a:extLst>
          </p:cNvPr>
          <p:cNvSpPr txBox="1"/>
          <p:nvPr/>
        </p:nvSpPr>
        <p:spPr>
          <a:xfrm>
            <a:off x="556590" y="542732"/>
            <a:ext cx="20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FE661-2E25-0FD1-7821-598AAF23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00" y="2381250"/>
            <a:ext cx="4792204" cy="34723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496570-0C6D-3CD5-02CE-7815AC800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61"/>
          <a:stretch/>
        </p:blipFill>
        <p:spPr>
          <a:xfrm>
            <a:off x="6082922" y="2654300"/>
            <a:ext cx="5456032" cy="12731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A70B21-F321-270A-415D-3F987F94F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315" y="1444932"/>
            <a:ext cx="5707245" cy="9813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035970-1E16-B365-EF66-103CC2FC8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15" y="4038974"/>
            <a:ext cx="5707245" cy="19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7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인식부재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98173AD-6BBC-4B21-081C-BCD93AA8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64" y="2129186"/>
            <a:ext cx="5099538" cy="41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6CC7-00BB-D13A-2FD4-508845428CB7}"/>
              </a:ext>
            </a:extLst>
          </p:cNvPr>
          <p:cNvSpPr txBox="1"/>
          <p:nvPr/>
        </p:nvSpPr>
        <p:spPr>
          <a:xfrm>
            <a:off x="6096000" y="2349500"/>
            <a:ext cx="5017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수가 비슷했던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코로나확진자와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영화관람객 수입니다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코로나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수인데 영화관객은 거의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 이상 늘어버렸네요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왜그럴까요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사람들 인식을 봅시다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5165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인식부재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2670260"/>
            <a:ext cx="5448300" cy="279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0260"/>
            <a:ext cx="5448300" cy="279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1078865" y="5486755"/>
            <a:ext cx="5017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방역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111089" y="5486755"/>
            <a:ext cx="5017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활동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5647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인식부재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0827E-7A0A-4179-A603-CB1EF19A70FB}"/>
              </a:ext>
            </a:extLst>
          </p:cNvPr>
          <p:cNvSpPr txBox="1"/>
          <p:nvPr/>
        </p:nvSpPr>
        <p:spPr>
          <a:xfrm>
            <a:off x="1078865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8522C-53F1-EB82-0A71-3C0CA276ECA3}"/>
              </a:ext>
            </a:extLst>
          </p:cNvPr>
          <p:cNvSpPr txBox="1"/>
          <p:nvPr/>
        </p:nvSpPr>
        <p:spPr>
          <a:xfrm>
            <a:off x="6111089" y="2349500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615CB39-50AB-2759-F166-D8ED5E24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1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4244"/>
            <a:ext cx="54483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99C072-329F-8C56-2DDD-B7074DE696F1}"/>
              </a:ext>
            </a:extLst>
          </p:cNvPr>
          <p:cNvSpPr txBox="1"/>
          <p:nvPr/>
        </p:nvSpPr>
        <p:spPr>
          <a:xfrm>
            <a:off x="1078865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극복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센터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111089" y="5380739"/>
            <a:ext cx="501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치료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축제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D087235-DDE6-413C-3A47-2009E33DD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2349500"/>
            <a:ext cx="10601738" cy="40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0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확진자와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 관람객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 인식부재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12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E06518B-CEDF-9C97-3CA0-2DC1D979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5" y="2349501"/>
            <a:ext cx="5448300" cy="39657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56E0C5-6E1C-8978-D23F-03C185BAD31D}"/>
              </a:ext>
            </a:extLst>
          </p:cNvPr>
          <p:cNvSpPr txBox="1"/>
          <p:nvPr/>
        </p:nvSpPr>
        <p:spPr>
          <a:xfrm>
            <a:off x="6108807" y="2349501"/>
            <a:ext cx="501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사람들은 앞으로도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경제회복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활성화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더 우선시 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코로나가 영화관 영화관람에 큰 영향을 주지 않을 것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082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있다면 어떤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있을까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이용률이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감소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할수록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시청률은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것이다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000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0.038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0.66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양의관계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예상했던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아닌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＂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영향이지 않을까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E7325C-5632-D4C2-9D1E-DAEB59E0B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38" r="5418" b="4541"/>
          <a:stretch/>
        </p:blipFill>
        <p:spPr bwMode="auto">
          <a:xfrm>
            <a:off x="6096000" y="2349499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413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5" y="2349500"/>
            <a:ext cx="50171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이상의 사람들은 각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영화시청경험이 다른 나이층의 사람들보다 현저하게 적은 것을 확인할 수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이상은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영화를 사용하는 주 사용층이 아니라고 판단하여 제외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+70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세를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뺸이유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사례수는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많으나 이용경험자체가 다른 그래프들에 비해 작기 때문에 삭제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시각적으로 보여주면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좋을듯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!)</a:t>
            </a: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BD637F7-6C8D-60F5-FB0A-95BB83E3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9500"/>
            <a:ext cx="5017135" cy="40520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D218D-A62F-2DEA-9D25-2BFE20048BE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025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0.045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-0.68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음의상관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데이터로 확인한 결과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음의상관관계가 보인다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성별과 연령별의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중복된 데이터가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있을 수도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연령별만 뽑아서 확인해보자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A2B4D7-2BD4-C9E7-8259-236307879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723" b="2617"/>
          <a:stretch/>
        </p:blipFill>
        <p:spPr bwMode="auto">
          <a:xfrm>
            <a:off x="6096000" y="2349499"/>
            <a:ext cx="5017135" cy="405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2275D4-346E-EA19-DECE-639AFF0E2136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440D7-8F96-E295-6AAD-A76244A7DF56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9537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P-value : 0.49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상관계수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-0.37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양의상관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pearson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연령별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데이터만 사용했을 경우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유의사항으로 양의 상관관계가 나왔다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혹시 데이터표본이 너무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작은건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아닐까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파워검정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N=2.00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데이터로도 확인 가능하다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275D4-346E-EA19-DECE-639AFF0E2136}"/>
              </a:ext>
            </a:extLst>
          </p:cNvPr>
          <p:cNvSpPr txBox="1"/>
          <p:nvPr/>
        </p:nvSpPr>
        <p:spPr>
          <a:xfrm>
            <a:off x="6096000" y="1703169"/>
            <a:ext cx="591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H1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H0 : 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영화관증감률은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관려이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없다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F325E6-74F5-4542-1EAE-ABA9F0AC69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5" r="5723" b="2617"/>
          <a:stretch/>
        </p:blipFill>
        <p:spPr bwMode="auto">
          <a:xfrm>
            <a:off x="6096000" y="2310233"/>
            <a:ext cx="5017135" cy="40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017B5-FF94-F8A1-9F42-99550250AC09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영화관람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659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C6730-0DA3-7343-A82B-F1F72F487F06}"/>
              </a:ext>
            </a:extLst>
          </p:cNvPr>
          <p:cNvSpPr txBox="1"/>
          <p:nvPr/>
        </p:nvSpPr>
        <p:spPr>
          <a:xfrm>
            <a:off x="1218948" y="2349500"/>
            <a:ext cx="989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상관관계분석 결과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영화관영화시청증감률과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영화시청증감률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코로나와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영화관이용률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7B546-DCF0-11B7-045D-9E7F86A88C92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영화관영화관람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23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TEAM_2_OTT</a:t>
            </a:r>
          </a:p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WHAT</a:t>
            </a:r>
            <a:endParaRPr lang="ko-KR" altLang="en-US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2085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 Introduction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2BE3C4-E566-97FC-9661-1F940E511913}"/>
              </a:ext>
            </a:extLst>
          </p:cNvPr>
          <p:cNvGrpSpPr/>
          <p:nvPr/>
        </p:nvGrpSpPr>
        <p:grpSpPr>
          <a:xfrm>
            <a:off x="3527620" y="2649380"/>
            <a:ext cx="2904912" cy="2557670"/>
            <a:chOff x="3474612" y="2649380"/>
            <a:chExt cx="2904912" cy="255767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3EF0C3C-FA28-8392-58DB-5556B7130403}"/>
                </a:ext>
              </a:extLst>
            </p:cNvPr>
            <p:cNvSpPr/>
            <p:nvPr/>
          </p:nvSpPr>
          <p:spPr>
            <a:xfrm>
              <a:off x="3474612" y="2649380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7A3E0CD3-37D6-F40E-507A-E89B7B0979C4}"/>
                </a:ext>
              </a:extLst>
            </p:cNvPr>
            <p:cNvSpPr/>
            <p:nvPr/>
          </p:nvSpPr>
          <p:spPr>
            <a:xfrm rot="5400000">
              <a:off x="5984700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148E1F-BE50-6398-92D9-FBD0B1831476}"/>
              </a:ext>
            </a:extLst>
          </p:cNvPr>
          <p:cNvGrpSpPr/>
          <p:nvPr/>
        </p:nvGrpSpPr>
        <p:grpSpPr>
          <a:xfrm>
            <a:off x="6125046" y="2649380"/>
            <a:ext cx="2904912" cy="2557670"/>
            <a:chOff x="1155481" y="2901171"/>
            <a:chExt cx="2904912" cy="2557670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0FFC28F-7986-CCE8-5DBB-1411E085509C}"/>
                </a:ext>
              </a:extLst>
            </p:cNvPr>
            <p:cNvSpPr/>
            <p:nvPr/>
          </p:nvSpPr>
          <p:spPr>
            <a:xfrm>
              <a:off x="1155481" y="2901171"/>
              <a:ext cx="2539334" cy="2557670"/>
            </a:xfrm>
            <a:custGeom>
              <a:avLst/>
              <a:gdLst>
                <a:gd name="connsiteX0" fmla="*/ 423231 w 2539334"/>
                <a:gd name="connsiteY0" fmla="*/ 0 h 2557670"/>
                <a:gd name="connsiteX1" fmla="*/ 2116103 w 2539334"/>
                <a:gd name="connsiteY1" fmla="*/ 0 h 2557670"/>
                <a:gd name="connsiteX2" fmla="*/ 2539334 w 2539334"/>
                <a:gd name="connsiteY2" fmla="*/ 423231 h 2557670"/>
                <a:gd name="connsiteX3" fmla="*/ 2539334 w 2539334"/>
                <a:gd name="connsiteY3" fmla="*/ 2134439 h 2557670"/>
                <a:gd name="connsiteX4" fmla="*/ 2116103 w 2539334"/>
                <a:gd name="connsiteY4" fmla="*/ 2557670 h 2557670"/>
                <a:gd name="connsiteX5" fmla="*/ 423231 w 2539334"/>
                <a:gd name="connsiteY5" fmla="*/ 2557670 h 2557670"/>
                <a:gd name="connsiteX6" fmla="*/ 0 w 2539334"/>
                <a:gd name="connsiteY6" fmla="*/ 2134439 h 2557670"/>
                <a:gd name="connsiteX7" fmla="*/ 0 w 2539334"/>
                <a:gd name="connsiteY7" fmla="*/ 1571001 h 2557670"/>
                <a:gd name="connsiteX8" fmla="*/ 503735 w 2539334"/>
                <a:gd name="connsiteY8" fmla="*/ 1278836 h 2557670"/>
                <a:gd name="connsiteX9" fmla="*/ 0 w 2539334"/>
                <a:gd name="connsiteY9" fmla="*/ 986670 h 2557670"/>
                <a:gd name="connsiteX10" fmla="*/ 0 w 2539334"/>
                <a:gd name="connsiteY10" fmla="*/ 423231 h 2557670"/>
                <a:gd name="connsiteX11" fmla="*/ 423231 w 2539334"/>
                <a:gd name="connsiteY11" fmla="*/ 0 h 255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34" h="2557670">
                  <a:moveTo>
                    <a:pt x="423231" y="0"/>
                  </a:moveTo>
                  <a:lnTo>
                    <a:pt x="2116103" y="0"/>
                  </a:lnTo>
                  <a:cubicBezTo>
                    <a:pt x="2349847" y="0"/>
                    <a:pt x="2539334" y="189487"/>
                    <a:pt x="2539334" y="423231"/>
                  </a:cubicBezTo>
                  <a:lnTo>
                    <a:pt x="2539334" y="2134439"/>
                  </a:lnTo>
                  <a:cubicBezTo>
                    <a:pt x="2539334" y="2368183"/>
                    <a:pt x="2349847" y="2557670"/>
                    <a:pt x="2116103" y="2557670"/>
                  </a:cubicBezTo>
                  <a:lnTo>
                    <a:pt x="423231" y="2557670"/>
                  </a:lnTo>
                  <a:cubicBezTo>
                    <a:pt x="189487" y="2557670"/>
                    <a:pt x="0" y="2368183"/>
                    <a:pt x="0" y="2134439"/>
                  </a:cubicBezTo>
                  <a:lnTo>
                    <a:pt x="0" y="1571001"/>
                  </a:lnTo>
                  <a:lnTo>
                    <a:pt x="503735" y="1278836"/>
                  </a:lnTo>
                  <a:lnTo>
                    <a:pt x="0" y="986670"/>
                  </a:lnTo>
                  <a:lnTo>
                    <a:pt x="0" y="423231"/>
                  </a:lnTo>
                  <a:cubicBezTo>
                    <a:pt x="0" y="189487"/>
                    <a:pt x="189487" y="0"/>
                    <a:pt x="4232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611801A2-BC4D-98F7-3413-C78CCC35A14D}"/>
                </a:ext>
              </a:extLst>
            </p:cNvPr>
            <p:cNvSpPr/>
            <p:nvPr/>
          </p:nvSpPr>
          <p:spPr>
            <a:xfrm rot="5400000">
              <a:off x="3665569" y="3997217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FCB743FD-B29F-DA64-38B8-C7959FE7E3EC}"/>
              </a:ext>
            </a:extLst>
          </p:cNvPr>
          <p:cNvSpPr/>
          <p:nvPr/>
        </p:nvSpPr>
        <p:spPr>
          <a:xfrm>
            <a:off x="8720331" y="2649380"/>
            <a:ext cx="2539334" cy="2557670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B6A44D-DC57-DC8B-7959-BC41E91A4058}"/>
              </a:ext>
            </a:extLst>
          </p:cNvPr>
          <p:cNvGrpSpPr/>
          <p:nvPr/>
        </p:nvGrpSpPr>
        <p:grpSpPr>
          <a:xfrm>
            <a:off x="779916" y="2649380"/>
            <a:ext cx="3026762" cy="2557670"/>
            <a:chOff x="726908" y="2649380"/>
            <a:chExt cx="3026762" cy="255767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EC3D1E12-46CE-691F-BD65-39697C8B6AE5}"/>
                </a:ext>
              </a:extLst>
            </p:cNvPr>
            <p:cNvSpPr/>
            <p:nvPr/>
          </p:nvSpPr>
          <p:spPr>
            <a:xfrm>
              <a:off x="726908" y="2649380"/>
              <a:ext cx="2683184" cy="25576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C25E64F0-C944-C97A-8675-F1E640C3D032}"/>
                </a:ext>
              </a:extLst>
            </p:cNvPr>
            <p:cNvSpPr/>
            <p:nvPr/>
          </p:nvSpPr>
          <p:spPr>
            <a:xfrm rot="5400000">
              <a:off x="3358846" y="3745426"/>
              <a:ext cx="424070" cy="36557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121D5EE-51DD-A366-455B-E4E40B6C0003}"/>
              </a:ext>
            </a:extLst>
          </p:cNvPr>
          <p:cNvSpPr txBox="1"/>
          <p:nvPr/>
        </p:nvSpPr>
        <p:spPr>
          <a:xfrm>
            <a:off x="1180424" y="3126624"/>
            <a:ext cx="208059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b="1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Pandas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Matplotlib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6A643-384E-DB2B-F73D-10A17261FB70}"/>
              </a:ext>
            </a:extLst>
          </p:cNvPr>
          <p:cNvSpPr txBox="1"/>
          <p:nvPr/>
        </p:nvSpPr>
        <p:spPr>
          <a:xfrm>
            <a:off x="3986363" y="3126624"/>
            <a:ext cx="208059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이용률 증가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이용층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분석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0DDD48-53C3-11FD-1F31-DA0A3A96B128}"/>
              </a:ext>
            </a:extLst>
          </p:cNvPr>
          <p:cNvSpPr txBox="1"/>
          <p:nvPr/>
        </p:nvSpPr>
        <p:spPr>
          <a:xfrm>
            <a:off x="6608771" y="3126624"/>
            <a:ext cx="20805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2</a:t>
            </a:r>
            <a:endParaRPr lang="en-US" altLang="ko-KR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관람객과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관람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C242A7-AE04-43E1-B50D-D0D897C3076C}"/>
              </a:ext>
            </a:extLst>
          </p:cNvPr>
          <p:cNvSpPr txBox="1"/>
          <p:nvPr/>
        </p:nvSpPr>
        <p:spPr>
          <a:xfrm>
            <a:off x="9210043" y="3126624"/>
            <a:ext cx="20805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결론</a:t>
            </a:r>
            <a:endParaRPr lang="en-US" altLang="ko-KR" sz="20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 이용 패턴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B50EFD-C4D6-ABD2-86DA-953AB230AFEF}"/>
              </a:ext>
            </a:extLst>
          </p:cNvPr>
          <p:cNvSpPr txBox="1"/>
          <p:nvPr/>
        </p:nvSpPr>
        <p:spPr>
          <a:xfrm>
            <a:off x="2494530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44E9D5-67EA-EF8C-B3A1-00040F9E3301}"/>
              </a:ext>
            </a:extLst>
          </p:cNvPr>
          <p:cNvSpPr txBox="1"/>
          <p:nvPr/>
        </p:nvSpPr>
        <p:spPr>
          <a:xfrm>
            <a:off x="5190205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77DE11E-3FC9-6E22-3F6F-E3B58C615E2D}"/>
              </a:ext>
            </a:extLst>
          </p:cNvPr>
          <p:cNvSpPr txBox="1"/>
          <p:nvPr/>
        </p:nvSpPr>
        <p:spPr>
          <a:xfrm>
            <a:off x="7683319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6D5D9E-D121-B302-54F4-3EB2CAF5AF61}"/>
              </a:ext>
            </a:extLst>
          </p:cNvPr>
          <p:cNvSpPr txBox="1"/>
          <p:nvPr/>
        </p:nvSpPr>
        <p:spPr>
          <a:xfrm>
            <a:off x="10250338" y="4778662"/>
            <a:ext cx="981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A8CAF38-EDCC-C268-F7E6-396FD545DA47}"/>
              </a:ext>
            </a:extLst>
          </p:cNvPr>
          <p:cNvCxnSpPr/>
          <p:nvPr/>
        </p:nvCxnSpPr>
        <p:spPr>
          <a:xfrm>
            <a:off x="996462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F1BDF77-7465-82E7-2BAB-E0B8BFE0A944}"/>
              </a:ext>
            </a:extLst>
          </p:cNvPr>
          <p:cNvCxnSpPr/>
          <p:nvPr/>
        </p:nvCxnSpPr>
        <p:spPr>
          <a:xfrm>
            <a:off x="3738387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78C1083-0C70-842E-FB32-0534390F5F84}"/>
              </a:ext>
            </a:extLst>
          </p:cNvPr>
          <p:cNvCxnSpPr/>
          <p:nvPr/>
        </p:nvCxnSpPr>
        <p:spPr>
          <a:xfrm>
            <a:off x="6335813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1F5E80B-E6CC-3832-1FC4-8F39AF986816}"/>
              </a:ext>
            </a:extLst>
          </p:cNvPr>
          <p:cNvCxnSpPr/>
          <p:nvPr/>
        </p:nvCxnSpPr>
        <p:spPr>
          <a:xfrm>
            <a:off x="8873673" y="4744278"/>
            <a:ext cx="2117799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274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Conclusion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 타겟은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 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5990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346714" y="1744588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Conclusion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349500"/>
            <a:ext cx="9899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코로나도 이제 없고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영화관 증가할거임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만의 강점을 생각해보자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영화티켓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가격올라서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영화 안보는 뉴스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헤드라인만 시각적으로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시장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나은님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가격선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그래프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해외 구독률 감소원인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가격에 민감한 소비자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유튜브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넷플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티빙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웨이브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Cgv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롯시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메가박스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991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평균 지출액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4523E-06FB-F009-A607-0C32D7BDD3E9}"/>
              </a:ext>
            </a:extLst>
          </p:cNvPr>
          <p:cNvSpPr txBox="1"/>
          <p:nvPr/>
        </p:nvSpPr>
        <p:spPr>
          <a:xfrm>
            <a:off x="1078864" y="2349500"/>
            <a:ext cx="5017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금액을 사용하는가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이용하는 사람들의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80%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월 평균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금액을 사용한다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천원 미만의 지출액비율이 크게 급감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자리수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것으로 보아 최대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 미만의 지출이 드는 서비스를 개발해야 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D575F7-8ECB-B647-3342-A96F2B01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499"/>
            <a:ext cx="5433391" cy="383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76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7319962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816726" y="2349500"/>
            <a:ext cx="41693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8D61B-2E66-53E6-197F-12A84B63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996462" y="2349500"/>
            <a:ext cx="5820263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30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096000" y="2349500"/>
            <a:ext cx="48900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58D61B-2E66-53E6-197F-12A84B637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/>
          <a:stretch/>
        </p:blipFill>
        <p:spPr bwMode="auto">
          <a:xfrm>
            <a:off x="996462" y="2349500"/>
            <a:ext cx="5099538" cy="396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955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이용빈도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D9657-096E-089F-587A-691005EA4096}"/>
              </a:ext>
            </a:extLst>
          </p:cNvPr>
          <p:cNvSpPr txBox="1"/>
          <p:nvPr/>
        </p:nvSpPr>
        <p:spPr>
          <a:xfrm>
            <a:off x="556591" y="1004397"/>
            <a:ext cx="2498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3A68B-A418-5373-3F35-51560FC8F282}"/>
              </a:ext>
            </a:extLst>
          </p:cNvPr>
          <p:cNvSpPr txBox="1"/>
          <p:nvPr/>
        </p:nvSpPr>
        <p:spPr>
          <a:xfrm>
            <a:off x="6096000" y="2349500"/>
            <a:ext cx="4890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평균적으로 얼마만큼의 빈도로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사용했는가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 여러 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회가 제일 많았음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중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주일에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1~2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회 정도의 이용빈도를 보이고 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년에는 하루에도 여러 번의 비중이 가장 많은 것을 볼 수 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사용하는 사람들 대부분은 매일매일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사용한다고 결론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A1EF17-AEB4-2435-2E74-EE1A4F794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8"/>
          <a:stretch/>
        </p:blipFill>
        <p:spPr bwMode="auto">
          <a:xfrm>
            <a:off x="996462" y="2349499"/>
            <a:ext cx="5099538" cy="396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404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이용 패턴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6096000" y="1984576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유료결제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A5200-F1AF-020F-5245-61BF21E5DAF2}"/>
              </a:ext>
            </a:extLst>
          </p:cNvPr>
          <p:cNvSpPr txBox="1"/>
          <p:nvPr/>
        </p:nvSpPr>
        <p:spPr>
          <a:xfrm>
            <a:off x="1078864" y="2349500"/>
            <a:ext cx="50171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나이대별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 유료결제를 한 사람이다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두 해 모두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세의 사람들의 결제율이 가장 높았다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 나이층의 사람들은 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25%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유료결제율을 보였다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AD343D-5702-6F40-25E6-493F1EA0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9500"/>
            <a:ext cx="5017135" cy="390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23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454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마케팅 타겟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0B0FA-C20F-966D-56D9-353B5047A423}"/>
              </a:ext>
            </a:extLst>
          </p:cNvPr>
          <p:cNvSpPr txBox="1"/>
          <p:nvPr/>
        </p:nvSpPr>
        <p:spPr>
          <a:xfrm>
            <a:off x="4346714" y="1744588"/>
            <a:ext cx="3498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Conclusion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C323E-5F42-5C6A-F8DA-1BFCB7D0EF3F}"/>
              </a:ext>
            </a:extLst>
          </p:cNvPr>
          <p:cNvSpPr txBox="1"/>
          <p:nvPr/>
        </p:nvSpPr>
        <p:spPr>
          <a:xfrm>
            <a:off x="1218948" y="2349500"/>
            <a:ext cx="98996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서비스의 이용률을 증진하기 위한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MARKETING TARGET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상관없이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이상의 월평균 소득을 내는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사람중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~39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대상으로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하루에도 여러 번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시청 할 수 있는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ctr"/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5000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20000</a:t>
            </a:r>
            <a:r>
              <a:rPr lang="ko-KR" altLang="en-US" sz="2800" dirty="0">
                <a:solidFill>
                  <a:schemeClr val="bg1"/>
                </a:solidFill>
                <a:highlight>
                  <a:srgbClr val="191919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  <a:r>
              <a:rPr lang="ko-KR" altLang="en-US" sz="2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금액대의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서비스를 제공한다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2794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YOU_</a:t>
            </a:r>
          </a:p>
          <a:p>
            <a:r>
              <a:rPr lang="en-US" altLang="ko-KR" sz="5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ANY QUESTIONS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873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부족한 부분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4520743"/>
            <a:ext cx="10681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Raw data </a:t>
            </a:r>
            <a:r>
              <a:rPr lang="ko-KR" altLang="en-US" sz="32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아닌거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데이터수가 </a:t>
            </a:r>
            <a:r>
              <a:rPr lang="ko-KR" altLang="en-US" sz="32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부족한거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분석의 낮은 설명력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2C5C3-92A4-AAEF-2C5C-DD30FC4B0920}"/>
              </a:ext>
            </a:extLst>
          </p:cNvPr>
          <p:cNvSpPr txBox="1"/>
          <p:nvPr/>
        </p:nvSpPr>
        <p:spPr>
          <a:xfrm>
            <a:off x="9793357" y="5605655"/>
            <a:ext cx="1815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전대한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권나은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김선우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남수민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이소민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석태현</a:t>
            </a:r>
            <a:endParaRPr lang="en-US" altLang="ko-KR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531E0-3452-61D9-31C5-18DFEB231A2A}"/>
              </a:ext>
            </a:extLst>
          </p:cNvPr>
          <p:cNvSpPr txBox="1"/>
          <p:nvPr/>
        </p:nvSpPr>
        <p:spPr>
          <a:xfrm>
            <a:off x="556590" y="542732"/>
            <a:ext cx="1868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12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에이콘아카데미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97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DATA </a:t>
            </a:r>
            <a:r>
              <a:rPr lang="ko-KR" altLang="en-US" sz="8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전처리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Service</a:t>
            </a:r>
            <a:endParaRPr lang="ko-KR" altLang="en-US" sz="3200" dirty="0">
              <a:solidFill>
                <a:schemeClr val="bg1">
                  <a:lumMod val="6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Preprocessing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출처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사용빈도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사용시간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사용금액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이용변화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사용에 대한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,,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00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이용시간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구독률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사용빈도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사용시간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사용금액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OTT </a:t>
              </a:r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이용변화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사용에 대한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나이별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,,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4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40209-F826-6F25-9451-58A52E807C2A}"/>
              </a:ext>
            </a:extLst>
          </p:cNvPr>
          <p:cNvSpPr txBox="1"/>
          <p:nvPr/>
        </p:nvSpPr>
        <p:spPr>
          <a:xfrm>
            <a:off x="556590" y="1004397"/>
            <a:ext cx="280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이용시간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구독률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2EC38-F7AA-5611-0976-A6650C0330A4}"/>
              </a:ext>
            </a:extLst>
          </p:cNvPr>
          <p:cNvSpPr txBox="1"/>
          <p:nvPr/>
        </p:nvSpPr>
        <p:spPr>
          <a:xfrm>
            <a:off x="996462" y="6401509"/>
            <a:ext cx="614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highlight>
                  <a:srgbClr val="C0C0C0"/>
                </a:highlight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1p  </a:t>
            </a:r>
            <a:endParaRPr lang="ko-KR" altLang="en-US" sz="1200" dirty="0">
              <a:solidFill>
                <a:schemeClr val="bg1"/>
              </a:solidFill>
              <a:highlight>
                <a:srgbClr val="C0C0C0"/>
              </a:highlight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AA7C9-05BC-5BFB-FA07-14F7C728D887}"/>
              </a:ext>
            </a:extLst>
          </p:cNvPr>
          <p:cNvSpPr txBox="1"/>
          <p:nvPr/>
        </p:nvSpPr>
        <p:spPr>
          <a:xfrm>
            <a:off x="556590" y="542732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전처리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F94DBB5-31B8-772F-B9C7-677FEAAB7386}"/>
              </a:ext>
            </a:extLst>
          </p:cNvPr>
          <p:cNvSpPr/>
          <p:nvPr/>
        </p:nvSpPr>
        <p:spPr>
          <a:xfrm>
            <a:off x="6096000" y="2355597"/>
            <a:ext cx="3972521" cy="3713897"/>
          </a:xfrm>
          <a:custGeom>
            <a:avLst/>
            <a:gdLst>
              <a:gd name="connsiteX0" fmla="*/ 423231 w 2539334"/>
              <a:gd name="connsiteY0" fmla="*/ 0 h 2557670"/>
              <a:gd name="connsiteX1" fmla="*/ 2116103 w 2539334"/>
              <a:gd name="connsiteY1" fmla="*/ 0 h 2557670"/>
              <a:gd name="connsiteX2" fmla="*/ 2539334 w 2539334"/>
              <a:gd name="connsiteY2" fmla="*/ 423231 h 2557670"/>
              <a:gd name="connsiteX3" fmla="*/ 2539334 w 2539334"/>
              <a:gd name="connsiteY3" fmla="*/ 2134439 h 2557670"/>
              <a:gd name="connsiteX4" fmla="*/ 2116103 w 2539334"/>
              <a:gd name="connsiteY4" fmla="*/ 2557670 h 2557670"/>
              <a:gd name="connsiteX5" fmla="*/ 423231 w 2539334"/>
              <a:gd name="connsiteY5" fmla="*/ 2557670 h 2557670"/>
              <a:gd name="connsiteX6" fmla="*/ 0 w 2539334"/>
              <a:gd name="connsiteY6" fmla="*/ 2134439 h 2557670"/>
              <a:gd name="connsiteX7" fmla="*/ 0 w 2539334"/>
              <a:gd name="connsiteY7" fmla="*/ 1571001 h 2557670"/>
              <a:gd name="connsiteX8" fmla="*/ 503735 w 2539334"/>
              <a:gd name="connsiteY8" fmla="*/ 1278836 h 2557670"/>
              <a:gd name="connsiteX9" fmla="*/ 0 w 2539334"/>
              <a:gd name="connsiteY9" fmla="*/ 986670 h 2557670"/>
              <a:gd name="connsiteX10" fmla="*/ 0 w 2539334"/>
              <a:gd name="connsiteY10" fmla="*/ 423231 h 2557670"/>
              <a:gd name="connsiteX11" fmla="*/ 423231 w 2539334"/>
              <a:gd name="connsiteY11" fmla="*/ 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9334" h="2557670">
                <a:moveTo>
                  <a:pt x="423231" y="0"/>
                </a:moveTo>
                <a:lnTo>
                  <a:pt x="2116103" y="0"/>
                </a:lnTo>
                <a:cubicBezTo>
                  <a:pt x="2349847" y="0"/>
                  <a:pt x="2539334" y="189487"/>
                  <a:pt x="2539334" y="423231"/>
                </a:cubicBezTo>
                <a:lnTo>
                  <a:pt x="2539334" y="2134439"/>
                </a:lnTo>
                <a:cubicBezTo>
                  <a:pt x="2539334" y="2368183"/>
                  <a:pt x="2349847" y="2557670"/>
                  <a:pt x="2116103" y="2557670"/>
                </a:cubicBezTo>
                <a:lnTo>
                  <a:pt x="423231" y="2557670"/>
                </a:lnTo>
                <a:cubicBezTo>
                  <a:pt x="189487" y="2557670"/>
                  <a:pt x="0" y="2368183"/>
                  <a:pt x="0" y="2134439"/>
                </a:cubicBezTo>
                <a:lnTo>
                  <a:pt x="0" y="1571001"/>
                </a:lnTo>
                <a:lnTo>
                  <a:pt x="503735" y="1278836"/>
                </a:lnTo>
                <a:lnTo>
                  <a:pt x="0" y="986670"/>
                </a:lnTo>
                <a:lnTo>
                  <a:pt x="0" y="423231"/>
                </a:lnTo>
                <a:cubicBezTo>
                  <a:pt x="0" y="189487"/>
                  <a:pt x="189487" y="0"/>
                  <a:pt x="423231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81D1F58-D03D-E2D2-6D6A-482E0A564879}"/>
              </a:ext>
            </a:extLst>
          </p:cNvPr>
          <p:cNvGrpSpPr/>
          <p:nvPr/>
        </p:nvGrpSpPr>
        <p:grpSpPr>
          <a:xfrm>
            <a:off x="1995978" y="2355597"/>
            <a:ext cx="4481197" cy="3713897"/>
            <a:chOff x="779915" y="2355597"/>
            <a:chExt cx="4481197" cy="3713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8F306D4-7539-41A7-3521-E62B203A3CBF}"/>
                </a:ext>
              </a:extLst>
            </p:cNvPr>
            <p:cNvGrpSpPr/>
            <p:nvPr/>
          </p:nvGrpSpPr>
          <p:grpSpPr>
            <a:xfrm>
              <a:off x="779915" y="2355597"/>
              <a:ext cx="4481197" cy="3713897"/>
              <a:chOff x="726908" y="2649380"/>
              <a:chExt cx="3026762" cy="2557670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DF4387B7-0103-0BA1-A6E4-4366378CCC26}"/>
                  </a:ext>
                </a:extLst>
              </p:cNvPr>
              <p:cNvSpPr/>
              <p:nvPr/>
            </p:nvSpPr>
            <p:spPr>
              <a:xfrm>
                <a:off x="726908" y="2649380"/>
                <a:ext cx="2683184" cy="2557670"/>
              </a:xfrm>
              <a:prstGeom prst="round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CA6AF3C-FBF3-0668-4AF0-B6D17FD1A7D1}"/>
                  </a:ext>
                </a:extLst>
              </p:cNvPr>
              <p:cNvSpPr/>
              <p:nvPr/>
            </p:nvSpPr>
            <p:spPr>
              <a:xfrm rot="5400000">
                <a:off x="3358846" y="3745426"/>
                <a:ext cx="424070" cy="36557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46712D-FD61-805C-8762-D2CC8B901FF9}"/>
                </a:ext>
              </a:extLst>
            </p:cNvPr>
            <p:cNvSpPr txBox="1"/>
            <p:nvPr/>
          </p:nvSpPr>
          <p:spPr>
            <a:xfrm>
              <a:off x="1910121" y="3126624"/>
              <a:ext cx="308036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원본 </a:t>
              </a:r>
              <a:r>
                <a:rPr lang="en-US" altLang="ko-KR" sz="2000" b="1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DATA</a:t>
              </a:r>
              <a:endParaRPr lang="en-US" altLang="ko-KR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코로나 </a:t>
              </a:r>
              <a:r>
                <a:rPr lang="ko-KR" altLang="en-US" dirty="0" err="1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확진자수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영화관 관람객 수</a:t>
              </a:r>
              <a:endPara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r>
                <a:rPr lang="en-US" altLang="ko-KR" dirty="0">
                  <a:solidFill>
                    <a:schemeClr val="bg1">
                      <a:lumMod val="8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……</a:t>
              </a:r>
            </a:p>
            <a:p>
              <a:endPara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376FB-212E-D9B7-3C9E-92BAB97A1CB2}"/>
              </a:ext>
            </a:extLst>
          </p:cNvPr>
          <p:cNvSpPr txBox="1"/>
          <p:nvPr/>
        </p:nvSpPr>
        <p:spPr>
          <a:xfrm>
            <a:off x="6795365" y="3643459"/>
            <a:ext cx="30328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</a:t>
            </a:r>
            <a:r>
              <a:rPr lang="ko-KR" altLang="en-US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PROCESSING</a:t>
            </a: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 </a:t>
            </a:r>
            <a:r>
              <a:rPr lang="ko-KR" altLang="en-US" dirty="0" err="1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확진자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월별 관람객 수</a:t>
            </a:r>
            <a:endParaRPr lang="en-US" altLang="ko-KR" dirty="0">
              <a:solidFill>
                <a:schemeClr val="bg1">
                  <a:lumMod val="8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……</a:t>
            </a:r>
          </a:p>
          <a:p>
            <a:endParaRPr lang="ko-KR" altLang="en-US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79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9FB4CD-8BF6-0467-819E-E6B4A7E0633E}"/>
              </a:ext>
            </a:extLst>
          </p:cNvPr>
          <p:cNvSpPr txBox="1"/>
          <p:nvPr/>
        </p:nvSpPr>
        <p:spPr>
          <a:xfrm>
            <a:off x="556590" y="2258586"/>
            <a:ext cx="10681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Data Analysis 1</a:t>
            </a:r>
            <a:endParaRPr lang="ko-KR" altLang="en-US" sz="5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0D9D0-0AC6-124A-8408-DAD448F8E852}"/>
              </a:ext>
            </a:extLst>
          </p:cNvPr>
          <p:cNvSpPr txBox="1"/>
          <p:nvPr/>
        </p:nvSpPr>
        <p:spPr>
          <a:xfrm>
            <a:off x="556590" y="3582025"/>
            <a:ext cx="106812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여가시간 영화관 이용의 증감률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이용률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실제로 늘었을까</a:t>
            </a:r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영화 시청 </a:t>
            </a:r>
            <a:r>
              <a:rPr lang="ko-KR" altLang="en-US" sz="3200" dirty="0" err="1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증가량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OTT 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 주 고객층</a:t>
            </a:r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3200" dirty="0">
              <a:solidFill>
                <a:schemeClr val="bg2">
                  <a:lumMod val="9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383-F4A4-9566-8A31-196521B6C931}"/>
              </a:ext>
            </a:extLst>
          </p:cNvPr>
          <p:cNvSpPr txBox="1"/>
          <p:nvPr/>
        </p:nvSpPr>
        <p:spPr>
          <a:xfrm>
            <a:off x="556591" y="542732"/>
            <a:ext cx="186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sz="12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51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</TotalTime>
  <Words>2191</Words>
  <Application>Microsoft Office PowerPoint</Application>
  <PresentationFormat>와이드스크린</PresentationFormat>
  <Paragraphs>495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Arial</vt:lpstr>
      <vt:lpstr>맑은 고딕</vt:lpstr>
      <vt:lpstr>G마켓 산스 TTF Bold</vt:lpstr>
      <vt:lpstr>G마켓 산스 TTF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전대한</dc:creator>
  <cp:lastModifiedBy>전대한</cp:lastModifiedBy>
  <cp:revision>38</cp:revision>
  <dcterms:created xsi:type="dcterms:W3CDTF">2022-11-06T07:04:06Z</dcterms:created>
  <dcterms:modified xsi:type="dcterms:W3CDTF">2022-11-29T09:17:31Z</dcterms:modified>
</cp:coreProperties>
</file>