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323" r:id="rId4"/>
    <p:sldId id="329" r:id="rId5"/>
    <p:sldId id="333" r:id="rId6"/>
    <p:sldId id="336" r:id="rId7"/>
    <p:sldId id="325" r:id="rId8"/>
    <p:sldId id="337" r:id="rId9"/>
    <p:sldId id="326" r:id="rId10"/>
    <p:sldId id="338" r:id="rId11"/>
    <p:sldId id="270" r:id="rId12"/>
    <p:sldId id="327" r:id="rId13"/>
  </p:sldIdLst>
  <p:sldSz cx="12192000" cy="6858000"/>
  <p:notesSz cx="6858000" cy="9144000"/>
  <p:embeddedFontLst>
    <p:embeddedFont>
      <p:font typeface="G마켓 산스 TTF Light" panose="02000000000000000000" pitchFamily="2" charset="-127"/>
      <p:regular r:id="rId15"/>
    </p:embeddedFont>
    <p:embeddedFont>
      <p:font typeface="G마켓 산스 TTF Bold" panose="02000000000000000000" pitchFamily="2" charset="-127"/>
      <p:bold r:id="rId16"/>
    </p:embeddedFont>
    <p:embeddedFont>
      <p:font typeface="G마켓 산스 TTF Medium" panose="02000000000000000000" pitchFamily="2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4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77222" autoAdjust="0"/>
  </p:normalViewPr>
  <p:slideViewPr>
    <p:cSldViewPr snapToGrid="0" showGuides="1">
      <p:cViewPr varScale="1">
        <p:scale>
          <a:sx n="58" d="100"/>
          <a:sy n="58" d="100"/>
        </p:scale>
        <p:origin x="86" y="370"/>
      </p:cViewPr>
      <p:guideLst>
        <p:guide orient="horz" pos="1480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D020E-5071-44D1-881E-E1D81A5FB77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D423C-049B-4010-9707-838F2A40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5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 </a:t>
            </a:r>
            <a:r>
              <a:rPr lang="en-US" altLang="ko-KR" dirty="0"/>
              <a:t>: Ott</a:t>
            </a:r>
            <a:r>
              <a:rPr lang="ko-KR" altLang="en-US" dirty="0"/>
              <a:t> 관련 데이터는 미디어 통계 포털에서 대부분 가져왔고</a:t>
            </a:r>
            <a:r>
              <a:rPr lang="en-US" altLang="ko-KR" dirty="0"/>
              <a:t>, </a:t>
            </a:r>
            <a:r>
              <a:rPr lang="ko-KR" altLang="en-US" dirty="0"/>
              <a:t>이외 코로나 </a:t>
            </a:r>
            <a:r>
              <a:rPr lang="ko-KR" altLang="en-US" dirty="0" err="1"/>
              <a:t>확진자수</a:t>
            </a:r>
            <a:r>
              <a:rPr lang="ko-KR" altLang="en-US" dirty="0"/>
              <a:t> 데이터 및 총 영화관 관객수 및 매출액 데이터는 각각 영화관 입장권 통합 전산망과 한국데이터 거래소에서 가져왔음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2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 </a:t>
            </a:r>
            <a:r>
              <a:rPr lang="en-US" altLang="ko-KR" dirty="0"/>
              <a:t>: </a:t>
            </a:r>
            <a:r>
              <a:rPr lang="ko-KR" altLang="en-US" dirty="0"/>
              <a:t>우리가 사용한 데이터에 대한 전체적 소개</a:t>
            </a:r>
            <a:r>
              <a:rPr lang="en-US" altLang="ko-KR" dirty="0"/>
              <a:t>, </a:t>
            </a:r>
            <a:r>
              <a:rPr lang="ko-KR" altLang="en-US" dirty="0"/>
              <a:t>어떤 방향으로 </a:t>
            </a:r>
            <a:r>
              <a:rPr lang="ko-KR" altLang="en-US" dirty="0" err="1"/>
              <a:t>전처리</a:t>
            </a:r>
            <a:r>
              <a:rPr lang="ko-KR" altLang="en-US" dirty="0"/>
              <a:t> 했는지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왜 하나의 최종 데이터셋을 만들지 않았는지</a:t>
            </a:r>
            <a:r>
              <a:rPr lang="en-US" altLang="ko-KR" dirty="0"/>
              <a:t>…(</a:t>
            </a:r>
            <a:r>
              <a:rPr lang="ko-KR" altLang="en-US" dirty="0"/>
              <a:t>못했는지</a:t>
            </a:r>
            <a:r>
              <a:rPr lang="en-US" altLang="ko-KR" dirty="0"/>
              <a:t>….) </a:t>
            </a:r>
            <a:r>
              <a:rPr lang="ko-KR" altLang="en-US" dirty="0"/>
              <a:t>다음 장에서 하나의 예시로 보여주고 시작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5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 </a:t>
            </a:r>
            <a:r>
              <a:rPr lang="en-US" altLang="ko-KR" dirty="0"/>
              <a:t>: Ott</a:t>
            </a:r>
            <a:r>
              <a:rPr lang="ko-KR" altLang="en-US" dirty="0"/>
              <a:t> 이용과 관련한 데이터는 로</a:t>
            </a:r>
            <a:r>
              <a:rPr lang="en-US" altLang="ko-KR" dirty="0"/>
              <a:t>(raw) </a:t>
            </a:r>
            <a:r>
              <a:rPr lang="ko-KR" altLang="en-US" dirty="0"/>
              <a:t>데이터가 아니라 </a:t>
            </a:r>
            <a:endParaRPr lang="en-US" altLang="ko-KR" dirty="0"/>
          </a:p>
          <a:p>
            <a:r>
              <a:rPr lang="ko-KR" altLang="en-US" dirty="0"/>
              <a:t>정보통신정책연구원에서 진행한 한국 미디어 패널조사의 결과가 정제된 데이터임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예시로 가장 많이 이용하는 </a:t>
            </a:r>
            <a:r>
              <a:rPr lang="en-US" altLang="ko-KR" dirty="0" err="1"/>
              <a:t>ott</a:t>
            </a:r>
            <a:r>
              <a:rPr lang="en-US" altLang="ko-KR" dirty="0"/>
              <a:t> </a:t>
            </a:r>
            <a:r>
              <a:rPr lang="ko-KR" altLang="en-US" dirty="0"/>
              <a:t>서비스 데이터를 </a:t>
            </a:r>
            <a:r>
              <a:rPr lang="ko-KR" altLang="en-US" dirty="0" err="1"/>
              <a:t>보여준뒤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</a:t>
            </a:r>
            <a:r>
              <a:rPr lang="ko-KR" altLang="en-US" dirty="0"/>
              <a:t> 연평균소득</a:t>
            </a:r>
            <a:r>
              <a:rPr lang="en-US" altLang="ko-KR" dirty="0"/>
              <a:t>, </a:t>
            </a:r>
            <a:r>
              <a:rPr lang="ko-KR" altLang="en-US" dirty="0"/>
              <a:t>가구원수</a:t>
            </a:r>
            <a:r>
              <a:rPr lang="en-US" altLang="ko-KR" dirty="0"/>
              <a:t>, </a:t>
            </a:r>
            <a:r>
              <a:rPr lang="ko-KR" altLang="en-US" dirty="0"/>
              <a:t>지역별 구분이 한 컬럼에 섞여 있고 </a:t>
            </a:r>
            <a:endParaRPr lang="en-US" altLang="ko-KR" dirty="0"/>
          </a:p>
          <a:p>
            <a:r>
              <a:rPr lang="ko-KR" altLang="en-US" dirty="0"/>
              <a:t>각 행은 연도별 </a:t>
            </a:r>
            <a:r>
              <a:rPr lang="ko-KR" altLang="en-US" dirty="0" err="1"/>
              <a:t>사례수에</a:t>
            </a:r>
            <a:r>
              <a:rPr lang="ko-KR" altLang="en-US" dirty="0"/>
              <a:t> 대한 비율로 이뤄져 있음</a:t>
            </a:r>
            <a:r>
              <a:rPr lang="en-US" altLang="ko-KR" dirty="0"/>
              <a:t>…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7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</a:t>
            </a:r>
            <a:r>
              <a:rPr lang="en-US" altLang="ko-KR" dirty="0"/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넘기면서 예시 보여주기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OTT </a:t>
            </a:r>
            <a:r>
              <a:rPr lang="ko-KR" altLang="en-US" dirty="0"/>
              <a:t>이용 분석을 위해 여러 데이터를 사용했기때문에 예시로 몇 개만 보여줌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약간 </a:t>
            </a:r>
            <a:r>
              <a:rPr lang="ko-KR" altLang="en-US" dirty="0" err="1"/>
              <a:t>이런식이다</a:t>
            </a:r>
            <a:r>
              <a:rPr lang="en-US" altLang="ko-KR" dirty="0"/>
              <a:t>~)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72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이미 정제된 데이터기 때문에 </a:t>
            </a:r>
            <a:r>
              <a:rPr lang="ko-KR" altLang="en-US" dirty="0" err="1"/>
              <a:t>결측치가</a:t>
            </a:r>
            <a:r>
              <a:rPr lang="ko-KR" altLang="en-US" dirty="0"/>
              <a:t> 없고 </a:t>
            </a:r>
            <a:r>
              <a:rPr lang="en-US" altLang="ko-KR" dirty="0"/>
              <a:t>, </a:t>
            </a:r>
            <a:r>
              <a:rPr lang="ko-KR" altLang="en-US" dirty="0"/>
              <a:t>따로 </a:t>
            </a:r>
            <a:r>
              <a:rPr lang="ko-KR" altLang="en-US" dirty="0" err="1"/>
              <a:t>처리할만한</a:t>
            </a:r>
            <a:r>
              <a:rPr lang="ko-KR" altLang="en-US" dirty="0"/>
              <a:t> 이상치가 없는 데이터라서 팀에서 관련된 전처리를 하지 않아도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범주형 컬럼 </a:t>
            </a:r>
            <a:r>
              <a:rPr lang="en-US" altLang="ko-KR" dirty="0"/>
              <a:t>(</a:t>
            </a:r>
            <a:r>
              <a:rPr lang="ko-KR" altLang="en-US" dirty="0"/>
              <a:t>이용경험 여부</a:t>
            </a:r>
            <a:r>
              <a:rPr lang="en-US" altLang="ko-KR" dirty="0"/>
              <a:t>, </a:t>
            </a:r>
            <a:r>
              <a:rPr lang="ko-KR" altLang="en-US" dirty="0"/>
              <a:t>유료 결제 여부 </a:t>
            </a:r>
            <a:r>
              <a:rPr lang="en-US" altLang="ko-KR" dirty="0"/>
              <a:t>– </a:t>
            </a:r>
            <a:r>
              <a:rPr lang="ko-KR" altLang="en-US" dirty="0"/>
              <a:t>있다 없다</a:t>
            </a:r>
            <a:r>
              <a:rPr lang="en-US" altLang="ko-KR" dirty="0"/>
              <a:t>) </a:t>
            </a:r>
            <a:r>
              <a:rPr lang="ko-KR" altLang="en-US" dirty="0"/>
              <a:t>제외하고 각 데이터 셋마다 일정기준 비율이 적을 경우 기타 컬럼으로 컬럼 병합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연도별</a:t>
            </a:r>
            <a:r>
              <a:rPr lang="en-US" altLang="ko-KR" dirty="0"/>
              <a:t>(2020-2021) </a:t>
            </a:r>
            <a:r>
              <a:rPr lang="ko-KR" altLang="en-US" dirty="0"/>
              <a:t>증감율에 대한 파생변수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95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통계분석 데이터</a:t>
            </a:r>
            <a:r>
              <a:rPr lang="en-US" altLang="ko-KR" dirty="0"/>
              <a:t>1 – </a:t>
            </a:r>
            <a:r>
              <a:rPr lang="ko-KR" altLang="en-US" dirty="0"/>
              <a:t>월별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월별 영화 관람객수  </a:t>
            </a:r>
            <a:r>
              <a:rPr lang="en-US" altLang="ko-KR" dirty="0"/>
              <a:t>+ </a:t>
            </a:r>
            <a:r>
              <a:rPr lang="ko-KR" altLang="en-US" dirty="0"/>
              <a:t>일별 코로나 </a:t>
            </a:r>
            <a:r>
              <a:rPr lang="ko-KR" altLang="en-US" dirty="0" err="1"/>
              <a:t>확진자</a:t>
            </a:r>
            <a:r>
              <a:rPr lang="ko-KR" altLang="en-US" dirty="0"/>
              <a:t> 수 데이터셋에서</a:t>
            </a:r>
            <a:r>
              <a:rPr lang="en-US" altLang="ko-KR" dirty="0"/>
              <a:t>(</a:t>
            </a:r>
            <a:r>
              <a:rPr lang="ko-KR" altLang="en-US" dirty="0"/>
              <a:t>일별 </a:t>
            </a:r>
            <a:r>
              <a:rPr lang="ko-KR" altLang="en-US" dirty="0" err="1"/>
              <a:t>확진자</a:t>
            </a:r>
            <a:r>
              <a:rPr lang="ko-KR" altLang="en-US" dirty="0"/>
              <a:t> 수를 월 기준으로 </a:t>
            </a:r>
            <a:r>
              <a:rPr lang="ko-KR" altLang="en-US" dirty="0" err="1"/>
              <a:t>확진자</a:t>
            </a:r>
            <a:r>
              <a:rPr lang="ko-KR" altLang="en-US" dirty="0"/>
              <a:t> 수 누적 계산</a:t>
            </a:r>
            <a:r>
              <a:rPr lang="en-US" altLang="ko-KR" dirty="0"/>
              <a:t>) </a:t>
            </a:r>
            <a:r>
              <a:rPr lang="ko-KR" altLang="en-US" dirty="0"/>
              <a:t>전월대비 </a:t>
            </a:r>
            <a:r>
              <a:rPr lang="ko-KR" altLang="en-US" dirty="0" err="1"/>
              <a:t>증감량을</a:t>
            </a:r>
            <a:r>
              <a:rPr lang="ko-KR" altLang="en-US" dirty="0"/>
              <a:t> 각각의 파생변수 생성 </a:t>
            </a:r>
            <a:endParaRPr lang="en-US" altLang="ko-KR" dirty="0"/>
          </a:p>
          <a:p>
            <a:r>
              <a:rPr lang="ko-KR" altLang="en-US" dirty="0"/>
              <a:t>상관관계</a:t>
            </a:r>
            <a:r>
              <a:rPr lang="en-US" altLang="ko-KR" dirty="0"/>
              <a:t>(</a:t>
            </a:r>
            <a:r>
              <a:rPr lang="ko-KR" altLang="en-US" dirty="0"/>
              <a:t>통계 분석</a:t>
            </a:r>
            <a:r>
              <a:rPr lang="en-US" altLang="ko-KR" dirty="0"/>
              <a:t>)</a:t>
            </a:r>
            <a:r>
              <a:rPr lang="ko-KR" altLang="en-US" dirty="0"/>
              <a:t>을 위한 데이터 셋 </a:t>
            </a:r>
            <a:r>
              <a:rPr lang="ko-KR" altLang="en-US" dirty="0" err="1"/>
              <a:t>만듬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0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통계분석 데이터</a:t>
            </a:r>
            <a:r>
              <a:rPr lang="en-US" altLang="ko-KR" dirty="0"/>
              <a:t>1 – </a:t>
            </a:r>
            <a:r>
              <a:rPr lang="ko-KR" altLang="en-US" dirty="0"/>
              <a:t>일별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일별 관람객수 </a:t>
            </a:r>
            <a:r>
              <a:rPr lang="en-US" altLang="ko-KR" dirty="0"/>
              <a:t>+ </a:t>
            </a:r>
            <a:r>
              <a:rPr lang="ko-KR" altLang="en-US" dirty="0"/>
              <a:t>일별 </a:t>
            </a:r>
            <a:r>
              <a:rPr lang="ko-KR" altLang="en-US" dirty="0" err="1"/>
              <a:t>확진자</a:t>
            </a:r>
            <a:r>
              <a:rPr lang="ko-KR" altLang="en-US" dirty="0"/>
              <a:t> 수에 대한 상관계수를 확인하기 위한 데이터 셋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</a:t>
            </a:r>
            <a:r>
              <a:rPr lang="ko-KR" altLang="en-US" dirty="0"/>
              <a:t>년 </a:t>
            </a:r>
            <a:r>
              <a:rPr lang="en-US" altLang="ko-KR" dirty="0"/>
              <a:t>/ 20</a:t>
            </a:r>
            <a:r>
              <a:rPr lang="ko-KR" altLang="en-US" dirty="0"/>
              <a:t>년 </a:t>
            </a:r>
            <a:r>
              <a:rPr lang="en-US" altLang="ko-KR" dirty="0"/>
              <a:t>Wide</a:t>
            </a:r>
            <a:r>
              <a:rPr lang="ko-KR" altLang="en-US" dirty="0"/>
              <a:t>형 코로나 </a:t>
            </a:r>
            <a:r>
              <a:rPr lang="ko-KR" altLang="en-US" dirty="0" err="1"/>
              <a:t>확진자</a:t>
            </a:r>
            <a:r>
              <a:rPr lang="ko-KR" altLang="en-US" dirty="0"/>
              <a:t> 데이터 </a:t>
            </a:r>
            <a:r>
              <a:rPr lang="en-US" altLang="ko-KR" dirty="0"/>
              <a:t>+ </a:t>
            </a:r>
            <a:r>
              <a:rPr lang="ko-KR" altLang="en-US" dirty="0"/>
              <a:t>영화 관람객 데이터를 </a:t>
            </a:r>
            <a:endParaRPr lang="en-US" altLang="ko-KR" dirty="0"/>
          </a:p>
          <a:p>
            <a:r>
              <a:rPr lang="en-US" altLang="ko-KR" dirty="0"/>
              <a:t>Long </a:t>
            </a:r>
            <a:r>
              <a:rPr lang="ko-KR" altLang="en-US" dirty="0"/>
              <a:t>형 데이터로 </a:t>
            </a:r>
            <a:r>
              <a:rPr lang="en-US" altLang="ko-KR" dirty="0"/>
              <a:t>reshape  -&gt; </a:t>
            </a:r>
            <a:r>
              <a:rPr lang="ko-KR" altLang="en-US" dirty="0"/>
              <a:t>상관분석을 위한 데이터셋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Cov2covid -&gt; 20</a:t>
            </a:r>
            <a:r>
              <a:rPr lang="ko-KR" altLang="en-US" dirty="0"/>
              <a:t>년 코로나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mov2covid -&gt; 20</a:t>
            </a:r>
            <a:r>
              <a:rPr lang="ko-KR" altLang="en-US" dirty="0"/>
              <a:t>년 관람객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/>
              <a:t>Cov3covid -&gt; 21</a:t>
            </a:r>
            <a:r>
              <a:rPr lang="ko-KR" altLang="en-US" dirty="0"/>
              <a:t>년 코로나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mov3covid -&gt; 21</a:t>
            </a:r>
            <a:r>
              <a:rPr lang="ko-KR" altLang="en-US" dirty="0"/>
              <a:t>년 관람객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8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수민 </a:t>
            </a:r>
            <a:r>
              <a:rPr lang="en-US" altLang="ko-KR" dirty="0"/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통계분석 데이터</a:t>
            </a:r>
            <a:r>
              <a:rPr lang="en-US" altLang="ko-KR" dirty="0"/>
              <a:t>2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 err="1"/>
              <a:t>년동안</a:t>
            </a:r>
            <a:r>
              <a:rPr lang="ko-KR" altLang="en-US" dirty="0"/>
              <a:t> 가장 많이 이용한 여가공간 </a:t>
            </a:r>
            <a:r>
              <a:rPr lang="en-US" altLang="ko-KR" dirty="0"/>
              <a:t>– </a:t>
            </a:r>
            <a:r>
              <a:rPr lang="ko-KR" altLang="en-US" dirty="0"/>
              <a:t>영화관의 연도별 </a:t>
            </a:r>
            <a:r>
              <a:rPr lang="ko-KR" altLang="en-US" dirty="0" err="1"/>
              <a:t>증감율</a:t>
            </a:r>
            <a:r>
              <a:rPr lang="ko-KR" altLang="en-US" dirty="0"/>
              <a:t> 파생변수 생성</a:t>
            </a:r>
            <a:endParaRPr lang="en-US" altLang="ko-KR" dirty="0"/>
          </a:p>
          <a:p>
            <a:r>
              <a:rPr lang="en-US" altLang="ko-KR" dirty="0"/>
              <a:t>OTT</a:t>
            </a:r>
            <a:r>
              <a:rPr lang="ko-KR" altLang="en-US" dirty="0"/>
              <a:t> 서비스 </a:t>
            </a:r>
            <a:r>
              <a:rPr lang="ko-KR" altLang="en-US" dirty="0" err="1"/>
              <a:t>이용시</a:t>
            </a:r>
            <a:r>
              <a:rPr lang="ko-KR" altLang="en-US" dirty="0"/>
              <a:t> 가장 많이 이용하는 컨텐츠 </a:t>
            </a:r>
            <a:r>
              <a:rPr lang="en-US" altLang="ko-KR" dirty="0"/>
              <a:t>– </a:t>
            </a:r>
            <a:r>
              <a:rPr lang="ko-KR" altLang="en-US" dirty="0"/>
              <a:t>영화만 추출 영화 컨텐츠에 대한 증감률 파생변수 생성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상관계수</a:t>
            </a:r>
            <a:r>
              <a:rPr lang="en-US" altLang="ko-KR" dirty="0"/>
              <a:t>(</a:t>
            </a:r>
            <a:r>
              <a:rPr lang="ko-KR" altLang="en-US" dirty="0"/>
              <a:t>통계 분석</a:t>
            </a:r>
            <a:r>
              <a:rPr lang="en-US" altLang="ko-KR" dirty="0"/>
              <a:t>) </a:t>
            </a:r>
            <a:r>
              <a:rPr lang="ko-KR" altLang="en-US" dirty="0"/>
              <a:t>분석을 위한 새로운 데이터셋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89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수민 </a:t>
            </a:r>
            <a:r>
              <a:rPr lang="en-US" altLang="ko-KR" dirty="0"/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워드 클라우드는</a:t>
            </a:r>
            <a:r>
              <a:rPr lang="en-US" altLang="ko-KR" dirty="0"/>
              <a:t>….. </a:t>
            </a:r>
            <a:r>
              <a:rPr lang="ko-KR" altLang="en-US" dirty="0" err="1"/>
              <a:t>빼도될것</a:t>
            </a:r>
            <a:r>
              <a:rPr lang="ko-KR" altLang="en-US" dirty="0"/>
              <a:t> 같기도 하고 </a:t>
            </a:r>
            <a:r>
              <a:rPr lang="en-US" altLang="ko-KR" dirty="0"/>
              <a:t>…. </a:t>
            </a:r>
            <a:r>
              <a:rPr lang="ko-KR" altLang="en-US" dirty="0"/>
              <a:t>어떻게 생각하시나요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6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3E18-F2CD-5EDF-FE0D-B304CC370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F258C-92AB-BEF0-0457-175DBD45F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E29F-AA63-EC22-53F4-F6E4E7F1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BD29-B3BD-EE2F-5E32-7ECB289A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64FC-75DF-7933-C4FD-4615FF53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8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A143-2481-DA4F-1440-E96061BB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9ECC4-6343-0BB9-C908-4DC1C1C2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7B89F-92EB-6E48-A37C-9818F1E4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DD5E-1811-B5F0-DF9E-5DF50215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5610-C5C2-2F64-272D-8969CDE9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0103-CF6A-1652-F601-306F3BDA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E314-35D7-F972-5C53-9169B20A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FB6A5-E3A1-0D3E-9123-1E53FCA03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7873-B912-BB49-9344-92178DD9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261A8-1C49-6D90-9059-ED3BAE76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1BD5-972D-0C67-7660-090E87AA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6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1BE49-5B98-18F6-1E4B-D6C74DF00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3A44-72A4-E7ED-7AEE-9718AD408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C872C-5E70-E6A5-464D-CF089F1D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26FA-AF5F-0B8D-42AF-37E4D124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43CB-447E-CCD9-D8AF-D1E2E46F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3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2F17-F3B6-A565-8BBA-973FEA46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A7BD-AB3D-4B88-D225-86EE7E9C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FAA6-E443-443B-4FFE-DC51FA04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C841-D234-4187-8B52-15E3608E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D60-1320-93C8-2165-519563F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18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F608-360C-6032-6319-9DC5D213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5E18F-24C5-7C84-8824-601A0E4E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2052-6D50-0460-0EA2-335A51B8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6C01-88A0-F03A-05D8-500E3391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07B7-D25E-0A66-FADD-07E406B6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8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5A43-8024-5615-3BBA-83756312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67E2-4F30-289F-DFAD-E705C980F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1379-DDE1-9F98-9539-2E475F0C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5337-9C5F-46E1-D50E-31C02EC9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2CFAB-37D6-09BA-F699-B8D26141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20D4D-108D-4B93-4BFF-F65E3936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8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8577-E3C2-F33F-47AE-F55C2DB2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8EC2-2DCC-6287-8449-FCB5897E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3CA9-F304-39F5-54E4-7906726C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98966-8C06-2CEA-082E-3363660D7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8E558-413C-9DA1-36A9-4FFF4D45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2EBF5-D4ED-B794-7C11-0B73B5AF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7F018-7B87-B186-F11F-D8B4FE90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CE1D0-0E94-A5A6-11E7-321DDDEE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9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92CB-29A2-044C-80F3-DE2A0C61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3E773-304B-A7A9-616B-DA52F63C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CEAA9-99A2-4321-C792-A3583C73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E6E93-B290-543A-4E63-DEC81B02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5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5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98DB-715D-CCD9-20EF-2627D8B1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4764-2797-18E6-CFA5-659B3D89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144CD-9004-E261-3F8D-66E652532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E183-E8CB-AE42-B21A-7804827A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B7A1-B389-DADA-7DA6-B404D57E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2ABD-4292-590D-AE65-EF7165BC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4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F8CA9-4C63-820C-1053-973E5B1B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94985-7A57-FB83-1AA1-7C514C86B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DD17-6F42-2D26-8A3B-FD1AC8A3A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8B28-98F5-474C-A01C-099E8C00FD1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67B4-E96E-1107-DAA0-6D0BB627D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2F45-CC28-F54D-29DC-84CBF052C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5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DATA </a:t>
            </a:r>
            <a:r>
              <a:rPr lang="ko-KR" altLang="en-US" sz="80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Preprocessing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98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E0152-C11B-B82B-44D2-37AF13A1C1D9}"/>
              </a:ext>
            </a:extLst>
          </p:cNvPr>
          <p:cNvSpPr txBox="1"/>
          <p:nvPr/>
        </p:nvSpPr>
        <p:spPr>
          <a:xfrm>
            <a:off x="1284089" y="2212135"/>
            <a:ext cx="9623821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상관분석 내용을 보충하기 위한 시각적 자료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B88B3C-0C75-0F24-C9A0-64A70DE766E2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워드 클라우드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A3427-2866-9CA9-310D-5E035A1705B1}"/>
              </a:ext>
            </a:extLst>
          </p:cNvPr>
          <p:cNvSpPr txBox="1"/>
          <p:nvPr/>
        </p:nvSpPr>
        <p:spPr>
          <a:xfrm>
            <a:off x="820784" y="1916546"/>
            <a:ext cx="488407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코로나에 대한 인식변화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5EE597-91BE-D095-7B68-1E3F2476261F}"/>
              </a:ext>
            </a:extLst>
          </p:cNvPr>
          <p:cNvGrpSpPr/>
          <p:nvPr/>
        </p:nvGrpSpPr>
        <p:grpSpPr>
          <a:xfrm>
            <a:off x="1951925" y="3604912"/>
            <a:ext cx="8288147" cy="2710356"/>
            <a:chOff x="1951927" y="3429000"/>
            <a:chExt cx="8288147" cy="27103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07D316D-13A0-F5A1-6C56-CE267B632DB4}"/>
                </a:ext>
              </a:extLst>
            </p:cNvPr>
            <p:cNvSpPr/>
            <p:nvPr/>
          </p:nvSpPr>
          <p:spPr>
            <a:xfrm>
              <a:off x="1951927" y="3429000"/>
              <a:ext cx="3566006" cy="2710356"/>
            </a:xfrm>
            <a:prstGeom prst="roundRect">
              <a:avLst>
                <a:gd name="adj" fmla="val 25131"/>
              </a:avLst>
            </a:prstGeom>
            <a:noFill/>
            <a:ln w="12700"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7074981-3856-6274-72AF-F455F3E9A538}"/>
                </a:ext>
              </a:extLst>
            </p:cNvPr>
            <p:cNvSpPr/>
            <p:nvPr/>
          </p:nvSpPr>
          <p:spPr>
            <a:xfrm>
              <a:off x="6674069" y="3429000"/>
              <a:ext cx="3566005" cy="2710356"/>
            </a:xfrm>
            <a:prstGeom prst="roundRect">
              <a:avLst>
                <a:gd name="adj" fmla="val 25131"/>
              </a:avLst>
            </a:prstGeom>
            <a:noFill/>
            <a:ln w="12700"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901C43-D01A-A365-9568-9166D0B02149}"/>
              </a:ext>
            </a:extLst>
          </p:cNvPr>
          <p:cNvSpPr txBox="1"/>
          <p:nvPr/>
        </p:nvSpPr>
        <p:spPr>
          <a:xfrm>
            <a:off x="2184308" y="3892490"/>
            <a:ext cx="3101239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BeautifulSoup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Urlopen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뉴스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61819-6FB0-1E5A-D993-DF994EBAD375}"/>
              </a:ext>
            </a:extLst>
          </p:cNvPr>
          <p:cNvSpPr txBox="1"/>
          <p:nvPr/>
        </p:nvSpPr>
        <p:spPr>
          <a:xfrm>
            <a:off x="6906453" y="3892490"/>
            <a:ext cx="3101239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WordCloud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Okt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불용어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처리 및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워드 클라우드 생성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75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Data Analysis 1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영화관 이용의 증감률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시청 </a:t>
            </a:r>
            <a:r>
              <a:rPr lang="ko-KR" altLang="en-US" sz="3200" dirty="0" err="1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증가량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주 고객층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51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25C05E-1F67-7173-DE6A-FC37D74FAC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54" b="24783" l="49847" r="944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5" b="72464"/>
          <a:stretch/>
        </p:blipFill>
        <p:spPr>
          <a:xfrm>
            <a:off x="284150" y="2268742"/>
            <a:ext cx="3745282" cy="13880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63013C8-4ADC-9C76-1246-17EC891DD5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2" t="65797" r="21992"/>
          <a:stretch/>
        </p:blipFill>
        <p:spPr>
          <a:xfrm>
            <a:off x="1303796" y="3969633"/>
            <a:ext cx="1480931" cy="23456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965909-FBD2-62A6-C9CB-6F1905EB35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518" b="81562" l="28029" r="58638">
                        <a14:foregroundMark x1="28438" y1="71875" x2="28438" y2="71875"/>
                        <a14:foregroundMark x1="33438" y1="71875" x2="33438" y2="71875"/>
                        <a14:foregroundMark x1="37969" y1="71875" x2="37969" y2="71875"/>
                        <a14:foregroundMark x1="40938" y1="71875" x2="40938" y2="71875"/>
                        <a14:foregroundMark x1="44063" y1="72500" x2="44063" y2="72500"/>
                        <a14:foregroundMark x1="48750" y1="71771" x2="48750" y2="71771"/>
                        <a14:foregroundMark x1="52500" y1="71458" x2="52500" y2="71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03" t="64638" r="37536" b="16558"/>
          <a:stretch/>
        </p:blipFill>
        <p:spPr>
          <a:xfrm>
            <a:off x="5193215" y="4969565"/>
            <a:ext cx="2042471" cy="752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333F66-4742-33AE-A639-70C412874AC8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93" y="1460236"/>
            <a:ext cx="1117738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4886061" y="1126668"/>
            <a:ext cx="241987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출처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9376FB-212E-D9B7-3C9E-92BAB97A1CB2}"/>
              </a:ext>
            </a:extLst>
          </p:cNvPr>
          <p:cNvSpPr txBox="1"/>
          <p:nvPr/>
        </p:nvSpPr>
        <p:spPr>
          <a:xfrm>
            <a:off x="1943828" y="2460986"/>
            <a:ext cx="358190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미디어 통계 포털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통계청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영화관입장권 통합 전산망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 데이터 거래소</a:t>
            </a:r>
            <a:endParaRPr lang="ko-KR" altLang="en-US" sz="20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3EA4D7-BCB1-75DC-0C6F-688ED9EA26C9}"/>
              </a:ext>
            </a:extLst>
          </p:cNvPr>
          <p:cNvGrpSpPr/>
          <p:nvPr/>
        </p:nvGrpSpPr>
        <p:grpSpPr>
          <a:xfrm>
            <a:off x="6666264" y="1991167"/>
            <a:ext cx="5294243" cy="4035063"/>
            <a:chOff x="6995854" y="2165923"/>
            <a:chExt cx="5294243" cy="403506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4BC3431-E351-90EF-460B-4B6AC6C3DA9C}"/>
                </a:ext>
              </a:extLst>
            </p:cNvPr>
            <p:cNvGrpSpPr/>
            <p:nvPr/>
          </p:nvGrpSpPr>
          <p:grpSpPr>
            <a:xfrm>
              <a:off x="6995854" y="5190470"/>
              <a:ext cx="5028573" cy="1010516"/>
              <a:chOff x="6764568" y="5144966"/>
              <a:chExt cx="5028573" cy="101051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DAF09B4-1B00-D098-AA95-C4191CBB6C86}"/>
                  </a:ext>
                </a:extLst>
              </p:cNvPr>
              <p:cNvSpPr/>
              <p:nvPr/>
            </p:nvSpPr>
            <p:spPr>
              <a:xfrm>
                <a:off x="6764568" y="5300514"/>
                <a:ext cx="4797287" cy="62637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95316A6-3914-6ED8-65EF-EB9881E2AD71}"/>
                  </a:ext>
                </a:extLst>
              </p:cNvPr>
              <p:cNvSpPr/>
              <p:nvPr/>
            </p:nvSpPr>
            <p:spPr>
              <a:xfrm>
                <a:off x="7077141" y="5144966"/>
                <a:ext cx="4716000" cy="1010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CF53DA9-D7B2-BFFF-2ED6-7469C9EB2D00}"/>
                </a:ext>
              </a:extLst>
            </p:cNvPr>
            <p:cNvGrpSpPr/>
            <p:nvPr/>
          </p:nvGrpSpPr>
          <p:grpSpPr>
            <a:xfrm>
              <a:off x="6995854" y="2165923"/>
              <a:ext cx="5028573" cy="2763078"/>
              <a:chOff x="6095999" y="2146852"/>
              <a:chExt cx="5028573" cy="2763078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700088-03A4-B514-A3E8-026B812A6CAD}"/>
                  </a:ext>
                </a:extLst>
              </p:cNvPr>
              <p:cNvSpPr/>
              <p:nvPr/>
            </p:nvSpPr>
            <p:spPr>
              <a:xfrm>
                <a:off x="6095999" y="2474845"/>
                <a:ext cx="4797287" cy="22064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BACE600-1F39-F47F-4DA5-979AA88A6B88}"/>
                  </a:ext>
                </a:extLst>
              </p:cNvPr>
              <p:cNvSpPr/>
              <p:nvPr/>
            </p:nvSpPr>
            <p:spPr>
              <a:xfrm>
                <a:off x="6408572" y="2146852"/>
                <a:ext cx="4716000" cy="27630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562BAF-9D3C-44B8-316F-4805ACA8AFE9}"/>
                </a:ext>
              </a:extLst>
            </p:cNvPr>
            <p:cNvSpPr txBox="1"/>
            <p:nvPr/>
          </p:nvSpPr>
          <p:spPr>
            <a:xfrm>
              <a:off x="7392201" y="2277952"/>
              <a:ext cx="4897896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가장 많이 이용하는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가장 많이 이용하는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서비스의 주 이용 콘텐츠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자주 사용하는 스마트 기기 애플리케이션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최근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개월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이용 경험 여부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년 동안 가장 많이 이용한 여가 공간 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유료 결제 여부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월 평균 지출 금액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이용빈도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총 영화관 관객수 및 매출액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전국 코로나 </a:t>
              </a:r>
              <a:r>
                <a:rPr lang="ko-KR" altLang="en-US" sz="14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확진자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300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89" y="542732"/>
            <a:ext cx="315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04778-7073-5F87-9EA9-812695124D05}"/>
              </a:ext>
            </a:extLst>
          </p:cNvPr>
          <p:cNvSpPr txBox="1"/>
          <p:nvPr/>
        </p:nvSpPr>
        <p:spPr>
          <a:xfrm>
            <a:off x="4153643" y="1405823"/>
            <a:ext cx="388471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20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방향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CC88F-D363-9AA1-0AF1-A0C205A8B2D4}"/>
              </a:ext>
            </a:extLst>
          </p:cNvPr>
          <p:cNvSpPr txBox="1"/>
          <p:nvPr/>
        </p:nvSpPr>
        <p:spPr>
          <a:xfrm>
            <a:off x="1622716" y="2366942"/>
            <a:ext cx="8946567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기간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(2020-2021)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년간의 데이터 사용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동안 코로나 방역 정책 및 사람들의 인식 변화에 따른 변동 사항을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확인하고자함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FINAL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데이터셋을 만드는 것이 아닌 분석 목적에 맞는 새로운 데이터셋 생성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서비스의 전반적인 이용 추이와 유저의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 패턴 분석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코로나 기간 중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OTT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 이용에 영향을 주는 요인 분석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9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D9A60D-BA85-B002-5857-67EAA56CC970}"/>
              </a:ext>
            </a:extLst>
          </p:cNvPr>
          <p:cNvGrpSpPr/>
          <p:nvPr/>
        </p:nvGrpSpPr>
        <p:grpSpPr>
          <a:xfrm>
            <a:off x="475121" y="2592729"/>
            <a:ext cx="11241758" cy="3947279"/>
            <a:chOff x="475121" y="2821684"/>
            <a:chExt cx="11241758" cy="371832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727354-B7DA-1841-BC6D-380C06F9F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1" y="2821684"/>
              <a:ext cx="5414012" cy="371832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43105D9-3F69-9E09-6AF1-20891B389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902" y="2846279"/>
              <a:ext cx="5791977" cy="2582671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5E5485B-0A4E-CF5F-823E-E195C188C06E}"/>
              </a:ext>
            </a:extLst>
          </p:cNvPr>
          <p:cNvGrpSpPr/>
          <p:nvPr/>
        </p:nvGrpSpPr>
        <p:grpSpPr>
          <a:xfrm>
            <a:off x="948213" y="1063157"/>
            <a:ext cx="7708297" cy="1448473"/>
            <a:chOff x="948213" y="1063157"/>
            <a:chExt cx="7708297" cy="144847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0A03A7-F320-006C-F12E-394F2471AD4F}"/>
                </a:ext>
              </a:extLst>
            </p:cNvPr>
            <p:cNvGrpSpPr/>
            <p:nvPr/>
          </p:nvGrpSpPr>
          <p:grpSpPr>
            <a:xfrm>
              <a:off x="948213" y="1063157"/>
              <a:ext cx="7708297" cy="1448473"/>
              <a:chOff x="996462" y="919178"/>
              <a:chExt cx="7708297" cy="144847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E04778-7073-5F87-9EA9-812695124D05}"/>
                  </a:ext>
                </a:extLst>
              </p:cNvPr>
              <p:cNvSpPr txBox="1"/>
              <p:nvPr/>
            </p:nvSpPr>
            <p:spPr>
              <a:xfrm>
                <a:off x="996462" y="1034549"/>
                <a:ext cx="1868558" cy="4001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데이터 소개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619DCC-2E76-A847-DDF3-7C372627BB6C}"/>
                  </a:ext>
                </a:extLst>
              </p:cNvPr>
              <p:cNvSpPr txBox="1"/>
              <p:nvPr/>
            </p:nvSpPr>
            <p:spPr>
              <a:xfrm>
                <a:off x="3820683" y="919178"/>
                <a:ext cx="4884076" cy="144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solidFill>
                      <a:srgbClr val="FF0000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▶</a:t>
                </a:r>
                <a:r>
                  <a:rPr lang="ko-KR" altLang="en-US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가장 많이 이용하는 </a:t>
                </a:r>
                <a:r>
                  <a:rPr lang="en-US" altLang="ko-KR" sz="1500" dirty="0" err="1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ott</a:t>
                </a:r>
                <a:r>
                  <a:rPr lang="en-US" altLang="ko-KR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service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solidFill>
                      <a:srgbClr val="FF0000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▶</a:t>
                </a:r>
                <a:r>
                  <a:rPr lang="ko-KR" altLang="en-US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가장 많이 이용하는 </a:t>
                </a:r>
                <a:r>
                  <a:rPr lang="en-US" altLang="ko-KR" sz="1500" dirty="0" err="1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ott</a:t>
                </a:r>
                <a:r>
                  <a:rPr lang="en-US" altLang="ko-KR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service</a:t>
                </a:r>
                <a:r>
                  <a:rPr lang="ko-KR" altLang="en-US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의 주 이용 콘텐츠  </a:t>
                </a:r>
                <a:endPara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▶ 자주 사용하는 스마트 기기 애플리케이션</a:t>
                </a:r>
                <a:endPara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▶ 최근 </a:t>
                </a:r>
                <a:r>
                  <a:rPr lang="en-US" altLang="ko-KR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3</a:t>
                </a:r>
                <a:r>
                  <a:rPr lang="ko-KR" altLang="en-US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개월 </a:t>
                </a:r>
                <a:r>
                  <a:rPr lang="en-US" altLang="ko-KR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OTT </a:t>
                </a:r>
                <a:r>
                  <a:rPr lang="ko-KR" altLang="en-US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서비스 이용 경험 여부 </a:t>
                </a:r>
                <a:endPara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4F8612-1B0A-8294-3C52-F48041ED83C1}"/>
                </a:ext>
              </a:extLst>
            </p:cNvPr>
            <p:cNvSpPr txBox="1"/>
            <p:nvPr/>
          </p:nvSpPr>
          <p:spPr>
            <a:xfrm>
              <a:off x="2816771" y="1178528"/>
              <a:ext cx="86397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예시</a:t>
              </a:r>
              <a:r>
                <a:rPr lang="en-US" altLang="ko-KR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)</a:t>
              </a:r>
              <a:endPara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93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8DF8285-7A47-1C0E-2B88-7A3E54DB033D}"/>
              </a:ext>
            </a:extLst>
          </p:cNvPr>
          <p:cNvGrpSpPr/>
          <p:nvPr/>
        </p:nvGrpSpPr>
        <p:grpSpPr>
          <a:xfrm>
            <a:off x="556589" y="2511631"/>
            <a:ext cx="11264982" cy="4028378"/>
            <a:chOff x="556589" y="2801583"/>
            <a:chExt cx="11264982" cy="37384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C1CFFB3-6770-F28F-EC7B-9B74B7C62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89" y="2801583"/>
              <a:ext cx="5067575" cy="365684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E66FCD-79C7-203F-6BAA-26FC9546A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4165" y="3806409"/>
              <a:ext cx="6197406" cy="2733599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49A748-EBEB-6258-BB62-25E3F65604C8}"/>
              </a:ext>
            </a:extLst>
          </p:cNvPr>
          <p:cNvGrpSpPr/>
          <p:nvPr/>
        </p:nvGrpSpPr>
        <p:grpSpPr>
          <a:xfrm>
            <a:off x="948213" y="1063157"/>
            <a:ext cx="7708297" cy="1448473"/>
            <a:chOff x="948213" y="1063157"/>
            <a:chExt cx="7708297" cy="144847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0D02220-1C78-1964-ACCA-34A61A471826}"/>
                </a:ext>
              </a:extLst>
            </p:cNvPr>
            <p:cNvGrpSpPr/>
            <p:nvPr/>
          </p:nvGrpSpPr>
          <p:grpSpPr>
            <a:xfrm>
              <a:off x="948213" y="1063157"/>
              <a:ext cx="7708297" cy="1448473"/>
              <a:chOff x="996462" y="919178"/>
              <a:chExt cx="7708297" cy="144847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DAAEAF-445F-2D8B-08A3-D2C9BE2042DC}"/>
                  </a:ext>
                </a:extLst>
              </p:cNvPr>
              <p:cNvSpPr txBox="1"/>
              <p:nvPr/>
            </p:nvSpPr>
            <p:spPr>
              <a:xfrm>
                <a:off x="996462" y="1034549"/>
                <a:ext cx="1868558" cy="4001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데이터 소개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19CA13-54D8-8E85-923C-01EEB0208B38}"/>
                  </a:ext>
                </a:extLst>
              </p:cNvPr>
              <p:cNvSpPr txBox="1"/>
              <p:nvPr/>
            </p:nvSpPr>
            <p:spPr>
              <a:xfrm>
                <a:off x="3820683" y="919178"/>
                <a:ext cx="4884076" cy="144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▶ 가장 많이 이용하는 </a:t>
                </a:r>
                <a:r>
                  <a:rPr lang="en-US" altLang="ko-KR" sz="1500" dirty="0" err="1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ott</a:t>
                </a:r>
                <a:r>
                  <a:rPr lang="en-US" altLang="ko-KR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service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▶ 가장 많이 이용하는 </a:t>
                </a:r>
                <a:r>
                  <a:rPr lang="en-US" altLang="ko-KR" sz="1500" dirty="0" err="1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ott</a:t>
                </a:r>
                <a:r>
                  <a:rPr lang="en-US" altLang="ko-KR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service</a:t>
                </a:r>
                <a:r>
                  <a:rPr lang="ko-KR" altLang="en-US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의 주 이용 콘텐츠  </a:t>
                </a:r>
                <a:endPara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solidFill>
                      <a:srgbClr val="FF0000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▶</a:t>
                </a:r>
                <a:r>
                  <a:rPr lang="ko-KR" altLang="en-US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자주 사용하는 스마트 기기 애플리케이션</a:t>
                </a:r>
                <a:endPara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solidFill>
                      <a:srgbClr val="FF0000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▶</a:t>
                </a:r>
                <a:r>
                  <a:rPr lang="ko-KR" altLang="en-US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최근 </a:t>
                </a:r>
                <a:r>
                  <a:rPr lang="en-US" altLang="ko-KR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3</a:t>
                </a:r>
                <a:r>
                  <a:rPr lang="ko-KR" altLang="en-US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개월 </a:t>
                </a:r>
                <a:r>
                  <a:rPr lang="en-US" altLang="ko-KR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OTT </a:t>
                </a:r>
                <a:r>
                  <a:rPr lang="ko-KR" altLang="en-US" sz="15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서비스 이용 경험 여부 </a:t>
                </a:r>
                <a:endPara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0A6B32-9D2E-D1E2-B221-EE2968074D90}"/>
                </a:ext>
              </a:extLst>
            </p:cNvPr>
            <p:cNvSpPr txBox="1"/>
            <p:nvPr/>
          </p:nvSpPr>
          <p:spPr>
            <a:xfrm>
              <a:off x="2816771" y="1178528"/>
              <a:ext cx="86397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예시</a:t>
              </a:r>
              <a:r>
                <a:rPr lang="en-US" altLang="ko-KR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)</a:t>
              </a:r>
              <a:endPara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9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4FB9E34-A32A-75E0-2895-60D6489A3C24}"/>
              </a:ext>
            </a:extLst>
          </p:cNvPr>
          <p:cNvSpPr/>
          <p:nvPr/>
        </p:nvSpPr>
        <p:spPr>
          <a:xfrm>
            <a:off x="948213" y="4841070"/>
            <a:ext cx="10154292" cy="1663902"/>
          </a:xfrm>
          <a:prstGeom prst="roundRect">
            <a:avLst>
              <a:gd name="adj" fmla="val 6272"/>
            </a:avLst>
          </a:prstGeom>
          <a:noFill/>
          <a:ln w="12700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31CDAD3-F9E8-DE97-0480-DB3AE36AD74F}"/>
              </a:ext>
            </a:extLst>
          </p:cNvPr>
          <p:cNvGrpSpPr/>
          <p:nvPr/>
        </p:nvGrpSpPr>
        <p:grpSpPr>
          <a:xfrm>
            <a:off x="1089494" y="1578638"/>
            <a:ext cx="10013011" cy="2862322"/>
            <a:chOff x="948213" y="1980527"/>
            <a:chExt cx="10467711" cy="28623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C619DCC-2E76-A847-DDF3-7C372627BB6C}"/>
                </a:ext>
              </a:extLst>
            </p:cNvPr>
            <p:cNvSpPr txBox="1"/>
            <p:nvPr/>
          </p:nvSpPr>
          <p:spPr>
            <a:xfrm>
              <a:off x="948213" y="1980527"/>
              <a:ext cx="502432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▶ 가장 많이 이용하는 </a:t>
              </a:r>
              <a:r>
                <a:rPr lang="en-US" altLang="ko-KR" sz="1500" dirty="0" err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service </a:t>
              </a: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티빙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쿠팡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플레이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▶ 가장 많이 이용하는 </a:t>
              </a:r>
              <a:r>
                <a:rPr lang="en-US" altLang="ko-KR" sz="1500" dirty="0" err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service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의 주 이용 콘텐츠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다시보기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예능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오락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자주 사용하는 스마트 기기 애플리케이션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소셜 네트워킹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 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최근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3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개월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서비스 이용 경험 여부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있다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없다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1CDFA5-B2FA-A01E-1D9A-614D906490CA}"/>
                </a:ext>
              </a:extLst>
            </p:cNvPr>
            <p:cNvSpPr txBox="1"/>
            <p:nvPr/>
          </p:nvSpPr>
          <p:spPr>
            <a:xfrm>
              <a:off x="6556040" y="1980527"/>
              <a:ext cx="4859884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1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년 동안 가장 많이 이용한 여가 공간 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2016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‘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영화관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’ ~ 2021 ‘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영화관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’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서비스 유료 결제 여부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있다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없다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서비스 월 평균 지출 금액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5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천원 미만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 3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만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천원 미만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서비스 이용빈도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하루에도 여러 번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분기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연간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회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6E8D62C-421B-EAEF-79D6-3F19C2CCD2BC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3323FC-7885-38B4-356A-CFC0B90A0D44}"/>
              </a:ext>
            </a:extLst>
          </p:cNvPr>
          <p:cNvSpPr txBox="1"/>
          <p:nvPr/>
        </p:nvSpPr>
        <p:spPr>
          <a:xfrm>
            <a:off x="3234525" y="5072856"/>
            <a:ext cx="5322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이상치 및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결측치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처리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---------</a:t>
            </a: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일정 기준 미만인 변수는 기타 컬럼을 병합 처리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연도별 증감율에 대한 파생변수 생성 </a:t>
            </a:r>
          </a:p>
        </p:txBody>
      </p:sp>
    </p:spTree>
    <p:extLst>
      <p:ext uri="{BB962C8B-B14F-4D97-AF65-F5344CB8AC3E}">
        <p14:creationId xmlns:p14="http://schemas.microsoft.com/office/powerpoint/2010/main" val="281870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19DCC-2E76-A847-DDF3-7C372627BB6C}"/>
              </a:ext>
            </a:extLst>
          </p:cNvPr>
          <p:cNvSpPr txBox="1"/>
          <p:nvPr/>
        </p:nvSpPr>
        <p:spPr>
          <a:xfrm>
            <a:off x="1074741" y="1872694"/>
            <a:ext cx="4884076" cy="356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 코로나 </a:t>
            </a:r>
            <a:r>
              <a:rPr lang="ko-KR" altLang="en-US" sz="15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관람객수 </a:t>
            </a:r>
            <a:r>
              <a: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</a:t>
            </a:r>
            <a:r>
              <a: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년월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관람객수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Covid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증감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관람객수 증감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2B4135C-4776-208E-CBF7-085C6BEE821B}"/>
              </a:ext>
            </a:extLst>
          </p:cNvPr>
          <p:cNvGrpSpPr/>
          <p:nvPr/>
        </p:nvGrpSpPr>
        <p:grpSpPr>
          <a:xfrm>
            <a:off x="4769106" y="727398"/>
            <a:ext cx="6513860" cy="5532801"/>
            <a:chOff x="4632560" y="1034466"/>
            <a:chExt cx="6513860" cy="553280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4FDE685-CFD9-E200-514B-A6BB14FBA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252" y="1034466"/>
              <a:ext cx="3734168" cy="5532801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12627CA-514A-7D69-8DFE-B8F51D490BDE}"/>
                </a:ext>
              </a:extLst>
            </p:cNvPr>
            <p:cNvGrpSpPr/>
            <p:nvPr/>
          </p:nvGrpSpPr>
          <p:grpSpPr>
            <a:xfrm>
              <a:off x="4632560" y="2172423"/>
              <a:ext cx="2340704" cy="4159468"/>
              <a:chOff x="4632560" y="2172423"/>
              <a:chExt cx="2340704" cy="415946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FCF59C60-CBDF-1834-78AA-C1E26D876506}"/>
                  </a:ext>
                </a:extLst>
              </p:cNvPr>
              <p:cNvGrpSpPr/>
              <p:nvPr/>
            </p:nvGrpSpPr>
            <p:grpSpPr>
              <a:xfrm>
                <a:off x="4632560" y="3389280"/>
                <a:ext cx="2340704" cy="2942611"/>
                <a:chOff x="4582088" y="2892582"/>
                <a:chExt cx="2340704" cy="2942611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E1EE79-5A39-BB35-FD0F-A74323CC66B2}"/>
                    </a:ext>
                  </a:extLst>
                </p:cNvPr>
                <p:cNvSpPr txBox="1"/>
                <p:nvPr/>
              </p:nvSpPr>
              <p:spPr>
                <a:xfrm>
                  <a:off x="4808409" y="3276089"/>
                  <a:ext cx="1888062" cy="21755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[</a:t>
                  </a:r>
                  <a:r>
                    <a:rPr lang="ko-KR" altLang="en-US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파생 변수</a:t>
                  </a:r>
                  <a:r>
                    <a:rPr lang="en-US" altLang="ko-KR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] </a:t>
                  </a:r>
                  <a:r>
                    <a:rPr lang="ko-KR" altLang="en-US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생성</a:t>
                  </a:r>
                  <a:endPara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endPara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전월 대비</a:t>
                  </a:r>
                  <a:endParaRPr lang="en-US" altLang="ko-KR" sz="1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100" dirty="0" err="1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확진자수증감</a:t>
                  </a:r>
                  <a:endParaRPr lang="en-US" altLang="ko-KR" sz="21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100" dirty="0" err="1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관람객수증감</a:t>
                  </a:r>
                  <a:endParaRPr lang="en-US" altLang="ko-KR" sz="21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sp>
              <p:nvSpPr>
                <p:cNvPr id="3" name="사각형: 둥근 모서리 2">
                  <a:extLst>
                    <a:ext uri="{FF2B5EF4-FFF2-40B4-BE49-F238E27FC236}">
                      <a16:creationId xmlns:a16="http://schemas.microsoft.com/office/drawing/2014/main" id="{8ADF226D-99D7-104D-F37E-729276510616}"/>
                    </a:ext>
                  </a:extLst>
                </p:cNvPr>
                <p:cNvSpPr/>
                <p:nvPr/>
              </p:nvSpPr>
              <p:spPr>
                <a:xfrm>
                  <a:off x="4582088" y="2892582"/>
                  <a:ext cx="2340704" cy="2942611"/>
                </a:xfrm>
                <a:prstGeom prst="round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5C3CF82-1144-3ADA-4162-778F8B125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622" y="2172423"/>
                <a:ext cx="1199642" cy="922801"/>
              </a:xfrm>
              <a:prstGeom prst="rect">
                <a:avLst/>
              </a:prstGeom>
            </p:spPr>
          </p:pic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C39D618-B62D-AA4B-AF2B-75856B6705C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64" y="3666027"/>
            <a:ext cx="718540" cy="7185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961D5F2-E947-08AC-5D42-9055B6C74B71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92" y="4152019"/>
            <a:ext cx="718540" cy="7185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5F1D41-20BE-2D57-01E2-FDEAC365A8DE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소개</a:t>
            </a:r>
          </a:p>
        </p:txBody>
      </p:sp>
    </p:spTree>
    <p:extLst>
      <p:ext uri="{BB962C8B-B14F-4D97-AF65-F5344CB8AC3E}">
        <p14:creationId xmlns:p14="http://schemas.microsoft.com/office/powerpoint/2010/main" val="222045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305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F59C60-CBDF-1834-78AA-C1E26D876506}"/>
              </a:ext>
            </a:extLst>
          </p:cNvPr>
          <p:cNvGrpSpPr/>
          <p:nvPr/>
        </p:nvGrpSpPr>
        <p:grpSpPr>
          <a:xfrm>
            <a:off x="5275586" y="1017307"/>
            <a:ext cx="2154674" cy="2198994"/>
            <a:chOff x="11749837" y="3786198"/>
            <a:chExt cx="2154674" cy="31558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E1EE79-5A39-BB35-FD0F-A74323CC66B2}"/>
                </a:ext>
              </a:extLst>
            </p:cNvPr>
            <p:cNvSpPr txBox="1"/>
            <p:nvPr/>
          </p:nvSpPr>
          <p:spPr>
            <a:xfrm>
              <a:off x="11761412" y="4286900"/>
              <a:ext cx="2143099" cy="220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Wide</a:t>
              </a:r>
              <a:r>
                <a: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형 데이터</a:t>
              </a:r>
              <a:endPara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Long</a:t>
              </a:r>
              <a:r>
                <a: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형으로</a:t>
              </a:r>
              <a:endPara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---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결측치</a:t>
              </a:r>
              <a:r>
                <a: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처리</a:t>
              </a:r>
              <a:endPara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ADF226D-99D7-104D-F37E-729276510616}"/>
                </a:ext>
              </a:extLst>
            </p:cNvPr>
            <p:cNvSpPr/>
            <p:nvPr/>
          </p:nvSpPr>
          <p:spPr>
            <a:xfrm>
              <a:off x="11749837" y="3786198"/>
              <a:ext cx="2143099" cy="3155840"/>
            </a:xfrm>
            <a:prstGeom prst="roundRect">
              <a:avLst/>
            </a:prstGeom>
            <a:noFill/>
            <a:ln w="12700"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B5C3CF82-1144-3ADA-4162-778F8B125F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6022632" y="3567881"/>
            <a:ext cx="1090291" cy="12379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5F1D41-20BE-2D57-01E2-FDEAC365A8DE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소개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2CFD3E7-2D0E-C608-E60B-376B22C1AB86}"/>
              </a:ext>
            </a:extLst>
          </p:cNvPr>
          <p:cNvGrpSpPr/>
          <p:nvPr/>
        </p:nvGrpSpPr>
        <p:grpSpPr>
          <a:xfrm>
            <a:off x="7714071" y="869382"/>
            <a:ext cx="3815652" cy="5530222"/>
            <a:chOff x="7428135" y="727398"/>
            <a:chExt cx="3815652" cy="553022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A86FF71-4BDE-FBB1-0188-469D04C68793}"/>
                </a:ext>
              </a:extLst>
            </p:cNvPr>
            <p:cNvGrpSpPr/>
            <p:nvPr/>
          </p:nvGrpSpPr>
          <p:grpSpPr>
            <a:xfrm>
              <a:off x="7428135" y="727398"/>
              <a:ext cx="1798476" cy="4804316"/>
              <a:chOff x="7498532" y="727398"/>
              <a:chExt cx="1798476" cy="480431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C5D4943B-0BFD-3CC7-8F67-85168F83CBB5}"/>
                  </a:ext>
                </a:extLst>
              </p:cNvPr>
              <p:cNvGrpSpPr/>
              <p:nvPr/>
            </p:nvGrpSpPr>
            <p:grpSpPr>
              <a:xfrm>
                <a:off x="7498532" y="727398"/>
                <a:ext cx="1798476" cy="4804316"/>
                <a:chOff x="6395090" y="1617534"/>
                <a:chExt cx="1798476" cy="4804316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E5761702-E4E7-55BD-DB84-65CA28FB8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668"/>
                <a:stretch/>
              </p:blipFill>
              <p:spPr>
                <a:xfrm>
                  <a:off x="6395090" y="1617534"/>
                  <a:ext cx="1798476" cy="2202371"/>
                </a:xfrm>
                <a:prstGeom prst="rect">
                  <a:avLst/>
                </a:prstGeom>
              </p:spPr>
            </p:pic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974232B4-9224-75FB-26B5-FF2D0E55DA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5090" y="4234720"/>
                  <a:ext cx="1798476" cy="2187130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1C153B-75A4-03CC-8C6F-2A64661F4839}"/>
                  </a:ext>
                </a:extLst>
              </p:cNvPr>
              <p:cNvSpPr txBox="1"/>
              <p:nvPr/>
            </p:nvSpPr>
            <p:spPr>
              <a:xfrm>
                <a:off x="8043134" y="2929769"/>
                <a:ext cx="709272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…</a:t>
                </a:r>
                <a:endParaRPr lang="ko-KR" altLang="en-US" sz="28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05E17B9-D1EF-F09E-C88E-C040DA80972A}"/>
                </a:ext>
              </a:extLst>
            </p:cNvPr>
            <p:cNvGrpSpPr/>
            <p:nvPr/>
          </p:nvGrpSpPr>
          <p:grpSpPr>
            <a:xfrm>
              <a:off x="9452932" y="727398"/>
              <a:ext cx="1790855" cy="5530222"/>
              <a:chOff x="9452932" y="727398"/>
              <a:chExt cx="1790855" cy="5530222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B191490-124A-DBEC-0A11-F2AA31C257A6}"/>
                  </a:ext>
                </a:extLst>
              </p:cNvPr>
              <p:cNvGrpSpPr/>
              <p:nvPr/>
            </p:nvGrpSpPr>
            <p:grpSpPr>
              <a:xfrm>
                <a:off x="9452932" y="727398"/>
                <a:ext cx="1790855" cy="5530222"/>
                <a:chOff x="8682540" y="1623211"/>
                <a:chExt cx="1790855" cy="5530222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BA58A9A3-63CB-A359-ED6B-FF09CCF165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2540" y="1623211"/>
                  <a:ext cx="1790855" cy="2202371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4D16F155-E919-9F59-27E8-90E10A55F4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2540" y="4234720"/>
                  <a:ext cx="1790855" cy="2918713"/>
                </a:xfrm>
                <a:prstGeom prst="rect">
                  <a:avLst/>
                </a:prstGeom>
              </p:spPr>
            </p:pic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8F4E1A-F340-F9B3-3842-07E2E866F402}"/>
                  </a:ext>
                </a:extLst>
              </p:cNvPr>
              <p:cNvSpPr txBox="1"/>
              <p:nvPr/>
            </p:nvSpPr>
            <p:spPr>
              <a:xfrm>
                <a:off x="10058851" y="2929769"/>
                <a:ext cx="709272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…</a:t>
                </a:r>
                <a:endParaRPr lang="ko-KR" altLang="en-US" sz="28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D835DF-861D-CCE0-CB03-AED5B3D1A584}"/>
              </a:ext>
            </a:extLst>
          </p:cNvPr>
          <p:cNvGrpSpPr/>
          <p:nvPr/>
        </p:nvGrpSpPr>
        <p:grpSpPr>
          <a:xfrm>
            <a:off x="662277" y="3579687"/>
            <a:ext cx="4884076" cy="2588338"/>
            <a:chOff x="556590" y="2539268"/>
            <a:chExt cx="5662151" cy="3030767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B3E1BE5-CEA7-EBB9-F84B-F5B7DD17F39D}"/>
                </a:ext>
              </a:extLst>
            </p:cNvPr>
            <p:cNvGrpSpPr/>
            <p:nvPr/>
          </p:nvGrpSpPr>
          <p:grpSpPr>
            <a:xfrm>
              <a:off x="556590" y="2539268"/>
              <a:ext cx="5662151" cy="3030767"/>
              <a:chOff x="556590" y="2539268"/>
              <a:chExt cx="5662151" cy="3030767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06A41A63-4C0C-4D18-C177-0B126233C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590" y="5204243"/>
                <a:ext cx="5646909" cy="365792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02F58BC3-F040-3002-5AFA-41B0D51B2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590" y="2539268"/>
                <a:ext cx="5662151" cy="2408129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188DD1-6A5F-52E1-7B01-B4C2F6A6C4E9}"/>
                </a:ext>
              </a:extLst>
            </p:cNvPr>
            <p:cNvSpPr txBox="1"/>
            <p:nvPr/>
          </p:nvSpPr>
          <p:spPr>
            <a:xfrm>
              <a:off x="3025408" y="4840769"/>
              <a:ext cx="7092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</a:t>
              </a:r>
              <a:endPara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B3E423-DA48-9BEF-7040-528863E73B68}"/>
              </a:ext>
            </a:extLst>
          </p:cNvPr>
          <p:cNvGrpSpPr/>
          <p:nvPr/>
        </p:nvGrpSpPr>
        <p:grpSpPr>
          <a:xfrm>
            <a:off x="556590" y="1788873"/>
            <a:ext cx="4435186" cy="1581202"/>
            <a:chOff x="945368" y="1914615"/>
            <a:chExt cx="4435186" cy="158120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99A775-399E-6EDD-9A90-A1E2E59E8320}"/>
                </a:ext>
              </a:extLst>
            </p:cNvPr>
            <p:cNvSpPr txBox="1"/>
            <p:nvPr/>
          </p:nvSpPr>
          <p:spPr>
            <a:xfrm>
              <a:off x="945368" y="1914615"/>
              <a:ext cx="2829820" cy="1581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코로나 </a:t>
              </a:r>
              <a:r>
                <a:rPr lang="ko-KR" altLang="en-US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확진자와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영화관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관람객수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일별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cov.2 covid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mov.2 movie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C136ED-9FE3-50D1-4B7B-A9A6ABC7295F}"/>
                </a:ext>
              </a:extLst>
            </p:cNvPr>
            <p:cNvSpPr txBox="1"/>
            <p:nvPr/>
          </p:nvSpPr>
          <p:spPr>
            <a:xfrm>
              <a:off x="3112569" y="2607112"/>
              <a:ext cx="2267985" cy="888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cov.3 covid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mov.3 movie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89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8DACF3C0-D2B4-66B7-F440-8ACA5FD25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2" y="2305114"/>
            <a:ext cx="4004576" cy="4252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19DCC-2E76-A847-DDF3-7C372627BB6C}"/>
              </a:ext>
            </a:extLst>
          </p:cNvPr>
          <p:cNvSpPr txBox="1"/>
          <p:nvPr/>
        </p:nvSpPr>
        <p:spPr>
          <a:xfrm>
            <a:off x="820784" y="1916546"/>
            <a:ext cx="488407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이용과  영화관 이용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96FC302-3EB7-A388-4F55-843106007F61}"/>
              </a:ext>
            </a:extLst>
          </p:cNvPr>
          <p:cNvGrpSpPr/>
          <p:nvPr/>
        </p:nvGrpSpPr>
        <p:grpSpPr>
          <a:xfrm>
            <a:off x="4699236" y="542732"/>
            <a:ext cx="6671073" cy="3619262"/>
            <a:chOff x="4999407" y="2685574"/>
            <a:chExt cx="6671073" cy="361926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CDDDCB5-E0C0-6086-A8BC-4024342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9523" y="2773881"/>
              <a:ext cx="3274689" cy="340330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429EEEF-F865-F98F-91E6-A8631DE06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866" y="3044287"/>
              <a:ext cx="3017202" cy="3144435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ADF226D-99D7-104D-F37E-729276510616}"/>
                </a:ext>
              </a:extLst>
            </p:cNvPr>
            <p:cNvSpPr/>
            <p:nvPr/>
          </p:nvSpPr>
          <p:spPr>
            <a:xfrm>
              <a:off x="4999407" y="2685574"/>
              <a:ext cx="6671073" cy="3619262"/>
            </a:xfrm>
            <a:prstGeom prst="roundRect">
              <a:avLst>
                <a:gd name="adj" fmla="val 6114"/>
              </a:avLst>
            </a:prstGeom>
            <a:noFill/>
            <a:ln w="12700"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F2E0152-C11B-B82B-44D2-37AF13A1C1D9}"/>
              </a:ext>
            </a:extLst>
          </p:cNvPr>
          <p:cNvSpPr txBox="1"/>
          <p:nvPr/>
        </p:nvSpPr>
        <p:spPr>
          <a:xfrm>
            <a:off x="8533236" y="4161994"/>
            <a:ext cx="333368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파생변수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생성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여가영화관증감률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F44B444-AEE3-1A8E-2114-A46BCBE3BC6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699236" y="4515546"/>
            <a:ext cx="1559912" cy="11999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88B3C-0C75-0F24-C9A0-64A70DE766E2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소개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317696-66DB-48D4-C26E-CF6FEF842DE0}"/>
              </a:ext>
            </a:extLst>
          </p:cNvPr>
          <p:cNvSpPr txBox="1"/>
          <p:nvPr/>
        </p:nvSpPr>
        <p:spPr>
          <a:xfrm>
            <a:off x="5515802" y="5603637"/>
            <a:ext cx="18642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22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871</Words>
  <Application>Microsoft Office PowerPoint</Application>
  <PresentationFormat>와이드스크린</PresentationFormat>
  <Paragraphs>185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G마켓 산스 TTF Light</vt:lpstr>
      <vt:lpstr>G마켓 산스 TTF Bold</vt:lpstr>
      <vt:lpstr>Arial</vt:lpstr>
      <vt:lpstr>맑은 고딕</vt:lpstr>
      <vt:lpstr>G마켓 산스 TTF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전대한</dc:creator>
  <cp:lastModifiedBy>nam su min</cp:lastModifiedBy>
  <cp:revision>48</cp:revision>
  <dcterms:created xsi:type="dcterms:W3CDTF">2022-11-06T07:04:06Z</dcterms:created>
  <dcterms:modified xsi:type="dcterms:W3CDTF">2022-11-30T09:17:36Z</dcterms:modified>
</cp:coreProperties>
</file>