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2"/>
    <p:sldId id="265" r:id="rId3"/>
    <p:sldId id="271" r:id="rId4"/>
    <p:sldId id="262" r:id="rId5"/>
    <p:sldId id="266" r:id="rId6"/>
    <p:sldId id="333" r:id="rId7"/>
    <p:sldId id="323" r:id="rId8"/>
    <p:sldId id="329" r:id="rId9"/>
    <p:sldId id="334" r:id="rId10"/>
    <p:sldId id="336" r:id="rId11"/>
    <p:sldId id="337" r:id="rId12"/>
    <p:sldId id="338" r:id="rId13"/>
    <p:sldId id="339" r:id="rId14"/>
    <p:sldId id="340" r:id="rId15"/>
    <p:sldId id="270" r:id="rId16"/>
    <p:sldId id="293" r:id="rId17"/>
    <p:sldId id="272" r:id="rId18"/>
    <p:sldId id="324" r:id="rId19"/>
    <p:sldId id="342" r:id="rId20"/>
    <p:sldId id="305" r:id="rId21"/>
    <p:sldId id="277" r:id="rId22"/>
    <p:sldId id="269" r:id="rId23"/>
    <p:sldId id="306" r:id="rId24"/>
    <p:sldId id="273" r:id="rId25"/>
    <p:sldId id="341" r:id="rId26"/>
    <p:sldId id="279" r:id="rId27"/>
    <p:sldId id="304" r:id="rId28"/>
    <p:sldId id="274" r:id="rId29"/>
    <p:sldId id="295" r:id="rId30"/>
    <p:sldId id="302" r:id="rId31"/>
    <p:sldId id="310" r:id="rId32"/>
    <p:sldId id="311" r:id="rId33"/>
    <p:sldId id="312" r:id="rId34"/>
    <p:sldId id="313" r:id="rId35"/>
    <p:sldId id="315" r:id="rId36"/>
    <p:sldId id="316" r:id="rId37"/>
    <p:sldId id="317" r:id="rId38"/>
    <p:sldId id="294" r:id="rId39"/>
    <p:sldId id="296" r:id="rId40"/>
    <p:sldId id="332" r:id="rId41"/>
    <p:sldId id="300" r:id="rId42"/>
    <p:sldId id="299" r:id="rId43"/>
    <p:sldId id="303" r:id="rId44"/>
    <p:sldId id="280" r:id="rId45"/>
    <p:sldId id="330" r:id="rId46"/>
    <p:sldId id="322" r:id="rId47"/>
    <p:sldId id="291" r:id="rId48"/>
    <p:sldId id="326" r:id="rId49"/>
    <p:sldId id="327" r:id="rId50"/>
    <p:sldId id="328" r:id="rId51"/>
    <p:sldId id="319" r:id="rId52"/>
    <p:sldId id="285" r:id="rId53"/>
    <p:sldId id="331" r:id="rId54"/>
    <p:sldId id="286" r:id="rId55"/>
    <p:sldId id="264" r:id="rId5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8"/>
    </p:embeddedFont>
    <p:embeddedFont>
      <p:font typeface="G마켓 산스 TTF Light" panose="02000000000000000000" pitchFamily="2" charset="-127"/>
      <p:regular r:id="rId59"/>
    </p:embeddedFont>
    <p:embeddedFont>
      <p:font typeface="G마켓 산스 TTF Medium" panose="02000000000000000000" pitchFamily="2" charset="-127"/>
      <p:regular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0858" autoAdjust="0"/>
  </p:normalViewPr>
  <p:slideViewPr>
    <p:cSldViewPr snapToGrid="0" showGuides="1">
      <p:cViewPr varScale="1">
        <p:scale>
          <a:sx n="43" d="100"/>
          <a:sy n="43" d="100"/>
        </p:scale>
        <p:origin x="66" y="540"/>
      </p:cViewPr>
      <p:guideLst>
        <p:guide orient="horz" pos="1457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워드 클라우드는</a:t>
            </a:r>
            <a:r>
              <a:rPr lang="en-US" altLang="ko-KR" dirty="0"/>
              <a:t>….. </a:t>
            </a:r>
            <a:r>
              <a:rPr lang="ko-KR" altLang="en-US" dirty="0" err="1"/>
              <a:t>빼도될것</a:t>
            </a:r>
            <a:r>
              <a:rPr lang="ko-KR" altLang="en-US" dirty="0"/>
              <a:t> 같기도 하고 </a:t>
            </a:r>
            <a:r>
              <a:rPr lang="en-US" altLang="ko-KR" dirty="0"/>
              <a:t>…. </a:t>
            </a:r>
            <a:r>
              <a:rPr lang="ko-KR" altLang="en-US" dirty="0"/>
              <a:t>어떻게 생각하시나요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6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7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관련 데이터는 미디어 통계 포털에서 대부분 가져왔고</a:t>
            </a:r>
            <a:r>
              <a:rPr lang="en-US" altLang="ko-KR" dirty="0"/>
              <a:t>, </a:t>
            </a:r>
            <a:r>
              <a:rPr lang="ko-KR" altLang="en-US" dirty="0"/>
              <a:t>이외 코로나 </a:t>
            </a:r>
            <a:r>
              <a:rPr lang="ko-KR" altLang="en-US" dirty="0" err="1"/>
              <a:t>확진자수</a:t>
            </a:r>
            <a:r>
              <a:rPr lang="ko-KR" altLang="en-US" dirty="0"/>
              <a:t> 데이터 및 총 영화관 관객수 및 매출액 데이터는 각각 영화관 입장권 통합 전산망과 한국데이터 거래소에서 가져왔음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2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  <a:r>
              <a:rPr lang="ko-KR" altLang="en-US" dirty="0"/>
              <a:t>우리가 사용한 데이터에 대한 전체적 소개</a:t>
            </a:r>
            <a:r>
              <a:rPr lang="en-US" altLang="ko-KR" dirty="0"/>
              <a:t>, </a:t>
            </a:r>
            <a:r>
              <a:rPr lang="ko-KR" altLang="en-US" dirty="0"/>
              <a:t>어떤 방향으로 </a:t>
            </a:r>
            <a:r>
              <a:rPr lang="ko-KR" altLang="en-US" dirty="0" err="1"/>
              <a:t>전처리</a:t>
            </a:r>
            <a:r>
              <a:rPr lang="ko-KR" altLang="en-US" dirty="0"/>
              <a:t> 했는지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왜 하나의 최종 데이터셋을 만들지 않았는지</a:t>
            </a:r>
            <a:r>
              <a:rPr lang="en-US" altLang="ko-KR" dirty="0"/>
              <a:t>…(</a:t>
            </a:r>
            <a:r>
              <a:rPr lang="ko-KR" altLang="en-US" dirty="0"/>
              <a:t>못했는지</a:t>
            </a:r>
            <a:r>
              <a:rPr lang="en-US" altLang="ko-KR" dirty="0"/>
              <a:t>….) </a:t>
            </a:r>
            <a:r>
              <a:rPr lang="ko-KR" altLang="en-US" dirty="0"/>
              <a:t>다음 장에서 하나의 예시로 보여주고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이용과 관련한 데이터는 로</a:t>
            </a:r>
            <a:r>
              <a:rPr lang="en-US" altLang="ko-KR" dirty="0"/>
              <a:t>(raw) </a:t>
            </a:r>
            <a:r>
              <a:rPr lang="ko-KR" altLang="en-US" dirty="0"/>
              <a:t>데이터가 아니라 </a:t>
            </a:r>
            <a:endParaRPr lang="en-US" altLang="ko-KR" dirty="0"/>
          </a:p>
          <a:p>
            <a:r>
              <a:rPr lang="ko-KR" altLang="en-US" dirty="0"/>
              <a:t>정보통신정책연구원에서 진행한 한국 미디어 패널조사의 결과가 정제된 데이터임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예시로 가장 많이 이용하는 </a:t>
            </a:r>
            <a:r>
              <a:rPr lang="en-US" altLang="ko-KR" dirty="0" err="1"/>
              <a:t>ott</a:t>
            </a:r>
            <a:r>
              <a:rPr lang="en-US" altLang="ko-KR" dirty="0"/>
              <a:t> </a:t>
            </a:r>
            <a:r>
              <a:rPr lang="ko-KR" altLang="en-US" dirty="0"/>
              <a:t>서비스 데이터를 </a:t>
            </a:r>
            <a:r>
              <a:rPr lang="ko-KR" altLang="en-US" dirty="0" err="1"/>
              <a:t>보여준뒤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 연평균소득</a:t>
            </a:r>
            <a:r>
              <a:rPr lang="en-US" altLang="ko-KR" dirty="0"/>
              <a:t>, </a:t>
            </a:r>
            <a:r>
              <a:rPr lang="ko-KR" altLang="en-US" dirty="0"/>
              <a:t>가구원수</a:t>
            </a:r>
            <a:r>
              <a:rPr lang="en-US" altLang="ko-KR" dirty="0"/>
              <a:t>, </a:t>
            </a:r>
            <a:r>
              <a:rPr lang="ko-KR" altLang="en-US" dirty="0"/>
              <a:t>지역별 구분이 한 컬럼에 섞여 있고 </a:t>
            </a:r>
            <a:endParaRPr lang="en-US" altLang="ko-KR" dirty="0"/>
          </a:p>
          <a:p>
            <a:r>
              <a:rPr lang="ko-KR" altLang="en-US" dirty="0"/>
              <a:t>각 행은 연도별 </a:t>
            </a:r>
            <a:r>
              <a:rPr lang="ko-KR" altLang="en-US" dirty="0" err="1"/>
              <a:t>사례수에</a:t>
            </a:r>
            <a:r>
              <a:rPr lang="ko-KR" altLang="en-US" dirty="0"/>
              <a:t> 대한 비율로 이뤄져 있음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넘기면서 예시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OTT </a:t>
            </a:r>
            <a:r>
              <a:rPr lang="ko-KR" altLang="en-US" dirty="0"/>
              <a:t>이용 분석을 위해 여러 데이터를 사용했기때문에 예시로 몇 개만 보여줌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이런식이다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이미 정제된 데이터기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없고 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ko-KR" altLang="en-US" dirty="0" err="1"/>
              <a:t>처리할만한</a:t>
            </a:r>
            <a:r>
              <a:rPr lang="ko-KR" altLang="en-US" dirty="0"/>
              <a:t> 이상치가 없는 데이터라서 팀에서 관련된 전처리를 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컬럼 </a:t>
            </a:r>
            <a:r>
              <a:rPr lang="en-US" altLang="ko-KR" dirty="0"/>
              <a:t>(</a:t>
            </a:r>
            <a:r>
              <a:rPr lang="ko-KR" altLang="en-US" dirty="0"/>
              <a:t>이용경험 여부</a:t>
            </a:r>
            <a:r>
              <a:rPr lang="en-US" altLang="ko-KR" dirty="0"/>
              <a:t>, </a:t>
            </a:r>
            <a:r>
              <a:rPr lang="ko-KR" altLang="en-US" dirty="0"/>
              <a:t>유료 결제 여부 </a:t>
            </a:r>
            <a:r>
              <a:rPr lang="en-US" altLang="ko-KR" dirty="0"/>
              <a:t>– </a:t>
            </a:r>
            <a:r>
              <a:rPr lang="ko-KR" altLang="en-US" dirty="0"/>
              <a:t>있다 없다</a:t>
            </a:r>
            <a:r>
              <a:rPr lang="en-US" altLang="ko-KR" dirty="0"/>
              <a:t>) </a:t>
            </a:r>
            <a:r>
              <a:rPr lang="ko-KR" altLang="en-US" dirty="0"/>
              <a:t>제외하고 각 데이터 셋마다 일정기준 비율이 적을 경우 기타 컬럼으로 컬럼 병합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연도별</a:t>
            </a:r>
            <a:r>
              <a:rPr lang="en-US" altLang="ko-KR" dirty="0"/>
              <a:t>(2020-2021) </a:t>
            </a:r>
            <a:r>
              <a:rPr lang="ko-KR" altLang="en-US" dirty="0"/>
              <a:t>증감율에 대한 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월별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월별 영화 관람객수  </a:t>
            </a:r>
            <a:r>
              <a:rPr lang="en-US" altLang="ko-KR" dirty="0"/>
              <a:t>+ </a:t>
            </a:r>
            <a:r>
              <a:rPr lang="ko-KR" altLang="en-US" dirty="0"/>
              <a:t>일별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 데이터셋에서</a:t>
            </a:r>
            <a:r>
              <a:rPr lang="en-US" altLang="ko-KR" dirty="0"/>
              <a:t>(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수를 월 기준으로 </a:t>
            </a:r>
            <a:r>
              <a:rPr lang="ko-KR" altLang="en-US" dirty="0" err="1"/>
              <a:t>확진자</a:t>
            </a:r>
            <a:r>
              <a:rPr lang="ko-KR" altLang="en-US" dirty="0"/>
              <a:t> 수 누적 계산</a:t>
            </a:r>
            <a:r>
              <a:rPr lang="en-US" altLang="ko-KR" dirty="0"/>
              <a:t>) </a:t>
            </a:r>
            <a:r>
              <a:rPr lang="ko-KR" altLang="en-US" dirty="0"/>
              <a:t>전월대비 </a:t>
            </a:r>
            <a:r>
              <a:rPr lang="ko-KR" altLang="en-US" dirty="0" err="1"/>
              <a:t>증감량을</a:t>
            </a:r>
            <a:r>
              <a:rPr lang="ko-KR" altLang="en-US" dirty="0"/>
              <a:t> 각각의 파생변수 생성 </a:t>
            </a:r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</a:t>
            </a:r>
            <a:r>
              <a:rPr lang="ko-KR" altLang="en-US" dirty="0"/>
              <a:t>을 위한 데이터 셋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0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일별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관람객수 </a:t>
            </a:r>
            <a:r>
              <a:rPr lang="en-US" altLang="ko-KR" dirty="0"/>
              <a:t>+ 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수에 대한 상관계수를 확인하기 위한 데이터 셋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/ 20</a:t>
            </a:r>
            <a:r>
              <a:rPr lang="ko-KR" altLang="en-US" dirty="0"/>
              <a:t>년 </a:t>
            </a:r>
            <a:r>
              <a:rPr lang="en-US" altLang="ko-KR" dirty="0"/>
              <a:t>Wide</a:t>
            </a:r>
            <a:r>
              <a:rPr lang="ko-KR" altLang="en-US" dirty="0"/>
              <a:t>형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+ </a:t>
            </a:r>
            <a:r>
              <a:rPr lang="ko-KR" altLang="en-US" dirty="0"/>
              <a:t>영화 관람객 데이터를 </a:t>
            </a:r>
            <a:endParaRPr lang="en-US" altLang="ko-KR" dirty="0"/>
          </a:p>
          <a:p>
            <a:r>
              <a:rPr lang="en-US" altLang="ko-KR" dirty="0"/>
              <a:t>Long </a:t>
            </a:r>
            <a:r>
              <a:rPr lang="ko-KR" altLang="en-US" dirty="0"/>
              <a:t>형 데이터로 </a:t>
            </a:r>
            <a:r>
              <a:rPr lang="en-US" altLang="ko-KR" dirty="0"/>
              <a:t>reshape  -&gt; </a:t>
            </a:r>
            <a:r>
              <a:rPr lang="ko-KR" altLang="en-US" dirty="0"/>
              <a:t>상관분석을 위한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Cov2covid -&gt; 20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mov2covid -&gt; 20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Cov3covid -&gt; 21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mov3covid -&gt; 21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8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통계분석 데이터</a:t>
            </a:r>
            <a:r>
              <a:rPr lang="en-US" altLang="ko-KR" dirty="0"/>
              <a:t>2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년동안</a:t>
            </a:r>
            <a:r>
              <a:rPr lang="ko-KR" altLang="en-US" dirty="0"/>
              <a:t> 가장 많이 이용한 여가공간 </a:t>
            </a:r>
            <a:r>
              <a:rPr lang="en-US" altLang="ko-KR" dirty="0"/>
              <a:t>– </a:t>
            </a:r>
            <a:r>
              <a:rPr lang="ko-KR" altLang="en-US" dirty="0"/>
              <a:t>영화관의 연도별 </a:t>
            </a:r>
            <a:r>
              <a:rPr lang="ko-KR" altLang="en-US" dirty="0" err="1"/>
              <a:t>증감율</a:t>
            </a:r>
            <a:r>
              <a:rPr lang="ko-KR" altLang="en-US" dirty="0"/>
              <a:t> 파생변수 생성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 서비스 </a:t>
            </a:r>
            <a:r>
              <a:rPr lang="ko-KR" altLang="en-US" dirty="0" err="1"/>
              <a:t>이용시</a:t>
            </a:r>
            <a:r>
              <a:rPr lang="ko-KR" altLang="en-US" dirty="0"/>
              <a:t> 가장 많이 이용하는 컨텐츠 </a:t>
            </a:r>
            <a:r>
              <a:rPr lang="en-US" altLang="ko-KR" dirty="0"/>
              <a:t>– </a:t>
            </a:r>
            <a:r>
              <a:rPr lang="ko-KR" altLang="en-US" dirty="0"/>
              <a:t>영화만 추출 영화 컨텐츠에 대한 증감률 파생변수 생성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 </a:t>
            </a:r>
            <a:r>
              <a:rPr lang="ko-KR" altLang="en-US" dirty="0"/>
              <a:t>분석을 위한 새로운 데이터셋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8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시장의 새로운 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8000" dirty="0"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별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만들어보자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포스트코로나 시대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이용율에 영향을 주는 요인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래픽 2" descr="별 단색으로 채워진">
            <a:extLst>
              <a:ext uri="{FF2B5EF4-FFF2-40B4-BE49-F238E27FC236}">
                <a16:creationId xmlns:a16="http://schemas.microsoft.com/office/drawing/2014/main" id="{8DC9008A-9BEF-1BD2-F537-D259CE68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90" y="3269924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B9E34-A32A-75E0-2895-60D6489A3C24}"/>
              </a:ext>
            </a:extLst>
          </p:cNvPr>
          <p:cNvSpPr/>
          <p:nvPr/>
        </p:nvSpPr>
        <p:spPr>
          <a:xfrm>
            <a:off x="948213" y="4841070"/>
            <a:ext cx="10154292" cy="1663902"/>
          </a:xfrm>
          <a:prstGeom prst="roundRect">
            <a:avLst>
              <a:gd name="adj" fmla="val 6272"/>
            </a:avLst>
          </a:prstGeom>
          <a:noFill/>
          <a:ln w="1270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1CDAD3-F9E8-DE97-0480-DB3AE36AD74F}"/>
              </a:ext>
            </a:extLst>
          </p:cNvPr>
          <p:cNvGrpSpPr/>
          <p:nvPr/>
        </p:nvGrpSpPr>
        <p:grpSpPr>
          <a:xfrm>
            <a:off x="1089494" y="1578638"/>
            <a:ext cx="10013011" cy="2862322"/>
            <a:chOff x="948213" y="1980527"/>
            <a:chExt cx="10467711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948213" y="1980527"/>
              <a:ext cx="502432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 </a:t>
              </a: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티빙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쿠팡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플레이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의 주 이용 콘텐츠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다시보기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예능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오락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자주 사용하는 스마트 기기 애플리케이션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소셜 네트워킹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최근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 경험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CDFA5-B2FA-A01E-1D9A-614D906490CA}"/>
                </a:ext>
              </a:extLst>
            </p:cNvPr>
            <p:cNvSpPr txBox="1"/>
            <p:nvPr/>
          </p:nvSpPr>
          <p:spPr>
            <a:xfrm>
              <a:off x="6556040" y="1980527"/>
              <a:ext cx="485988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 동안 가장 많이 이용한 여가 공간 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2016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 ~ 2021 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유료 결제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월 평균 지출 금액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이용빈도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하루에도 여러 번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분기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연간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회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E8D62C-421B-EAEF-79D6-3F19C2CCD2BC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323FC-7885-38B4-356A-CFC0B90A0D44}"/>
              </a:ext>
            </a:extLst>
          </p:cNvPr>
          <p:cNvSpPr txBox="1"/>
          <p:nvPr/>
        </p:nvSpPr>
        <p:spPr>
          <a:xfrm>
            <a:off x="3234525" y="5072856"/>
            <a:ext cx="532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 및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 기준 미만인 변수는 기타 컬럼을 병합 처리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증감율에 대한 파생변수 생성 </a:t>
            </a:r>
          </a:p>
        </p:txBody>
      </p:sp>
    </p:spTree>
    <p:extLst>
      <p:ext uri="{BB962C8B-B14F-4D97-AF65-F5344CB8AC3E}">
        <p14:creationId xmlns:p14="http://schemas.microsoft.com/office/powerpoint/2010/main" val="281870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1074741" y="2242116"/>
            <a:ext cx="4884076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코로나 </a:t>
            </a:r>
            <a:r>
              <a:rPr lang="ko-KR" altLang="en-US" sz="15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관람객수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Covid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B4135C-4776-208E-CBF7-085C6BEE821B}"/>
              </a:ext>
            </a:extLst>
          </p:cNvPr>
          <p:cNvGrpSpPr/>
          <p:nvPr/>
        </p:nvGrpSpPr>
        <p:grpSpPr>
          <a:xfrm>
            <a:off x="4769106" y="727398"/>
            <a:ext cx="6513860" cy="5532801"/>
            <a:chOff x="4632560" y="1034466"/>
            <a:chExt cx="6513860" cy="55328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FDE685-CFD9-E200-514B-A6BB14FBA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252" y="1034466"/>
              <a:ext cx="3734168" cy="553280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2627CA-514A-7D69-8DFE-B8F51D490BDE}"/>
                </a:ext>
              </a:extLst>
            </p:cNvPr>
            <p:cNvGrpSpPr/>
            <p:nvPr/>
          </p:nvGrpSpPr>
          <p:grpSpPr>
            <a:xfrm>
              <a:off x="4632560" y="1726013"/>
              <a:ext cx="2340704" cy="3981836"/>
              <a:chOff x="4632560" y="1726013"/>
              <a:chExt cx="2340704" cy="398183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CF59C60-CBDF-1834-78AA-C1E26D876506}"/>
                  </a:ext>
                </a:extLst>
              </p:cNvPr>
              <p:cNvGrpSpPr/>
              <p:nvPr/>
            </p:nvGrpSpPr>
            <p:grpSpPr>
              <a:xfrm>
                <a:off x="4632560" y="3020120"/>
                <a:ext cx="2340704" cy="2687729"/>
                <a:chOff x="4582088" y="2523422"/>
                <a:chExt cx="2340704" cy="2687729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1EE79-5A39-BB35-FD0F-A74323CC66B2}"/>
                    </a:ext>
                  </a:extLst>
                </p:cNvPr>
                <p:cNvSpPr txBox="1"/>
                <p:nvPr/>
              </p:nvSpPr>
              <p:spPr>
                <a:xfrm>
                  <a:off x="4808409" y="2734577"/>
                  <a:ext cx="1888062" cy="2175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[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파생 변수</a:t>
                  </a: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] 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생성</a:t>
                  </a: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전월 대비</a:t>
                  </a:r>
                  <a:endParaRPr lang="en-US" altLang="ko-KR" sz="1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확진자수증감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관람객수증감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8ADF226D-99D7-104D-F37E-729276510616}"/>
                    </a:ext>
                  </a:extLst>
                </p:cNvPr>
                <p:cNvSpPr/>
                <p:nvPr/>
              </p:nvSpPr>
              <p:spPr>
                <a:xfrm>
                  <a:off x="4582088" y="2523422"/>
                  <a:ext cx="2340704" cy="268772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5C3CF82-1144-3ADA-4162-778F8B125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22" y="1726013"/>
                <a:ext cx="1199642" cy="922801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C39D618-B62D-AA4B-AF2B-75856B6705C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64" y="3666027"/>
            <a:ext cx="718540" cy="7185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61D5F2-E947-08AC-5D42-9055B6C74B7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92" y="4152019"/>
            <a:ext cx="718540" cy="7185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</p:spTree>
    <p:extLst>
      <p:ext uri="{BB962C8B-B14F-4D97-AF65-F5344CB8AC3E}">
        <p14:creationId xmlns:p14="http://schemas.microsoft.com/office/powerpoint/2010/main" val="22204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30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F59C60-CBDF-1834-78AA-C1E26D876506}"/>
              </a:ext>
            </a:extLst>
          </p:cNvPr>
          <p:cNvGrpSpPr/>
          <p:nvPr/>
        </p:nvGrpSpPr>
        <p:grpSpPr>
          <a:xfrm>
            <a:off x="5275586" y="1017307"/>
            <a:ext cx="2154674" cy="2198994"/>
            <a:chOff x="11749837" y="3786198"/>
            <a:chExt cx="2154674" cy="31558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1EE79-5A39-BB35-FD0F-A74323CC66B2}"/>
                </a:ext>
              </a:extLst>
            </p:cNvPr>
            <p:cNvSpPr txBox="1"/>
            <p:nvPr/>
          </p:nvSpPr>
          <p:spPr>
            <a:xfrm>
              <a:off x="11761412" y="4286900"/>
              <a:ext cx="2143099" cy="220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Wide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 데이터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Long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형으로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---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결측치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처리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11749837" y="3786198"/>
              <a:ext cx="2143099" cy="31558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5C3CF82-1144-3ADA-4162-778F8B12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22632" y="3567881"/>
            <a:ext cx="1090291" cy="1237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CFD3E7-2D0E-C608-E60B-376B22C1AB86}"/>
              </a:ext>
            </a:extLst>
          </p:cNvPr>
          <p:cNvGrpSpPr/>
          <p:nvPr/>
        </p:nvGrpSpPr>
        <p:grpSpPr>
          <a:xfrm>
            <a:off x="7714071" y="869382"/>
            <a:ext cx="3815652" cy="5530222"/>
            <a:chOff x="7428135" y="727398"/>
            <a:chExt cx="3815652" cy="553022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A86FF71-4BDE-FBB1-0188-469D04C68793}"/>
                </a:ext>
              </a:extLst>
            </p:cNvPr>
            <p:cNvGrpSpPr/>
            <p:nvPr/>
          </p:nvGrpSpPr>
          <p:grpSpPr>
            <a:xfrm>
              <a:off x="7428135" y="727398"/>
              <a:ext cx="1798476" cy="4804316"/>
              <a:chOff x="7498532" y="727398"/>
              <a:chExt cx="1798476" cy="48043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5D4943B-0BFD-3CC7-8F67-85168F83CBB5}"/>
                  </a:ext>
                </a:extLst>
              </p:cNvPr>
              <p:cNvGrpSpPr/>
              <p:nvPr/>
            </p:nvGrpSpPr>
            <p:grpSpPr>
              <a:xfrm>
                <a:off x="7498532" y="727398"/>
                <a:ext cx="1798476" cy="4804316"/>
                <a:chOff x="6395090" y="1617534"/>
                <a:chExt cx="1798476" cy="4804316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E5761702-E4E7-55BD-DB84-65CA28FB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8"/>
                <a:stretch/>
              </p:blipFill>
              <p:spPr>
                <a:xfrm>
                  <a:off x="6395090" y="1617534"/>
                  <a:ext cx="1798476" cy="2202371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74232B4-9224-75FB-26B5-FF2D0E55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5090" y="4234720"/>
                  <a:ext cx="1798476" cy="21871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C153B-75A4-03CC-8C6F-2A64661F4839}"/>
                  </a:ext>
                </a:extLst>
              </p:cNvPr>
              <p:cNvSpPr txBox="1"/>
              <p:nvPr/>
            </p:nvSpPr>
            <p:spPr>
              <a:xfrm>
                <a:off x="8043134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05E17B9-D1EF-F09E-C88E-C040DA80972A}"/>
                </a:ext>
              </a:extLst>
            </p:cNvPr>
            <p:cNvGrpSpPr/>
            <p:nvPr/>
          </p:nvGrpSpPr>
          <p:grpSpPr>
            <a:xfrm>
              <a:off x="9452932" y="727398"/>
              <a:ext cx="1790855" cy="5530222"/>
              <a:chOff x="9452932" y="727398"/>
              <a:chExt cx="1790855" cy="55302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191490-124A-DBEC-0A11-F2AA31C257A6}"/>
                  </a:ext>
                </a:extLst>
              </p:cNvPr>
              <p:cNvGrpSpPr/>
              <p:nvPr/>
            </p:nvGrpSpPr>
            <p:grpSpPr>
              <a:xfrm>
                <a:off x="9452932" y="727398"/>
                <a:ext cx="1790855" cy="5530222"/>
                <a:chOff x="8682540" y="1623211"/>
                <a:chExt cx="1790855" cy="553022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A58A9A3-63CB-A359-ED6B-FF09CCF16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1623211"/>
                  <a:ext cx="1790855" cy="2202371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16F155-E919-9F59-27E8-90E10A55F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4234720"/>
                  <a:ext cx="1790855" cy="291871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8F4E1A-F340-F9B3-3842-07E2E866F402}"/>
                  </a:ext>
                </a:extLst>
              </p:cNvPr>
              <p:cNvSpPr txBox="1"/>
              <p:nvPr/>
            </p:nvSpPr>
            <p:spPr>
              <a:xfrm>
                <a:off x="10058851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D835DF-861D-CCE0-CB03-AED5B3D1A584}"/>
              </a:ext>
            </a:extLst>
          </p:cNvPr>
          <p:cNvGrpSpPr/>
          <p:nvPr/>
        </p:nvGrpSpPr>
        <p:grpSpPr>
          <a:xfrm>
            <a:off x="662277" y="3579687"/>
            <a:ext cx="4884076" cy="2588338"/>
            <a:chOff x="556590" y="2539268"/>
            <a:chExt cx="5662151" cy="303076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B3E1BE5-CEA7-EBB9-F84B-F5B7DD17F39D}"/>
                </a:ext>
              </a:extLst>
            </p:cNvPr>
            <p:cNvGrpSpPr/>
            <p:nvPr/>
          </p:nvGrpSpPr>
          <p:grpSpPr>
            <a:xfrm>
              <a:off x="556590" y="2539268"/>
              <a:ext cx="5662151" cy="3030767"/>
              <a:chOff x="556590" y="2539268"/>
              <a:chExt cx="5662151" cy="303076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41A63-4C0C-4D18-C177-0B126233C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5204243"/>
                <a:ext cx="5646909" cy="36579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2F58BC3-F040-3002-5AFA-41B0D51B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2539268"/>
                <a:ext cx="5662151" cy="2408129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88DD1-6A5F-52E1-7B01-B4C2F6A6C4E9}"/>
                </a:ext>
              </a:extLst>
            </p:cNvPr>
            <p:cNvSpPr txBox="1"/>
            <p:nvPr/>
          </p:nvSpPr>
          <p:spPr>
            <a:xfrm>
              <a:off x="3025408" y="4840769"/>
              <a:ext cx="709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B3E423-DA48-9BEF-7040-528863E73B68}"/>
              </a:ext>
            </a:extLst>
          </p:cNvPr>
          <p:cNvGrpSpPr/>
          <p:nvPr/>
        </p:nvGrpSpPr>
        <p:grpSpPr>
          <a:xfrm>
            <a:off x="556590" y="1788873"/>
            <a:ext cx="4435186" cy="1581202"/>
            <a:chOff x="945368" y="1914615"/>
            <a:chExt cx="4435186" cy="1581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A775-399E-6EDD-9A90-A1E2E59E8320}"/>
                </a:ext>
              </a:extLst>
            </p:cNvPr>
            <p:cNvSpPr txBox="1"/>
            <p:nvPr/>
          </p:nvSpPr>
          <p:spPr>
            <a:xfrm>
              <a:off x="945368" y="1914615"/>
              <a:ext cx="2829820" cy="15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코로나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확진자와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영화관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관람객수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cov.2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mov.2 movie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C136ED-9FE3-50D1-4B7B-A9A6ABC7295F}"/>
                </a:ext>
              </a:extLst>
            </p:cNvPr>
            <p:cNvSpPr txBox="1"/>
            <p:nvPr/>
          </p:nvSpPr>
          <p:spPr>
            <a:xfrm>
              <a:off x="3112569" y="2607112"/>
              <a:ext cx="2267985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cov.3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mov.3 movie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DACF3C0-D2B4-66B7-F440-8ACA5FD2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2" y="2305114"/>
            <a:ext cx="4004576" cy="42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820784" y="1916546"/>
            <a:ext cx="488407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이용과  영화관 이용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6FC302-3EB7-A388-4F55-843106007F61}"/>
              </a:ext>
            </a:extLst>
          </p:cNvPr>
          <p:cNvGrpSpPr/>
          <p:nvPr/>
        </p:nvGrpSpPr>
        <p:grpSpPr>
          <a:xfrm>
            <a:off x="4699236" y="542732"/>
            <a:ext cx="6671073" cy="3619262"/>
            <a:chOff x="4999407" y="2685574"/>
            <a:chExt cx="6671073" cy="361926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DDDCB5-E0C0-6086-A8BC-4024342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523" y="2773881"/>
              <a:ext cx="3274689" cy="34033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29EEEF-F865-F98F-91E6-A8631DE0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6" y="3044287"/>
              <a:ext cx="3017202" cy="3144435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4999407" y="2685574"/>
              <a:ext cx="6671073" cy="3619262"/>
            </a:xfrm>
            <a:prstGeom prst="roundRect">
              <a:avLst>
                <a:gd name="adj" fmla="val 6114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8533236" y="4468556"/>
            <a:ext cx="2837073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파생변수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여가영화관증감률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44B444-AEE3-1A8E-2114-A46BCBE3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99236" y="4515546"/>
            <a:ext cx="1559912" cy="1199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17696-66DB-48D4-C26E-CF6FEF842DE0}"/>
              </a:ext>
            </a:extLst>
          </p:cNvPr>
          <p:cNvSpPr txBox="1"/>
          <p:nvPr/>
        </p:nvSpPr>
        <p:spPr>
          <a:xfrm>
            <a:off x="5515802" y="5603637"/>
            <a:ext cx="1864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1284089" y="2691277"/>
            <a:ext cx="962382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상관분석 내용을 보충하기 위한 시각적 자료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3427-2866-9CA9-310D-5E035A1705B1}"/>
              </a:ext>
            </a:extLst>
          </p:cNvPr>
          <p:cNvSpPr txBox="1"/>
          <p:nvPr/>
        </p:nvSpPr>
        <p:spPr>
          <a:xfrm>
            <a:off x="820784" y="1916546"/>
            <a:ext cx="488407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코로나에 대한 인식변화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5EE597-91BE-D095-7B68-1E3F2476261F}"/>
              </a:ext>
            </a:extLst>
          </p:cNvPr>
          <p:cNvGrpSpPr/>
          <p:nvPr/>
        </p:nvGrpSpPr>
        <p:grpSpPr>
          <a:xfrm>
            <a:off x="1951925" y="3460871"/>
            <a:ext cx="8288147" cy="2710356"/>
            <a:chOff x="1951927" y="3429000"/>
            <a:chExt cx="8288147" cy="2710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07D316D-13A0-F5A1-6C56-CE267B632DB4}"/>
                </a:ext>
              </a:extLst>
            </p:cNvPr>
            <p:cNvSpPr/>
            <p:nvPr/>
          </p:nvSpPr>
          <p:spPr>
            <a:xfrm>
              <a:off x="1951927" y="3429000"/>
              <a:ext cx="3566006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074981-3856-6274-72AF-F455F3E9A538}"/>
                </a:ext>
              </a:extLst>
            </p:cNvPr>
            <p:cNvSpPr/>
            <p:nvPr/>
          </p:nvSpPr>
          <p:spPr>
            <a:xfrm>
              <a:off x="6674069" y="3429000"/>
              <a:ext cx="3566005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01C43-D01A-A365-9568-9166D0B02149}"/>
              </a:ext>
            </a:extLst>
          </p:cNvPr>
          <p:cNvSpPr txBox="1"/>
          <p:nvPr/>
        </p:nvSpPr>
        <p:spPr>
          <a:xfrm>
            <a:off x="2184308" y="3748449"/>
            <a:ext cx="3101239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BeautifulSoup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61819-6FB0-1E5A-D993-DF994EBAD375}"/>
              </a:ext>
            </a:extLst>
          </p:cNvPr>
          <p:cNvSpPr txBox="1"/>
          <p:nvPr/>
        </p:nvSpPr>
        <p:spPr>
          <a:xfrm>
            <a:off x="6906453" y="3748449"/>
            <a:ext cx="310123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WordCloud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불용어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및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이용의 증감률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45710"/>
            <a:ext cx="4556126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연령별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증가율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모두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더 큰 폭으로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145710"/>
            <a:ext cx="6112593" cy="42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16217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개월 이용경험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" y="2197511"/>
            <a:ext cx="6047186" cy="42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126577" y="1984576"/>
            <a:ext cx="28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 이용 증가율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816725" y="2197511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연도별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 이용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2017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증가세가 강하게 보임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194413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19~21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그래프 값의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4%~6%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정도 차이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성별이 직접적인 이용여부의 원인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여자 모두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A7224C-601B-E4A7-0932-F9F824A2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884555" y="2349500"/>
            <a:ext cx="5932170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016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 유료결제 </a:t>
            </a:r>
            <a:r>
              <a:rPr lang="en-US" altLang="ko-KR" dirty="0"/>
              <a:t>_</a:t>
            </a:r>
            <a:r>
              <a:rPr lang="ko-KR" altLang="en-US" dirty="0"/>
              <a:t>연령별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연령별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유료결제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유료결제율보다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유료결제비율이 더 높음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20~39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세의 나이대의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유료결제율이 가장 높음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50%)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유료결제 비율이 더 높다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5200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776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50943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66701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2328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903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5200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776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50943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66701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2328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903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3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67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4997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35909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9961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 bwMode="auto">
          <a:xfrm>
            <a:off x="642426" y="2312988"/>
            <a:ext cx="6348310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8BEE-F7F5-A2F1-439C-00B337E83789}"/>
              </a:ext>
            </a:extLst>
          </p:cNvPr>
          <p:cNvSpPr txBox="1"/>
          <p:nvPr/>
        </p:nvSpPr>
        <p:spPr>
          <a:xfrm>
            <a:off x="6816725" y="2169242"/>
            <a:ext cx="473285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평균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만원 이상인 사람들의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소득없음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80%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이상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816725" y="2169242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양상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보임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년도부터 매출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관객수의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급격한 하락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코로나때문에 사람들이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영화관을 안 찾은 걸까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97498-FA3F-860D-35F3-2DAC60E7E887}"/>
              </a:ext>
            </a:extLst>
          </p:cNvPr>
          <p:cNvGrpSpPr/>
          <p:nvPr/>
        </p:nvGrpSpPr>
        <p:grpSpPr>
          <a:xfrm>
            <a:off x="884556" y="2353909"/>
            <a:ext cx="5932170" cy="3961360"/>
            <a:chOff x="996462" y="2353908"/>
            <a:chExt cx="5820263" cy="40476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0C245-7616-F23F-CA18-095474A4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0" t="2697" r="2771" b="2618"/>
            <a:stretch/>
          </p:blipFill>
          <p:spPr>
            <a:xfrm>
              <a:off x="996462" y="2353908"/>
              <a:ext cx="5820263" cy="404760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2A83E97-5BA6-1FB4-E899-4204D9E852A4}"/>
                </a:ext>
              </a:extLst>
            </p:cNvPr>
            <p:cNvCxnSpPr/>
            <p:nvPr/>
          </p:nvCxnSpPr>
          <p:spPr>
            <a:xfrm>
              <a:off x="2841674" y="2353908"/>
              <a:ext cx="0" cy="40476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69242"/>
            <a:ext cx="517249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영화관 이용 증감률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년도의 여가시간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이용율은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9.5%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년도에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여가시간에 영화관을 가는 비율이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줄어들었다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0" y="2312988"/>
            <a:ext cx="5935281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1349441-4DDE-7198-A886-A9D1BAB679E8}"/>
              </a:ext>
            </a:extLst>
          </p:cNvPr>
          <p:cNvSpPr/>
          <p:nvPr/>
        </p:nvSpPr>
        <p:spPr>
          <a:xfrm>
            <a:off x="825909" y="2498995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2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206079"/>
            <a:ext cx="5172495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2018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대비 약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1/5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가량의 관객수만 기록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34303-00FB-5B54-8E04-3D31A4DB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 r="1765"/>
          <a:stretch/>
        </p:blipFill>
        <p:spPr bwMode="auto">
          <a:xfrm>
            <a:off x="996463" y="2280168"/>
            <a:ext cx="5820262" cy="40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1611130" y="1984576"/>
            <a:ext cx="5304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관객수</a:t>
            </a:r>
          </a:p>
        </p:txBody>
      </p:sp>
    </p:spTree>
    <p:extLst>
      <p:ext uri="{BB962C8B-B14F-4D97-AF65-F5344CB8AC3E}">
        <p14:creationId xmlns:p14="http://schemas.microsoft.com/office/powerpoint/2010/main" val="18067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20846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증감율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215369"/>
            <a:ext cx="449072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오락시청증가율은 증가세가 미세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영화시청증가율은 상승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영화시청의 비중이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빠른 속도로 늘어나고 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332393"/>
            <a:ext cx="5820263" cy="40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011103"/>
            <a:ext cx="98996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20~39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세가 가장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서비스중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영화시청 비율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“…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95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787272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달의 코로나와 관객수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1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양상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지난달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60CBF-E930-AFEF-D026-FB2DF1DB0F57}"/>
              </a:ext>
            </a:extLst>
          </p:cNvPr>
          <p:cNvGrpSpPr/>
          <p:nvPr/>
        </p:nvGrpSpPr>
        <p:grpSpPr>
          <a:xfrm>
            <a:off x="5375275" y="2349500"/>
            <a:ext cx="5737859" cy="4052009"/>
            <a:chOff x="5375275" y="2349500"/>
            <a:chExt cx="5737859" cy="40520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1EBF4D-3DE4-460C-C91E-1A174E546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2349500"/>
              <a:ext cx="5737859" cy="405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F88E6EA-C084-A4A5-773C-C4C4EEF7AD64}"/>
                </a:ext>
              </a:extLst>
            </p:cNvPr>
            <p:cNvCxnSpPr>
              <a:cxnSpLocks/>
            </p:cNvCxnSpPr>
            <p:nvPr/>
          </p:nvCxnSpPr>
          <p:spPr>
            <a:xfrm>
              <a:off x="6316393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09A2616-0A28-A9F6-9EE1-7A7A2B9807A6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D583D1-B508-347B-6291-C3EEBB03C788}"/>
                </a:ext>
              </a:extLst>
            </p:cNvPr>
            <p:cNvCxnSpPr>
              <a:cxnSpLocks/>
            </p:cNvCxnSpPr>
            <p:nvPr/>
          </p:nvCxnSpPr>
          <p:spPr>
            <a:xfrm>
              <a:off x="6977575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34BDAE-423B-2145-99F7-96AB7B8A91A6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09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5996E8B-4D97-8BE5-E9A6-C63FBFAA93AF}"/>
                </a:ext>
              </a:extLst>
            </p:cNvPr>
            <p:cNvCxnSpPr>
              <a:cxnSpLocks/>
            </p:cNvCxnSpPr>
            <p:nvPr/>
          </p:nvCxnSpPr>
          <p:spPr>
            <a:xfrm>
              <a:off x="9650436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C87C70-B850-F8FC-3F49-D2A034C33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685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영화관람에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영향을 미치는지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상반된 관계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49500"/>
            <a:ext cx="5737857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7D01-CD19-C409-18AE-032927EAC7B1}"/>
              </a:ext>
            </a:extLst>
          </p:cNvPr>
          <p:cNvSpPr txBox="1"/>
          <p:nvPr/>
        </p:nvSpPr>
        <p:spPr>
          <a:xfrm>
            <a:off x="5776719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이전 달의 코로나와 다음 달 관객수</a:t>
            </a:r>
          </a:p>
        </p:txBody>
      </p:sp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984093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월별</a:t>
            </a:r>
            <a:r>
              <a:rPr lang="en-US" altLang="ko-KR" dirty="0"/>
              <a:t>_</a:t>
            </a:r>
            <a:r>
              <a:rPr lang="ko-KR" altLang="en-US" dirty="0" err="1"/>
              <a:t>확진자수</a:t>
            </a:r>
            <a:r>
              <a:rPr lang="ko-KR" altLang="en-US" dirty="0"/>
              <a:t> 증감률과 관람객수 증감률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5375275" y="2349500"/>
            <a:ext cx="5820263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-0.41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정확한 확인을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일별 데이터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분석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20~21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936D1-0710-724F-D484-FBAA609C8B15}"/>
              </a:ext>
            </a:extLst>
          </p:cNvPr>
          <p:cNvSpPr txBox="1"/>
          <p:nvPr/>
        </p:nvSpPr>
        <p:spPr>
          <a:xfrm>
            <a:off x="1078864" y="2349500"/>
            <a:ext cx="42964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0.35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년도별로 차이가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 dirty="0"/>
              <a:t>년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5" y="2349500"/>
            <a:ext cx="42964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-0.183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약한 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민감한 반응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외출자제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4.087e-16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0.40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늘어나는데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 늘어난다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대한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위험의식의 감소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6680D-33B8-A200-E133-C16FB50A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5" y="2349500"/>
            <a:ext cx="5737859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8173AD-6BBC-4B21-081C-BCD93AA85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/>
          <a:stretch/>
        </p:blipFill>
        <p:spPr bwMode="auto">
          <a:xfrm>
            <a:off x="1037663" y="2360814"/>
            <a:ext cx="5883641" cy="39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6CC7-00BB-D13A-2FD4-508845428CB7}"/>
              </a:ext>
            </a:extLst>
          </p:cNvPr>
          <p:cNvSpPr txBox="1"/>
          <p:nvPr/>
        </p:nvSpPr>
        <p:spPr>
          <a:xfrm>
            <a:off x="6816725" y="2173430"/>
            <a:ext cx="5017135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약 </a:t>
            </a:r>
            <a:r>
              <a:rPr lang="en-US" altLang="ko-KR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 차이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키워드로 뉴스기사를 검색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16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</a:t>
            </a: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63213"/>
            <a:ext cx="5448300" cy="347365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5" y="2363213"/>
            <a:ext cx="5448300" cy="3473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666665" y="5719081"/>
            <a:ext cx="5228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방역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522597" y="5719081"/>
            <a:ext cx="501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코로나 인식의 부재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87235-DDE6-413C-3A47-2009E33DD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64"/>
          <a:stretch/>
        </p:blipFill>
        <p:spPr>
          <a:xfrm>
            <a:off x="795131" y="2349500"/>
            <a:ext cx="10601738" cy="39657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32F13B-235D-D587-140E-085BB532F998}"/>
              </a:ext>
            </a:extLst>
          </p:cNvPr>
          <p:cNvSpPr/>
          <p:nvPr/>
        </p:nvSpPr>
        <p:spPr>
          <a:xfrm>
            <a:off x="4689987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9F203-BEDE-57BE-FC5F-51A78C066AA0}"/>
              </a:ext>
            </a:extLst>
          </p:cNvPr>
          <p:cNvSpPr/>
          <p:nvPr/>
        </p:nvSpPr>
        <p:spPr>
          <a:xfrm>
            <a:off x="6518761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0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2349502"/>
            <a:ext cx="6028933" cy="385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816725" y="2349501"/>
            <a:ext cx="430921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경제회복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우선시 할 것으로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코로나가 영화관 영화관람에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큰 영향을 주지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않을 것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8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“70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B8B72-DBD2-91D2-62B8-BC3E70668323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0C5EA7-A426-91B0-0DB1-80938DB82A99}"/>
              </a:ext>
            </a:extLst>
          </p:cNvPr>
          <p:cNvSpPr/>
          <p:nvPr/>
        </p:nvSpPr>
        <p:spPr>
          <a:xfrm>
            <a:off x="10648335" y="2182761"/>
            <a:ext cx="464801" cy="589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66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BS/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2" y="3126624"/>
            <a:ext cx="19043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113575" y="3126624"/>
            <a:ext cx="220204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2964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-0.67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제외한 데이터를 분석한 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데이터와 이용률이 작은 데이터는 어떻게 할까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F83A0-99CD-8EC7-EB71-7BCE3628B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267" b="2617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3F6D2-3084-017F-5BAF-1F8D4EEDF1EC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]_70</a:t>
            </a:r>
            <a:r>
              <a:rPr lang="ko-KR" altLang="en-US" dirty="0"/>
              <a:t>세 제외</a:t>
            </a:r>
          </a:p>
        </p:txBody>
      </p:sp>
    </p:spTree>
    <p:extLst>
      <p:ext uri="{BB962C8B-B14F-4D97-AF65-F5344CB8AC3E}">
        <p14:creationId xmlns:p14="http://schemas.microsoft.com/office/powerpoint/2010/main" val="287877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다른 연령대에 비해 현저하게 적음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], 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나머지 연령만 가져오자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8732"/>
            <a:ext cx="5017135" cy="4282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상관관게를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보이지만 신뢰성이 부족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DEDA83-17F1-1A02-8832-A3CFD495E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14645" r="5628" b="261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146186" y="2591173"/>
            <a:ext cx="989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이용률은 약한 음의관계를 보였지만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그 관계가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약해지거나 없어질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 증감률과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영화시청은 음의 상관이 있었지만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설명력과 높은 유의사항으로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신뢰성이 낮다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E7B033-4F3B-0360-05C3-2013525D62D1}"/>
              </a:ext>
            </a:extLst>
          </p:cNvPr>
          <p:cNvSpPr/>
          <p:nvPr/>
        </p:nvSpPr>
        <p:spPr>
          <a:xfrm>
            <a:off x="2248201" y="5510400"/>
            <a:ext cx="7695597" cy="6864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코로나의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확진세와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무관하게 영화관 이용률은 증가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관계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이용은 영화관 이용과 별개의 독자적 전략 수립이 요구됨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F7FB8-E8BF-D054-0C04-AE97D8C04625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결과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A851961-4650-7C05-1172-6637E6C81791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508672"/>
            <a:ext cx="989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무관하고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영화관이용에 연관이 없다면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만의 강점을 생각해보자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CF5C4A-31BD-F6EF-5FF0-BF704B5434BC}"/>
              </a:ext>
            </a:extLst>
          </p:cNvPr>
          <p:cNvGrpSpPr/>
          <p:nvPr/>
        </p:nvGrpSpPr>
        <p:grpSpPr>
          <a:xfrm>
            <a:off x="2204918" y="4078967"/>
            <a:ext cx="7782163" cy="1774636"/>
            <a:chOff x="1261008" y="1902168"/>
            <a:chExt cx="6687984" cy="198051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327EB7-C894-634C-7F5D-5C08F098B677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08" y="2900252"/>
              <a:ext cx="66879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221EF0-FCE1-8B19-52CF-CE5083A75693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48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B8722F-A5B2-72E1-80FB-A65CAFC19464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60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E429B2-EB4E-4CC3-1DDB-C0F61236ED0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549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29135E-BDC9-2C0B-2E4C-163334A3F732}"/>
              </a:ext>
            </a:extLst>
          </p:cNvPr>
          <p:cNvSpPr txBox="1"/>
          <p:nvPr/>
        </p:nvSpPr>
        <p:spPr>
          <a:xfrm>
            <a:off x="2591953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넷플릭스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13,500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CE38D-43C7-D3E3-3F54-0D0F77B4DF2C}"/>
              </a:ext>
            </a:extLst>
          </p:cNvPr>
          <p:cNvSpPr txBox="1"/>
          <p:nvPr/>
        </p:nvSpPr>
        <p:spPr>
          <a:xfrm>
            <a:off x="4196612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티빙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10,900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C2804-6069-DAA0-2B91-574F212EB356}"/>
              </a:ext>
            </a:extLst>
          </p:cNvPr>
          <p:cNvSpPr txBox="1"/>
          <p:nvPr/>
        </p:nvSpPr>
        <p:spPr>
          <a:xfrm>
            <a:off x="5940604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유튜브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3232E-56FD-00C8-7433-5EB85772ACE7}"/>
              </a:ext>
            </a:extLst>
          </p:cNvPr>
          <p:cNvSpPr txBox="1"/>
          <p:nvPr/>
        </p:nvSpPr>
        <p:spPr>
          <a:xfrm>
            <a:off x="5940604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메가박스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4BC34-8AE1-A167-057F-3D38A7C67737}"/>
              </a:ext>
            </a:extLst>
          </p:cNvPr>
          <p:cNvSpPr txBox="1"/>
          <p:nvPr/>
        </p:nvSpPr>
        <p:spPr>
          <a:xfrm>
            <a:off x="4198249" y="5202118"/>
            <a:ext cx="135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롯데시네마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3E829-286E-580D-CA9A-EB285BC85344}"/>
              </a:ext>
            </a:extLst>
          </p:cNvPr>
          <p:cNvSpPr txBox="1"/>
          <p:nvPr/>
        </p:nvSpPr>
        <p:spPr>
          <a:xfrm>
            <a:off x="2601863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CGV</a:t>
            </a: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E5EE6-8AA1-50EB-CF73-CCB2B15C911E}"/>
              </a:ext>
            </a:extLst>
          </p:cNvPr>
          <p:cNvSpPr txBox="1"/>
          <p:nvPr/>
        </p:nvSpPr>
        <p:spPr>
          <a:xfrm>
            <a:off x="7382878" y="5077083"/>
            <a:ext cx="182195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평일 낮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67D97-4AC4-EB90-A19C-97E31CB4BBA1}"/>
              </a:ext>
            </a:extLst>
          </p:cNvPr>
          <p:cNvSpPr txBox="1"/>
          <p:nvPr/>
        </p:nvSpPr>
        <p:spPr>
          <a:xfrm>
            <a:off x="7382878" y="4078967"/>
            <a:ext cx="332844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베이직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스탠다드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프리미엄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매일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E98E4-8E2D-5710-DB09-4909A34E23AE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이용이</a:t>
            </a:r>
          </a:p>
        </p:txBody>
      </p:sp>
    </p:spTree>
    <p:extLst>
      <p:ext uri="{BB962C8B-B14F-4D97-AF65-F5344CB8AC3E}">
        <p14:creationId xmlns:p14="http://schemas.microsoft.com/office/powerpoint/2010/main" val="328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0528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D1709-C74A-F90E-803A-61ADAB196104}"/>
              </a:ext>
            </a:extLst>
          </p:cNvPr>
          <p:cNvSpPr txBox="1"/>
          <p:nvPr/>
        </p:nvSpPr>
        <p:spPr>
          <a:xfrm>
            <a:off x="6096000" y="2349500"/>
            <a:ext cx="4890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1113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BA7966-2D00-9686-BF9A-D2163C315723}"/>
              </a:ext>
            </a:extLst>
          </p:cNvPr>
          <p:cNvSpPr txBox="1"/>
          <p:nvPr/>
        </p:nvSpPr>
        <p:spPr>
          <a:xfrm>
            <a:off x="6096000" y="2349499"/>
            <a:ext cx="489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영화보다 저렴한 가격으로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다회성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시청가능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FFB569-2DD8-DB91-2795-61B6FD8D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04457"/>
            <a:ext cx="4846320" cy="179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2A642-32CF-A5BD-9DCC-2095A181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292">
            <a:off x="1036320" y="2368010"/>
            <a:ext cx="5059680" cy="125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7B8930-3BAB-21EC-2CB5-92C9953C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09" y="2190165"/>
            <a:ext cx="5026903" cy="18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C667F4-7983-ED1B-7CDE-7A910E5E7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79">
            <a:off x="5700806" y="3932240"/>
            <a:ext cx="4918115" cy="216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68F74-4583-418D-5DD9-AAA9D2C6E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267" y="918984"/>
            <a:ext cx="4812593" cy="179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93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2BCDC-08B0-3754-64E6-CE8876955D6A}"/>
              </a:ext>
            </a:extLst>
          </p:cNvPr>
          <p:cNvGrpSpPr/>
          <p:nvPr/>
        </p:nvGrpSpPr>
        <p:grpSpPr>
          <a:xfrm>
            <a:off x="243840" y="2157285"/>
            <a:ext cx="11704320" cy="4244223"/>
            <a:chOff x="239151" y="1808163"/>
            <a:chExt cx="11704320" cy="40454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8CBB6B-D372-C14B-1DB5-C6EB0ED23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1" y="1808163"/>
              <a:ext cx="11704320" cy="404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22EB74A-C0FC-29A4-06E2-7B56C900B30C}"/>
                </a:ext>
              </a:extLst>
            </p:cNvPr>
            <p:cNvCxnSpPr/>
            <p:nvPr/>
          </p:nvCxnSpPr>
          <p:spPr>
            <a:xfrm>
              <a:off x="3671668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493264-182C-0196-E9EF-45267E2DDBC0}"/>
                </a:ext>
              </a:extLst>
            </p:cNvPr>
            <p:cNvCxnSpPr/>
            <p:nvPr/>
          </p:nvCxnSpPr>
          <p:spPr>
            <a:xfrm>
              <a:off x="4543865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D6BAFC-9304-35EA-774C-2A0DC83A96B6}"/>
                </a:ext>
              </a:extLst>
            </p:cNvPr>
            <p:cNvCxnSpPr/>
            <p:nvPr/>
          </p:nvCxnSpPr>
          <p:spPr>
            <a:xfrm>
              <a:off x="8167224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57DAED-4DBD-FA0C-5B16-A73653FC79D1}"/>
                </a:ext>
              </a:extLst>
            </p:cNvPr>
            <p:cNvCxnSpPr/>
            <p:nvPr/>
          </p:nvCxnSpPr>
          <p:spPr>
            <a:xfrm>
              <a:off x="1034771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33200D4-F1E9-8212-44C7-49FE528F2E80}"/>
                </a:ext>
              </a:extLst>
            </p:cNvPr>
            <p:cNvCxnSpPr/>
            <p:nvPr/>
          </p:nvCxnSpPr>
          <p:spPr>
            <a:xfrm>
              <a:off x="1071347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BAAA8-E07F-2BBA-67C1-CD97311CB1B1}"/>
              </a:ext>
            </a:extLst>
          </p:cNvPr>
          <p:cNvSpPr txBox="1"/>
          <p:nvPr/>
        </p:nvSpPr>
        <p:spPr>
          <a:xfrm>
            <a:off x="8329636" y="20235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영화티켓 인상시점과 관객수 그래프</a:t>
            </a:r>
          </a:p>
        </p:txBody>
      </p:sp>
    </p:spTree>
    <p:extLst>
      <p:ext uri="{BB962C8B-B14F-4D97-AF65-F5344CB8AC3E}">
        <p14:creationId xmlns:p14="http://schemas.microsoft.com/office/powerpoint/2010/main" val="34408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734C7-CBC5-F723-E893-16DBA0C7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07937"/>
            <a:ext cx="11107586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EB58D-070C-D324-558A-54476101B4B7}"/>
              </a:ext>
            </a:extLst>
          </p:cNvPr>
          <p:cNvSpPr txBox="1"/>
          <p:nvPr/>
        </p:nvSpPr>
        <p:spPr>
          <a:xfrm>
            <a:off x="8454572" y="2023570"/>
            <a:ext cx="37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해외 </a:t>
            </a:r>
            <a:r>
              <a:rPr lang="en-US" altLang="ko-KR" dirty="0"/>
              <a:t>OTT</a:t>
            </a:r>
            <a:r>
              <a:rPr lang="ko-KR" altLang="en-US" dirty="0"/>
              <a:t>서비스 </a:t>
            </a:r>
            <a:r>
              <a:rPr lang="ko-KR" altLang="en-US" dirty="0" err="1"/>
              <a:t>미가입</a:t>
            </a:r>
            <a:r>
              <a:rPr lang="ko-KR" altLang="en-US" dirty="0"/>
              <a:t> 원인</a:t>
            </a:r>
          </a:p>
        </p:txBody>
      </p:sp>
    </p:spTree>
    <p:extLst>
      <p:ext uri="{BB962C8B-B14F-4D97-AF65-F5344CB8AC3E}">
        <p14:creationId xmlns:p14="http://schemas.microsoft.com/office/powerpoint/2010/main" val="300507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E0CD6-0693-125D-B3DE-4D9F654D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432984"/>
            <a:ext cx="5515745" cy="1650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BE48F-BE95-32C4-1DAF-492CB250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4397"/>
            <a:ext cx="5495958" cy="127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21178-6BCA-D7D5-95CB-2721D41F8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89" y="3654877"/>
            <a:ext cx="5890431" cy="274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61990D-EA9B-09BF-9C72-572C1197E74E}"/>
              </a:ext>
            </a:extLst>
          </p:cNvPr>
          <p:cNvSpPr txBox="1"/>
          <p:nvPr/>
        </p:nvSpPr>
        <p:spPr>
          <a:xfrm>
            <a:off x="8262314" y="4083486"/>
            <a:ext cx="3349432" cy="18466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관람객수 감소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비가입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민감한 소비자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05AF8-EED1-31FA-8233-D698BBBB36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8285" flipH="1" flipV="1">
            <a:off x="10593163" y="2724739"/>
            <a:ext cx="1181191" cy="9086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3F87D1-E424-FAAE-6592-EA86D4016B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1028" flipH="1" flipV="1">
            <a:off x="8001283" y="3057917"/>
            <a:ext cx="1181191" cy="9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미만의 금액을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이용요금을 제시해야 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/>
          <a:stretch/>
        </p:blipFill>
        <p:spPr bwMode="auto">
          <a:xfrm>
            <a:off x="6096000" y="2349500"/>
            <a:ext cx="5433391" cy="38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81E9E1-D77A-3297-8A9A-F9F56839B8BF}"/>
              </a:ext>
            </a:extLst>
          </p:cNvPr>
          <p:cNvSpPr/>
          <p:nvPr/>
        </p:nvSpPr>
        <p:spPr>
          <a:xfrm rot="10800000">
            <a:off x="8458734" y="3979442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12988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상관없이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191919"/>
              </a:highligh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이용률에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상관없이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금액대를 제시해야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4EEE-9FC8-C154-1B2A-6A3371C21F45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40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F7B90-0FB0-5B2E-DBF4-6679FD837376}"/>
              </a:ext>
            </a:extLst>
          </p:cNvPr>
          <p:cNvSpPr/>
          <p:nvPr/>
        </p:nvSpPr>
        <p:spPr>
          <a:xfrm>
            <a:off x="722932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데이터로는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처리가 불가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부족했던 부분들</a:t>
            </a:r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6B950AFC-36B0-D992-8659-96C57F05F0A3}"/>
              </a:ext>
            </a:extLst>
          </p:cNvPr>
          <p:cNvSpPr/>
          <p:nvPr/>
        </p:nvSpPr>
        <p:spPr>
          <a:xfrm>
            <a:off x="513157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E7A320-78A8-7688-A208-7D2E3D88C784}"/>
              </a:ext>
            </a:extLst>
          </p:cNvPr>
          <p:cNvSpPr/>
          <p:nvPr/>
        </p:nvSpPr>
        <p:spPr>
          <a:xfrm>
            <a:off x="933497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정제된 데이터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Oval 34">
            <a:extLst>
              <a:ext uri="{FF2B5EF4-FFF2-40B4-BE49-F238E27FC236}">
                <a16:creationId xmlns:a16="http://schemas.microsoft.com/office/drawing/2014/main" id="{AA5B0B68-DCB0-4DC1-276C-B3CE40E9BBC5}"/>
              </a:ext>
            </a:extLst>
          </p:cNvPr>
          <p:cNvSpPr/>
          <p:nvPr/>
        </p:nvSpPr>
        <p:spPr>
          <a:xfrm>
            <a:off x="3390313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BAB84A-AB7E-C957-DCDD-37A5585CF4A4}"/>
              </a:ext>
            </a:extLst>
          </p:cNvPr>
          <p:cNvSpPr/>
          <p:nvPr/>
        </p:nvSpPr>
        <p:spPr>
          <a:xfrm>
            <a:off x="383437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적은 표본 수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75777FDB-318C-18FA-4839-602C60FD7B72}"/>
              </a:ext>
            </a:extLst>
          </p:cNvPr>
          <p:cNvSpPr/>
          <p:nvPr/>
        </p:nvSpPr>
        <p:spPr>
          <a:xfrm>
            <a:off x="6124120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E06BFA-DC25-0AC0-2646-F633ACFCA595}"/>
              </a:ext>
            </a:extLst>
          </p:cNvPr>
          <p:cNvSpPr/>
          <p:nvPr/>
        </p:nvSpPr>
        <p:spPr>
          <a:xfrm>
            <a:off x="659502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심플한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:a16="http://schemas.microsoft.com/office/drawing/2014/main" id="{47D4D958-CD89-87EF-B777-93F5FFBCDC18}"/>
              </a:ext>
            </a:extLst>
          </p:cNvPr>
          <p:cNvSpPr/>
          <p:nvPr/>
        </p:nvSpPr>
        <p:spPr>
          <a:xfrm>
            <a:off x="8890961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5B1822-8F92-0D71-D9C6-44ED8F4ED147}"/>
              </a:ext>
            </a:extLst>
          </p:cNvPr>
          <p:cNvSpPr/>
          <p:nvPr/>
        </p:nvSpPr>
        <p:spPr>
          <a:xfrm>
            <a:off x="9425794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C86EC-6020-A234-3672-2A56E8A1C1CA}"/>
              </a:ext>
            </a:extLst>
          </p:cNvPr>
          <p:cNvSpPr/>
          <p:nvPr/>
        </p:nvSpPr>
        <p:spPr>
          <a:xfrm>
            <a:off x="3553698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대부분의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표본의 수 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10,000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7F0E7-A55B-5775-02D3-FFFDBA81B0DF}"/>
              </a:ext>
            </a:extLst>
          </p:cNvPr>
          <p:cNvSpPr/>
          <p:nvPr/>
        </p:nvSpPr>
        <p:spPr>
          <a:xfrm>
            <a:off x="6384464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및 상관분석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D210F0-0DA8-4BEF-7EC2-F9DC6504150F}"/>
              </a:ext>
            </a:extLst>
          </p:cNvPr>
          <p:cNvSpPr/>
          <p:nvPr/>
        </p:nvSpPr>
        <p:spPr>
          <a:xfrm>
            <a:off x="9215229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20~30%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88D1E2-0C35-6315-2066-AED64E790C26}"/>
              </a:ext>
            </a:extLst>
          </p:cNvPr>
          <p:cNvSpPr/>
          <p:nvPr/>
        </p:nvSpPr>
        <p:spPr>
          <a:xfrm>
            <a:off x="2600914" y="5437202"/>
            <a:ext cx="6990171" cy="8248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“Raw</a:t>
            </a:r>
            <a:r>
              <a:rPr lang="ko-KR" altLang="en-US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data”</a:t>
            </a:r>
            <a:endParaRPr lang="ko-KR" altLang="en-US" sz="2400" i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CF09C33-065E-CBA4-D198-920FEA9CC95B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4886061" y="1126668"/>
            <a:ext cx="2419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1943828" y="2319160"/>
            <a:ext cx="358190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통계 포털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통계청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영화관입장권 통합 전산망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 데이터 거래소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3EA4D7-BCB1-75DC-0C6F-688ED9EA26C9}"/>
              </a:ext>
            </a:extLst>
          </p:cNvPr>
          <p:cNvGrpSpPr/>
          <p:nvPr/>
        </p:nvGrpSpPr>
        <p:grpSpPr>
          <a:xfrm>
            <a:off x="6666264" y="1991167"/>
            <a:ext cx="5294243" cy="4035063"/>
            <a:chOff x="6995854" y="2165923"/>
            <a:chExt cx="5294243" cy="4035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4BC3431-E351-90EF-460B-4B6AC6C3DA9C}"/>
                </a:ext>
              </a:extLst>
            </p:cNvPr>
            <p:cNvGrpSpPr/>
            <p:nvPr/>
          </p:nvGrpSpPr>
          <p:grpSpPr>
            <a:xfrm>
              <a:off x="6995854" y="5190470"/>
              <a:ext cx="5028573" cy="1010516"/>
              <a:chOff x="6764568" y="5144966"/>
              <a:chExt cx="5028573" cy="101051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AF09B4-1B00-D098-AA95-C4191CBB6C86}"/>
                  </a:ext>
                </a:extLst>
              </p:cNvPr>
              <p:cNvSpPr/>
              <p:nvPr/>
            </p:nvSpPr>
            <p:spPr>
              <a:xfrm>
                <a:off x="6764568" y="5300514"/>
                <a:ext cx="4797287" cy="6263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95316A6-3914-6ED8-65EF-EB9881E2AD71}"/>
                  </a:ext>
                </a:extLst>
              </p:cNvPr>
              <p:cNvSpPr/>
              <p:nvPr/>
            </p:nvSpPr>
            <p:spPr>
              <a:xfrm>
                <a:off x="7077141" y="5144966"/>
                <a:ext cx="4716000" cy="1010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F53DA9-D7B2-BFFF-2ED6-7469C9EB2D00}"/>
                </a:ext>
              </a:extLst>
            </p:cNvPr>
            <p:cNvGrpSpPr/>
            <p:nvPr/>
          </p:nvGrpSpPr>
          <p:grpSpPr>
            <a:xfrm>
              <a:off x="6995854" y="2165923"/>
              <a:ext cx="5028573" cy="2763078"/>
              <a:chOff x="6095999" y="2146852"/>
              <a:chExt cx="5028573" cy="276307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700088-03A4-B514-A3E8-026B812A6CAD}"/>
                  </a:ext>
                </a:extLst>
              </p:cNvPr>
              <p:cNvSpPr/>
              <p:nvPr/>
            </p:nvSpPr>
            <p:spPr>
              <a:xfrm>
                <a:off x="6095999" y="2474845"/>
                <a:ext cx="4797287" cy="220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ACE600-1F39-F47F-4DA5-979AA88A6B88}"/>
                  </a:ext>
                </a:extLst>
              </p:cNvPr>
              <p:cNvSpPr/>
              <p:nvPr/>
            </p:nvSpPr>
            <p:spPr>
              <a:xfrm>
                <a:off x="6408572" y="2146852"/>
                <a:ext cx="4716000" cy="27630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562BAF-9D3C-44B8-316F-4805ACA8AFE9}"/>
                </a:ext>
              </a:extLst>
            </p:cNvPr>
            <p:cNvSpPr txBox="1"/>
            <p:nvPr/>
          </p:nvSpPr>
          <p:spPr>
            <a:xfrm>
              <a:off x="7392201" y="2277952"/>
              <a:ext cx="4897896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서비스의 주 이용 콘텐츠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자주 사용하는 스마트 기기 애플리케이션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최근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년 동안 가장 많이 이용한 여가 공간 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유료 결제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월 평균 지출 금액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이용빈도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총 영화관 관객수 및 매출액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전국 코로나 </a:t>
              </a:r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201CD4F-83C1-1A1C-25F1-D2A0210383E7}"/>
              </a:ext>
            </a:extLst>
          </p:cNvPr>
          <p:cNvSpPr/>
          <p:nvPr/>
        </p:nvSpPr>
        <p:spPr>
          <a:xfrm rot="16200000">
            <a:off x="5682804" y="2860464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159B351-22F7-FEC9-464A-08B9B126C020}"/>
              </a:ext>
            </a:extLst>
          </p:cNvPr>
          <p:cNvSpPr/>
          <p:nvPr/>
        </p:nvSpPr>
        <p:spPr>
          <a:xfrm rot="16200000">
            <a:off x="5682804" y="5197762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89" y="542732"/>
            <a:ext cx="31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4778-7073-5F87-9EA9-812695124D05}"/>
              </a:ext>
            </a:extLst>
          </p:cNvPr>
          <p:cNvSpPr txBox="1"/>
          <p:nvPr/>
        </p:nvSpPr>
        <p:spPr>
          <a:xfrm>
            <a:off x="4153643" y="1405823"/>
            <a:ext cx="38847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C88F-D363-9AA1-0AF1-A0C205A8B2D4}"/>
              </a:ext>
            </a:extLst>
          </p:cNvPr>
          <p:cNvSpPr txBox="1"/>
          <p:nvPr/>
        </p:nvSpPr>
        <p:spPr>
          <a:xfrm>
            <a:off x="1622716" y="2366942"/>
            <a:ext cx="8946567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기간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(2020-2021)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년간의 데이터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동안 코로나 방역 정책 및 사람들의 인식 변화에 따른 변동 사항을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확인하고자함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FINAL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데이터셋을 만드는 것이 아닌 분석 목적에 맞는 새로운 데이터셋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전반적인 이용 추이와 유저의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 패턴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코로나 기간 중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이용에 영향을 주는 요인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9A60D-BA85-B002-5857-67EAA56CC970}"/>
              </a:ext>
            </a:extLst>
          </p:cNvPr>
          <p:cNvGrpSpPr/>
          <p:nvPr/>
        </p:nvGrpSpPr>
        <p:grpSpPr>
          <a:xfrm>
            <a:off x="475121" y="2592729"/>
            <a:ext cx="11241758" cy="3947279"/>
            <a:chOff x="475121" y="2821684"/>
            <a:chExt cx="11241758" cy="371832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727354-B7DA-1841-BC6D-380C06F9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1" y="2821684"/>
              <a:ext cx="5414012" cy="37183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3105D9-3F69-9E09-6AF1-20891B3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02" y="2846279"/>
              <a:ext cx="5791977" cy="258267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0A03A7-F320-006C-F12E-394F2471AD4F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E04778-7073-5F87-9EA9-812695124D05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9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DF8285-7A47-1C0E-2B88-7A3E54DB033D}"/>
              </a:ext>
            </a:extLst>
          </p:cNvPr>
          <p:cNvGrpSpPr/>
          <p:nvPr/>
        </p:nvGrpSpPr>
        <p:grpSpPr>
          <a:xfrm>
            <a:off x="556589" y="2511631"/>
            <a:ext cx="11264982" cy="4028378"/>
            <a:chOff x="556589" y="2801583"/>
            <a:chExt cx="11264982" cy="373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1CFFB3-6770-F28F-EC7B-9B74B7C6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89" y="2801583"/>
              <a:ext cx="5067575" cy="3656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66FCD-79C7-203F-6BAA-26FC9546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165" y="3806409"/>
              <a:ext cx="6197406" cy="27335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D02220-1C78-1964-ACCA-34A61A471826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DAAEAF-445F-2D8B-08A3-D2C9BE2042DC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9CA13-54D8-8E85-923C-01EEB0208B38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2589</Words>
  <Application>Microsoft Office PowerPoint</Application>
  <PresentationFormat>와이드스크린</PresentationFormat>
  <Paragraphs>635</Paragraphs>
  <Slides>55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G마켓 산스 TTF Medium</vt:lpstr>
      <vt:lpstr>G마켓 산스 TTF Light</vt:lpstr>
      <vt:lpstr>Arial</vt:lpstr>
      <vt:lpstr>맑은 고딕</vt:lpstr>
      <vt:lpstr>G마켓 산스 TTF 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55</cp:revision>
  <dcterms:created xsi:type="dcterms:W3CDTF">2022-11-06T07:04:06Z</dcterms:created>
  <dcterms:modified xsi:type="dcterms:W3CDTF">2022-12-01T01:51:11Z</dcterms:modified>
</cp:coreProperties>
</file>