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265" r:id="rId3"/>
    <p:sldId id="271" r:id="rId4"/>
    <p:sldId id="262" r:id="rId5"/>
    <p:sldId id="266" r:id="rId6"/>
    <p:sldId id="267" r:id="rId7"/>
    <p:sldId id="320" r:id="rId8"/>
    <p:sldId id="307" r:id="rId9"/>
    <p:sldId id="270" r:id="rId10"/>
    <p:sldId id="293" r:id="rId11"/>
    <p:sldId id="272" r:id="rId12"/>
    <p:sldId id="324" r:id="rId13"/>
    <p:sldId id="282" r:id="rId14"/>
    <p:sldId id="318" r:id="rId15"/>
    <p:sldId id="284" r:id="rId16"/>
    <p:sldId id="305" r:id="rId17"/>
    <p:sldId id="277" r:id="rId18"/>
    <p:sldId id="269" r:id="rId19"/>
    <p:sldId id="306" r:id="rId20"/>
    <p:sldId id="273" r:id="rId21"/>
    <p:sldId id="325" r:id="rId22"/>
    <p:sldId id="279" r:id="rId23"/>
    <p:sldId id="304" r:id="rId24"/>
    <p:sldId id="274" r:id="rId25"/>
    <p:sldId id="295" r:id="rId26"/>
    <p:sldId id="302" r:id="rId27"/>
    <p:sldId id="310" r:id="rId28"/>
    <p:sldId id="311" r:id="rId29"/>
    <p:sldId id="312" r:id="rId30"/>
    <p:sldId id="313" r:id="rId31"/>
    <p:sldId id="315" r:id="rId32"/>
    <p:sldId id="316" r:id="rId33"/>
    <p:sldId id="317" r:id="rId34"/>
    <p:sldId id="294" r:id="rId35"/>
    <p:sldId id="296" r:id="rId36"/>
    <p:sldId id="332" r:id="rId37"/>
    <p:sldId id="300" r:id="rId38"/>
    <p:sldId id="299" r:id="rId39"/>
    <p:sldId id="303" r:id="rId40"/>
    <p:sldId id="280" r:id="rId41"/>
    <p:sldId id="330" r:id="rId42"/>
    <p:sldId id="326" r:id="rId43"/>
    <p:sldId id="327" r:id="rId44"/>
    <p:sldId id="328" r:id="rId45"/>
    <p:sldId id="319" r:id="rId46"/>
    <p:sldId id="285" r:id="rId47"/>
    <p:sldId id="322" r:id="rId48"/>
    <p:sldId id="291" r:id="rId49"/>
    <p:sldId id="288" r:id="rId50"/>
    <p:sldId id="331" r:id="rId51"/>
    <p:sldId id="286" r:id="rId52"/>
    <p:sldId id="264" r:id="rId53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5"/>
    </p:embeddedFont>
    <p:embeddedFont>
      <p:font typeface="G마켓 산스 TTF Medium" panose="02000000000000000000" pitchFamily="2" charset="-127"/>
      <p:regular r:id="rId56"/>
    </p:embeddedFon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216" autoAdjust="0"/>
  </p:normalViewPr>
  <p:slideViewPr>
    <p:cSldViewPr snapToGrid="0" showGuides="1">
      <p:cViewPr varScale="1">
        <p:scale>
          <a:sx n="68" d="100"/>
          <a:sy n="68" d="100"/>
        </p:scale>
        <p:origin x="912" y="60"/>
      </p:cViewPr>
      <p:guideLst>
        <p:guide orient="horz" pos="1480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020E-5071-44D1-881E-E1D81A5FB77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D423C-049B-4010-9707-838F2A40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7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9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OTT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시장의 새로운 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8000" dirty="0"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별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만들어보자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포스트코로나 시대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OTT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이용율에 영향을 주는 요인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래픽 2" descr="별 단색으로 채워진">
            <a:extLst>
              <a:ext uri="{FF2B5EF4-FFF2-40B4-BE49-F238E27FC236}">
                <a16:creationId xmlns:a16="http://schemas.microsoft.com/office/drawing/2014/main" id="{8DC9008A-9BEF-1BD2-F537-D259CE689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490" y="3269924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2326004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145710"/>
            <a:ext cx="4556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연령별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증가율</a:t>
            </a:r>
            <a:endParaRPr lang="en-US" altLang="ko-KR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증감율을 보면 두 해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모두 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증감율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감소된 해는 없었다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증가율을 뛰어넘는다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해에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이용을 많이 하지 않았을까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D0AE3A-1742-E95E-795E-2147888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241905"/>
            <a:ext cx="5997575" cy="41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6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7A913-B3B6-9C1E-3499-D6AD4575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349499"/>
            <a:ext cx="596900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DFB6-BB35-3D23-1381-D53E1D73E724}"/>
              </a:ext>
            </a:extLst>
          </p:cNvPr>
          <p:cNvSpPr txBox="1"/>
          <p:nvPr/>
        </p:nvSpPr>
        <p:spPr>
          <a:xfrm>
            <a:off x="6816725" y="2349498"/>
            <a:ext cx="449072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연도별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증가율</a:t>
            </a:r>
            <a:endParaRPr lang="en-US" altLang="ko-KR" sz="2000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상향곡선</a:t>
            </a:r>
            <a:endParaRPr lang="en-US" altLang="ko-KR" sz="2400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시작된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증가세가 강하게 보임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1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194413"/>
            <a:ext cx="4490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2019~2021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 여부에 따른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 그래프</a:t>
            </a:r>
            <a:endParaRPr lang="en-US" altLang="ko-KR" sz="2000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원인이 되지는 않음</a:t>
            </a:r>
            <a:endParaRPr lang="en-US" altLang="ko-KR" sz="2000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이후 남자와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여자 모두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경험이 증가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B70E-F788-5A6E-5CF4-B520C342D31E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A7224C-601B-E4A7-0932-F9F824A20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154"/>
          <a:stretch/>
        </p:blipFill>
        <p:spPr bwMode="auto">
          <a:xfrm>
            <a:off x="996461" y="2349500"/>
            <a:ext cx="5820264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1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423694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대를 제외하고 모든 나이대에서 매해 강한 증가세를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가장 많은 이용을 보여주고 있는 사람은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“~”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나이대의 사람들인 것을 확인할 수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나이가 들 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대한 이용률이 감소하는 것을 확인할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B3EC07-9053-D0EF-A24E-DA6D12A6D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694" b="12077"/>
          <a:stretch/>
        </p:blipFill>
        <p:spPr bwMode="auto">
          <a:xfrm>
            <a:off x="556591" y="2423694"/>
            <a:ext cx="6260134" cy="37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98C6E-CE38-1CE5-1C02-B573595AFAAF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05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3384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3384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대를 제외하고 모든 나이대에서 매해 강한 증가세를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가장 많은 이용을 보여주고 있는 사람은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“~”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나이대의 사람들인 것을 확인할 수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나이가 들 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대한 이용률이 감소하는 것을 확인할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이거 그냥 나은님 나이대별로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해야할듯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98C6E-CE38-1CE5-1C02-B573595AFAAF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B583CC-B756-15FF-BB9C-0BDC675D7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5" y="2318619"/>
            <a:ext cx="5928829" cy="40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6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354825"/>
            <a:ext cx="4732850" cy="176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이용경험 그래프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소득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이상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경험이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650CC-101D-DD64-CC69-974770FD0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"/>
          <a:stretch/>
        </p:blipFill>
        <p:spPr bwMode="auto">
          <a:xfrm>
            <a:off x="996462" y="2349498"/>
            <a:ext cx="5820263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28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542230-59A7-12B7-53CF-16B95A9E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2349500"/>
            <a:ext cx="5924843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88BEE-F7F5-A2F1-439C-00B337E83789}"/>
              </a:ext>
            </a:extLst>
          </p:cNvPr>
          <p:cNvSpPr txBox="1"/>
          <p:nvPr/>
        </p:nvSpPr>
        <p:spPr>
          <a:xfrm>
            <a:off x="6816725" y="2349500"/>
            <a:ext cx="47328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이용경험 그래프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소득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이상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경험이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소득없음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미성년자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무직의 사람들 또한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많이 이용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95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영화매출과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영화관 관람객수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816725" y="2353908"/>
            <a:ext cx="449072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영화관 관객수 그래프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관람객수와 영화관 수는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밀접한 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초반부터 급격한 매출하락과 관객수하락의 양상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때문에 사람들이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영화관을 안 찾은 걸까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497498-FA3F-860D-35F3-2DAC60E7E887}"/>
              </a:ext>
            </a:extLst>
          </p:cNvPr>
          <p:cNvGrpSpPr/>
          <p:nvPr/>
        </p:nvGrpSpPr>
        <p:grpSpPr>
          <a:xfrm>
            <a:off x="996462" y="2353908"/>
            <a:ext cx="5820263" cy="4047601"/>
            <a:chOff x="996462" y="2353908"/>
            <a:chExt cx="5820263" cy="40476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50C245-7616-F23F-CA18-095474A41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0" t="2697" r="2771" b="2618"/>
            <a:stretch/>
          </p:blipFill>
          <p:spPr>
            <a:xfrm>
              <a:off x="996462" y="2353908"/>
              <a:ext cx="5820263" cy="4047601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2A83E97-5BA6-1FB4-E899-4204D9E852A4}"/>
                </a:ext>
              </a:extLst>
            </p:cNvPr>
            <p:cNvCxnSpPr/>
            <p:nvPr/>
          </p:nvCxnSpPr>
          <p:spPr>
            <a:xfrm>
              <a:off x="2841674" y="2353908"/>
              <a:ext cx="0" cy="40476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81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 증감률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349500"/>
            <a:ext cx="5172495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 그래프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년도의 여가시간 영화관 이용율은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9.5%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3%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감소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F68F2B-60D9-8C5F-432F-7B02D639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2349500"/>
            <a:ext cx="5820264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72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349500"/>
            <a:ext cx="51724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 영화관 관객수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천만명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영화관 관객수에서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천만명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영화관 관객수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대비 약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1/5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가량의 관객수만 동원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34303-00FB-5B54-8E04-3D31A4DB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3" y="2166425"/>
            <a:ext cx="5924842" cy="41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3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WHO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CDD1A012-31F9-1FE3-85FA-E04FCDE06723}"/>
              </a:ext>
            </a:extLst>
          </p:cNvPr>
          <p:cNvSpPr/>
          <p:nvPr/>
        </p:nvSpPr>
        <p:spPr>
          <a:xfrm>
            <a:off x="453551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B89DAF-55DF-8049-878F-4CA0335A74DD}"/>
              </a:ext>
            </a:extLst>
          </p:cNvPr>
          <p:cNvSpPr/>
          <p:nvPr/>
        </p:nvSpPr>
        <p:spPr>
          <a:xfrm>
            <a:off x="1611130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제작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4A6673D1-4348-2542-EDEF-898899DA86A6}"/>
              </a:ext>
            </a:extLst>
          </p:cNvPr>
          <p:cNvSpPr/>
          <p:nvPr/>
        </p:nvSpPr>
        <p:spPr>
          <a:xfrm>
            <a:off x="4309933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51B40-96FA-D290-69FA-D22DC6EBA9F5}"/>
              </a:ext>
            </a:extLst>
          </p:cNvPr>
          <p:cNvSpPr/>
          <p:nvPr/>
        </p:nvSpPr>
        <p:spPr>
          <a:xfrm>
            <a:off x="5467512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B578082D-5EE7-DCA3-F833-B11397757987}"/>
              </a:ext>
            </a:extLst>
          </p:cNvPr>
          <p:cNvSpPr/>
          <p:nvPr/>
        </p:nvSpPr>
        <p:spPr>
          <a:xfrm>
            <a:off x="816631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180D-E0CD-4455-190D-456C60B92310}"/>
              </a:ext>
            </a:extLst>
          </p:cNvPr>
          <p:cNvSpPr/>
          <p:nvPr/>
        </p:nvSpPr>
        <p:spPr>
          <a:xfrm>
            <a:off x="932389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8911B85-15B9-DB74-9A4A-305F30C0EE11}"/>
              </a:ext>
            </a:extLst>
          </p:cNvPr>
          <p:cNvSpPr/>
          <p:nvPr/>
        </p:nvSpPr>
        <p:spPr>
          <a:xfrm>
            <a:off x="453551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DEE4DD-BA8C-0859-E3B8-6F47A3FB084B}"/>
              </a:ext>
            </a:extLst>
          </p:cNvPr>
          <p:cNvSpPr/>
          <p:nvPr/>
        </p:nvSpPr>
        <p:spPr>
          <a:xfrm>
            <a:off x="1611130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BEB455F-761F-7478-031B-2CF2FF8BDBDA}"/>
              </a:ext>
            </a:extLst>
          </p:cNvPr>
          <p:cNvSpPr/>
          <p:nvPr/>
        </p:nvSpPr>
        <p:spPr>
          <a:xfrm>
            <a:off x="4309933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3D9B1-084A-8C9F-E1AD-5DDB999ADF59}"/>
              </a:ext>
            </a:extLst>
          </p:cNvPr>
          <p:cNvSpPr/>
          <p:nvPr/>
        </p:nvSpPr>
        <p:spPr>
          <a:xfrm>
            <a:off x="5467512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48FC5728-1183-AA96-6E93-E653929E3FF1}"/>
              </a:ext>
            </a:extLst>
          </p:cNvPr>
          <p:cNvSpPr/>
          <p:nvPr/>
        </p:nvSpPr>
        <p:spPr>
          <a:xfrm>
            <a:off x="816631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D5701D-CE9A-2CA2-89B7-9F631C2BDD03}"/>
              </a:ext>
            </a:extLst>
          </p:cNvPr>
          <p:cNvSpPr/>
          <p:nvPr/>
        </p:nvSpPr>
        <p:spPr>
          <a:xfrm>
            <a:off x="932389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래픽 7" descr="윙크하는 얼굴(윤곽선) 단색으로 채워진">
            <a:extLst>
              <a:ext uri="{FF2B5EF4-FFF2-40B4-BE49-F238E27FC236}">
                <a16:creationId xmlns:a16="http://schemas.microsoft.com/office/drawing/2014/main" id="{D918A85C-578E-070C-8653-D9D8FC01F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590" y="2509034"/>
            <a:ext cx="1444074" cy="1444074"/>
          </a:xfrm>
          <a:prstGeom prst="rect">
            <a:avLst/>
          </a:prstGeom>
        </p:spPr>
      </p:pic>
      <p:pic>
        <p:nvPicPr>
          <p:cNvPr id="20" name="그래픽 19" descr="혀 내민 얼굴(윤곽선) 단색으로 채워진">
            <a:extLst>
              <a:ext uri="{FF2B5EF4-FFF2-40B4-BE49-F238E27FC236}">
                <a16:creationId xmlns:a16="http://schemas.microsoft.com/office/drawing/2014/main" id="{25D1090A-6D3E-4026-C749-3E048CD72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3" y="4518998"/>
            <a:ext cx="1324981" cy="1324981"/>
          </a:xfrm>
          <a:prstGeom prst="rect">
            <a:avLst/>
          </a:prstGeom>
        </p:spPr>
      </p:pic>
      <p:pic>
        <p:nvPicPr>
          <p:cNvPr id="22" name="그래픽 21" descr="활짝 웃는 얼굴(윤곽선) 단색으로 채워진">
            <a:extLst>
              <a:ext uri="{FF2B5EF4-FFF2-40B4-BE49-F238E27FC236}">
                <a16:creationId xmlns:a16="http://schemas.microsoft.com/office/drawing/2014/main" id="{A47F3330-72B2-9F48-DF9A-B69018BAA2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4846" y="2509034"/>
            <a:ext cx="1416038" cy="1416038"/>
          </a:xfrm>
          <a:prstGeom prst="rect">
            <a:avLst/>
          </a:prstGeom>
        </p:spPr>
      </p:pic>
      <p:pic>
        <p:nvPicPr>
          <p:cNvPr id="24" name="그래픽 23" descr="웃는 얼굴(윤곽선) 단색으로 채워진">
            <a:extLst>
              <a:ext uri="{FF2B5EF4-FFF2-40B4-BE49-F238E27FC236}">
                <a16:creationId xmlns:a16="http://schemas.microsoft.com/office/drawing/2014/main" id="{F52AC6A5-1C14-EC51-4A04-D0A5EF772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0215" y="4490840"/>
            <a:ext cx="1361186" cy="1361186"/>
          </a:xfrm>
          <a:prstGeom prst="rect">
            <a:avLst/>
          </a:prstGeom>
        </p:spPr>
      </p:pic>
      <p:pic>
        <p:nvPicPr>
          <p:cNvPr id="26" name="그래픽 25" descr="천사 같은 얼굴(윤곽선) 단색으로 채워진">
            <a:extLst>
              <a:ext uri="{FF2B5EF4-FFF2-40B4-BE49-F238E27FC236}">
                <a16:creationId xmlns:a16="http://schemas.microsoft.com/office/drawing/2014/main" id="{C860FFBB-DCF8-221D-E7CD-94A663B408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5495" y="4587187"/>
            <a:ext cx="1241975" cy="1241975"/>
          </a:xfrm>
          <a:prstGeom prst="rect">
            <a:avLst/>
          </a:prstGeom>
        </p:spPr>
      </p:pic>
      <p:pic>
        <p:nvPicPr>
          <p:cNvPr id="28" name="그래픽 27" descr="콧수염 얼굴(윤곽선) 단색으로 채워진">
            <a:extLst>
              <a:ext uri="{FF2B5EF4-FFF2-40B4-BE49-F238E27FC236}">
                <a16:creationId xmlns:a16="http://schemas.microsoft.com/office/drawing/2014/main" id="{CA0BBFFE-1121-187D-994F-0CC1891BD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6407" y="2509034"/>
            <a:ext cx="1416038" cy="14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증감율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423694"/>
            <a:ext cx="4490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오락시청증가율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오락시청증가율은 증가세가 오히려 감소한 연령도 있지만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영화시청증가율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모든 연령에서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대폭 상승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것을 확인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서비스중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영화시청의 비중이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빠른 속도로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늘어나고 있다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1B0733-2D9D-D7D8-92F7-B9A3F48E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2332393"/>
            <a:ext cx="5820263" cy="40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2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증감율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6D50F0-43CD-CED6-A3BE-582616E2DC10}"/>
              </a:ext>
            </a:extLst>
          </p:cNvPr>
          <p:cNvGrpSpPr/>
          <p:nvPr/>
        </p:nvGrpSpPr>
        <p:grpSpPr>
          <a:xfrm>
            <a:off x="1218948" y="2323428"/>
            <a:ext cx="2138289" cy="3288323"/>
            <a:chOff x="3305908" y="3225019"/>
            <a:chExt cx="2138289" cy="328832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B3C2013-B619-E360-A530-C0EDC58A4288}"/>
                </a:ext>
              </a:extLst>
            </p:cNvPr>
            <p:cNvSpPr/>
            <p:nvPr/>
          </p:nvSpPr>
          <p:spPr>
            <a:xfrm>
              <a:off x="3713871" y="3601329"/>
              <a:ext cx="1730326" cy="2912013"/>
            </a:xfrm>
            <a:prstGeom prst="round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0645B1D-F4E0-A56A-3246-FDB615A6FEDF}"/>
                </a:ext>
              </a:extLst>
            </p:cNvPr>
            <p:cNvSpPr/>
            <p:nvPr/>
          </p:nvSpPr>
          <p:spPr>
            <a:xfrm>
              <a:off x="3305908" y="3225019"/>
              <a:ext cx="815926" cy="81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01</a:t>
              </a:r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A8A1C3-C1C9-FF47-E772-33F1BEBD04CD}"/>
              </a:ext>
            </a:extLst>
          </p:cNvPr>
          <p:cNvSpPr txBox="1"/>
          <p:nvPr/>
        </p:nvSpPr>
        <p:spPr>
          <a:xfrm>
            <a:off x="1957817" y="2111713"/>
            <a:ext cx="9899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증가하면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감소할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33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2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7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증가하면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감소할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5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37527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달의 코로나와 관객수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영화관객수는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비슷한 양상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지난달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관객수가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영향이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있지않을까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860CBF-E930-AFEF-D026-FB2DF1DB0F57}"/>
              </a:ext>
            </a:extLst>
          </p:cNvPr>
          <p:cNvGrpSpPr/>
          <p:nvPr/>
        </p:nvGrpSpPr>
        <p:grpSpPr>
          <a:xfrm>
            <a:off x="5375275" y="2349500"/>
            <a:ext cx="5737859" cy="4052009"/>
            <a:chOff x="5375275" y="2349500"/>
            <a:chExt cx="5737859" cy="40520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11EBF4D-3DE4-460C-C91E-1A174E546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275" y="2349500"/>
              <a:ext cx="5737859" cy="4052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F88E6EA-C084-A4A5-773C-C4C4EEF7AD64}"/>
                </a:ext>
              </a:extLst>
            </p:cNvPr>
            <p:cNvCxnSpPr>
              <a:cxnSpLocks/>
            </p:cNvCxnSpPr>
            <p:nvPr/>
          </p:nvCxnSpPr>
          <p:spPr>
            <a:xfrm>
              <a:off x="6316393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09A2616-0A28-A9F6-9EE1-7A7A2B9807A6}"/>
                </a:ext>
              </a:extLst>
            </p:cNvPr>
            <p:cNvCxnSpPr>
              <a:cxnSpLocks/>
            </p:cNvCxnSpPr>
            <p:nvPr/>
          </p:nvCxnSpPr>
          <p:spPr>
            <a:xfrm>
              <a:off x="6752492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0D583D1-B508-347B-6291-C3EEBB03C788}"/>
                </a:ext>
              </a:extLst>
            </p:cNvPr>
            <p:cNvCxnSpPr>
              <a:cxnSpLocks/>
            </p:cNvCxnSpPr>
            <p:nvPr/>
          </p:nvCxnSpPr>
          <p:spPr>
            <a:xfrm>
              <a:off x="6977575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34BDAE-423B-2145-99F7-96AB7B8A91A6}"/>
                </a:ext>
              </a:extLst>
            </p:cNvPr>
            <p:cNvCxnSpPr>
              <a:cxnSpLocks/>
            </p:cNvCxnSpPr>
            <p:nvPr/>
          </p:nvCxnSpPr>
          <p:spPr>
            <a:xfrm>
              <a:off x="7441809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5996E8B-4D97-8BE5-E9A6-C63FBFAA93AF}"/>
                </a:ext>
              </a:extLst>
            </p:cNvPr>
            <p:cNvCxnSpPr>
              <a:cxnSpLocks/>
            </p:cNvCxnSpPr>
            <p:nvPr/>
          </p:nvCxnSpPr>
          <p:spPr>
            <a:xfrm>
              <a:off x="9650436" y="3080825"/>
              <a:ext cx="0" cy="2743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C87C70-B850-F8FC-3F49-D2A034C33C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685" y="3080825"/>
              <a:ext cx="0" cy="2743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2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영화관람에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영향을 미치는지 확인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관객수는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상반된 관계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267146-DE28-5303-F0AD-0E44AF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349500"/>
            <a:ext cx="5737857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17D01-CD19-C409-18AE-032927EAC7B1}"/>
              </a:ext>
            </a:extLst>
          </p:cNvPr>
          <p:cNvSpPr txBox="1"/>
          <p:nvPr/>
        </p:nvSpPr>
        <p:spPr>
          <a:xfrm>
            <a:off x="5375275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달의 코로나와 다음 달 관객수</a:t>
            </a:r>
          </a:p>
        </p:txBody>
      </p:sp>
    </p:spTree>
    <p:extLst>
      <p:ext uri="{BB962C8B-B14F-4D97-AF65-F5344CB8AC3E}">
        <p14:creationId xmlns:p14="http://schemas.microsoft.com/office/powerpoint/2010/main" val="138075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375275" y="1984576"/>
            <a:ext cx="52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증감률과 관람객수 증감률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6294D-77C0-1889-BEAF-DC9F544FF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r="5555" b="4540"/>
          <a:stretch/>
        </p:blipFill>
        <p:spPr bwMode="auto">
          <a:xfrm>
            <a:off x="5375275" y="2349500"/>
            <a:ext cx="5820263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42964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0.060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-0.41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제한사항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N=198.12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표본이 필요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정확한 확인을 위해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일별 데이터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분석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4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375276" y="1984576"/>
            <a:ext cx="5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20~21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년기준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D5960-5B41-F703-F673-E0AFE7CB6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5375276" y="2349500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936D1-0710-724F-D484-FBAA609C8B15}"/>
              </a:ext>
            </a:extLst>
          </p:cNvPr>
          <p:cNvSpPr txBox="1"/>
          <p:nvPr/>
        </p:nvSpPr>
        <p:spPr>
          <a:xfrm>
            <a:off x="1078864" y="2349500"/>
            <a:ext cx="42964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2.2e-16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0.35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년도별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차이가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있지 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99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375276" y="1984576"/>
            <a:ext cx="5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5" y="2349500"/>
            <a:ext cx="42964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0.0013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-0.183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약한 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민감한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반응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외출자제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00C2D-2F86-B04E-095F-21D4291BB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555" b="4347"/>
          <a:stretch/>
        </p:blipFill>
        <p:spPr bwMode="auto">
          <a:xfrm>
            <a:off x="5375276" y="2349500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5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375275" y="1984576"/>
            <a:ext cx="52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년기준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42964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4.087e-16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0.40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늘어나는데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 늘어난다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대한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위험의식의 감소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6680D-33B8-A200-E133-C16FB50A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5375275" y="2349500"/>
            <a:ext cx="5737859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8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44193-85A1-E6CB-1194-D4A1B86BBD2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31F11-FDE5-ECD3-1DA9-1EDFAD86CC50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FE661-2E25-0FD1-7821-598AAF2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0" y="2381250"/>
            <a:ext cx="4792204" cy="3472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496570-0C6D-3CD5-02CE-7815AC800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61"/>
          <a:stretch/>
        </p:blipFill>
        <p:spPr>
          <a:xfrm>
            <a:off x="6082922" y="2654300"/>
            <a:ext cx="5456032" cy="1273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A70B21-F321-270A-415D-3F987F94F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315" y="1444932"/>
            <a:ext cx="5707245" cy="9813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035970-1E16-B365-EF66-103CC2FC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15" y="4038974"/>
            <a:ext cx="5707245" cy="19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8173AD-6BBC-4B21-081C-BCD93AA8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63" y="2129186"/>
            <a:ext cx="5883641" cy="41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6CC7-00BB-D13A-2FD4-508845428CB7}"/>
              </a:ext>
            </a:extLst>
          </p:cNvPr>
          <p:cNvSpPr txBox="1"/>
          <p:nvPr/>
        </p:nvSpPr>
        <p:spPr>
          <a:xfrm>
            <a:off x="6816725" y="2349500"/>
            <a:ext cx="5017135" cy="301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비슷한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약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 차이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WHY?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165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042453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042453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0" y="2363213"/>
            <a:ext cx="5448300" cy="347365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5" y="2363213"/>
            <a:ext cx="5448300" cy="3473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666665" y="5719081"/>
            <a:ext cx="52281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522597" y="5719081"/>
            <a:ext cx="501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활동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47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인식부재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1078865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111089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087235-DDE6-413C-3A47-2009E33DD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2349500"/>
            <a:ext cx="10601738" cy="40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816725" y="1984576"/>
            <a:ext cx="38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인식부재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" y="2349502"/>
            <a:ext cx="6028933" cy="3854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816725" y="2349501"/>
            <a:ext cx="4309217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경제회복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활성화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우선시 할 것으로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코로나가 영화관 영화관람에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큰 영향을 주지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않을 것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82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이용률이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시청률은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0.038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0.66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아닌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“70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영향이지 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7325C-5632-D4C2-9D1E-DAEB59E0B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541"/>
          <a:stretch/>
        </p:blipFill>
        <p:spPr bwMode="auto">
          <a:xfrm>
            <a:off x="5375276" y="2349499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1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2964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0.045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-0.67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세를 제외한 데이터를 분석한 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양의관계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중복된 데이터와 이용률이 작은 데이터는 어떻게 할까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7F83A0-99CD-8EC7-EB71-7BCE3628B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267" b="2617"/>
          <a:stretch/>
        </p:blipFill>
        <p:spPr bwMode="auto">
          <a:xfrm>
            <a:off x="5375276" y="2349499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72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5017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대미만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다른 연령대에 비해 현저하게 적은 것을 확인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대미만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영화를 사용하는 주 사용층이 아니라고 판단하여 제외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], 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제외한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나머지 연령만 가져오자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637F7-6C8D-60F5-FB0A-95BB83E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9500"/>
            <a:ext cx="5017135" cy="4052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D218D-A62F-2DEA-9D25-2BFE20048BE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25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N=2.00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데이터로도 확인 가능하다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상관관게를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보이지만 신뢰성이 부족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40D7-8F96-E295-6AAD-A76244A7DF56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DEDA83-17F1-1A02-8832-A3CFD495E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14645" r="5628" b="2617"/>
          <a:stretch/>
        </p:blipFill>
        <p:spPr bwMode="auto">
          <a:xfrm>
            <a:off x="6096000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953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146186" y="2591173"/>
            <a:ext cx="9899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영화관 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영화관 이용률은 약한 음의관계를 보였지만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그 관계가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약해지거나 없어질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 증감률과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 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영화시청은 음의 상관이 있었지만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설명력과 높은 유의사항으로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신뢰성이 낮다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7B033-4F3B-0360-05C3-2013525D62D1}"/>
              </a:ext>
            </a:extLst>
          </p:cNvPr>
          <p:cNvSpPr/>
          <p:nvPr/>
        </p:nvSpPr>
        <p:spPr>
          <a:xfrm>
            <a:off x="2248201" y="5510400"/>
            <a:ext cx="7695597" cy="68640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코로나의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확진세와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이용은 아무런 연관이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없을것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이용률은 영화관 이용에 큰 영향을 받지 않는다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F7FB8-E8BF-D054-0C04-AE97D8C04625}"/>
              </a:ext>
            </a:extLst>
          </p:cNvPr>
          <p:cNvSpPr txBox="1"/>
          <p:nvPr/>
        </p:nvSpPr>
        <p:spPr>
          <a:xfrm>
            <a:off x="4346714" y="1593224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결과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A851961-4650-7C05-1172-6637E6C81791}"/>
              </a:ext>
            </a:extLst>
          </p:cNvPr>
          <p:cNvSpPr/>
          <p:nvPr/>
        </p:nvSpPr>
        <p:spPr>
          <a:xfrm>
            <a:off x="5632822" y="4827787"/>
            <a:ext cx="962206" cy="572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3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WHAT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BE3C4-E566-97FC-9661-1F940E511913}"/>
              </a:ext>
            </a:extLst>
          </p:cNvPr>
          <p:cNvGrpSpPr/>
          <p:nvPr/>
        </p:nvGrpSpPr>
        <p:grpSpPr>
          <a:xfrm>
            <a:off x="3527620" y="2649380"/>
            <a:ext cx="2904912" cy="2557670"/>
            <a:chOff x="3474612" y="2649380"/>
            <a:chExt cx="2904912" cy="255767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3EF0C3C-FA28-8392-58DB-5556B7130403}"/>
                </a:ext>
              </a:extLst>
            </p:cNvPr>
            <p:cNvSpPr/>
            <p:nvPr/>
          </p:nvSpPr>
          <p:spPr>
            <a:xfrm>
              <a:off x="3474612" y="2649380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A3E0CD3-37D6-F40E-507A-E89B7B0979C4}"/>
                </a:ext>
              </a:extLst>
            </p:cNvPr>
            <p:cNvSpPr/>
            <p:nvPr/>
          </p:nvSpPr>
          <p:spPr>
            <a:xfrm rot="5400000">
              <a:off x="5984700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48E1F-BE50-6398-92D9-FBD0B1831476}"/>
              </a:ext>
            </a:extLst>
          </p:cNvPr>
          <p:cNvGrpSpPr/>
          <p:nvPr/>
        </p:nvGrpSpPr>
        <p:grpSpPr>
          <a:xfrm>
            <a:off x="6125046" y="2649380"/>
            <a:ext cx="2904912" cy="2557670"/>
            <a:chOff x="1155481" y="2901171"/>
            <a:chExt cx="2904912" cy="2557670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0FFC28F-7986-CCE8-5DBB-1411E085509C}"/>
                </a:ext>
              </a:extLst>
            </p:cNvPr>
            <p:cNvSpPr/>
            <p:nvPr/>
          </p:nvSpPr>
          <p:spPr>
            <a:xfrm>
              <a:off x="1155481" y="2901171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11801A2-BC4D-98F7-3413-C78CCC35A14D}"/>
                </a:ext>
              </a:extLst>
            </p:cNvPr>
            <p:cNvSpPr/>
            <p:nvPr/>
          </p:nvSpPr>
          <p:spPr>
            <a:xfrm rot="5400000">
              <a:off x="3665569" y="3997217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CB743FD-B29F-DA64-38B8-C7959FE7E3EC}"/>
              </a:ext>
            </a:extLst>
          </p:cNvPr>
          <p:cNvSpPr/>
          <p:nvPr/>
        </p:nvSpPr>
        <p:spPr>
          <a:xfrm>
            <a:off x="8720331" y="2649380"/>
            <a:ext cx="2539334" cy="2557670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6A44D-DC57-DC8B-7959-BC41E91A4058}"/>
              </a:ext>
            </a:extLst>
          </p:cNvPr>
          <p:cNvGrpSpPr/>
          <p:nvPr/>
        </p:nvGrpSpPr>
        <p:grpSpPr>
          <a:xfrm>
            <a:off x="779916" y="2649380"/>
            <a:ext cx="3026762" cy="2557670"/>
            <a:chOff x="726908" y="2649380"/>
            <a:chExt cx="3026762" cy="25576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3D1E12-46CE-691F-BD65-39697C8B6AE5}"/>
                </a:ext>
              </a:extLst>
            </p:cNvPr>
            <p:cNvSpPr/>
            <p:nvPr/>
          </p:nvSpPr>
          <p:spPr>
            <a:xfrm>
              <a:off x="726908" y="2649380"/>
              <a:ext cx="2683184" cy="25576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25E64F0-C944-C97A-8675-F1E640C3D032}"/>
                </a:ext>
              </a:extLst>
            </p:cNvPr>
            <p:cNvSpPr/>
            <p:nvPr/>
          </p:nvSpPr>
          <p:spPr>
            <a:xfrm rot="5400000">
              <a:off x="3358846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21D5EE-51DD-A366-455B-E4E40B6C0003}"/>
              </a:ext>
            </a:extLst>
          </p:cNvPr>
          <p:cNvSpPr txBox="1"/>
          <p:nvPr/>
        </p:nvSpPr>
        <p:spPr>
          <a:xfrm>
            <a:off x="1180424" y="3126624"/>
            <a:ext cx="2080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Matplotlib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6A643-384E-DB2B-F73D-10A17261FB70}"/>
              </a:ext>
            </a:extLst>
          </p:cNvPr>
          <p:cNvSpPr txBox="1"/>
          <p:nvPr/>
        </p:nvSpPr>
        <p:spPr>
          <a:xfrm>
            <a:off x="3986363" y="3126624"/>
            <a:ext cx="20805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 증가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이용층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DDD48-53C3-11FD-1F31-DA0A3A96B128}"/>
              </a:ext>
            </a:extLst>
          </p:cNvPr>
          <p:cNvSpPr txBox="1"/>
          <p:nvPr/>
        </p:nvSpPr>
        <p:spPr>
          <a:xfrm>
            <a:off x="6608772" y="3126624"/>
            <a:ext cx="19043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이용률과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242A7-AE04-43E1-B50D-D0D897C3076C}"/>
              </a:ext>
            </a:extLst>
          </p:cNvPr>
          <p:cNvSpPr txBox="1"/>
          <p:nvPr/>
        </p:nvSpPr>
        <p:spPr>
          <a:xfrm>
            <a:off x="9210043" y="3126624"/>
            <a:ext cx="208059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이용 패턴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274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Conclusion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타겟은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99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49500"/>
            <a:ext cx="98996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무감각해지고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이용에 연관이 없다면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만의 강점을 생각해보자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민감한 소비자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CF5C4A-31BD-F6EF-5FF0-BF704B5434BC}"/>
              </a:ext>
            </a:extLst>
          </p:cNvPr>
          <p:cNvGrpSpPr/>
          <p:nvPr/>
        </p:nvGrpSpPr>
        <p:grpSpPr>
          <a:xfrm>
            <a:off x="1561342" y="3981157"/>
            <a:ext cx="6514439" cy="1774636"/>
            <a:chOff x="1261008" y="1902168"/>
            <a:chExt cx="5598503" cy="198051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1327EB7-C894-634C-7F5D-5C08F098B677}"/>
                </a:ext>
              </a:extLst>
            </p:cNvPr>
            <p:cNvCxnSpPr>
              <a:cxnSpLocks/>
            </p:cNvCxnSpPr>
            <p:nvPr/>
          </p:nvCxnSpPr>
          <p:spPr>
            <a:xfrm>
              <a:off x="1261008" y="2900252"/>
              <a:ext cx="559850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A221EF0-FCE1-8B19-52CF-CE5083A75693}"/>
                </a:ext>
              </a:extLst>
            </p:cNvPr>
            <p:cNvCxnSpPr>
              <a:cxnSpLocks/>
            </p:cNvCxnSpPr>
            <p:nvPr/>
          </p:nvCxnSpPr>
          <p:spPr>
            <a:xfrm>
              <a:off x="2590348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B8722F-A5B2-72E1-80FB-A65CAFC19464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60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CE429B2-EB4E-4CC3-1DDB-C0F61236ED0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549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129135E-BDC9-2C0B-2E4C-163334A3F732}"/>
              </a:ext>
            </a:extLst>
          </p:cNvPr>
          <p:cNvSpPr txBox="1"/>
          <p:nvPr/>
        </p:nvSpPr>
        <p:spPr>
          <a:xfrm>
            <a:off x="1792063" y="420133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넷플릭스</a:t>
            </a:r>
            <a:endParaRPr lang="en-US" altLang="ko-KR" sz="1200" dirty="0"/>
          </a:p>
          <a:p>
            <a:r>
              <a:rPr lang="en-US" altLang="ko-KR" sz="1200" dirty="0"/>
              <a:t>13,500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CE38D-43C7-D3E3-3F54-0D0F77B4DF2C}"/>
              </a:ext>
            </a:extLst>
          </p:cNvPr>
          <p:cNvSpPr txBox="1"/>
          <p:nvPr/>
        </p:nvSpPr>
        <p:spPr>
          <a:xfrm>
            <a:off x="3338889" y="420133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티빙</a:t>
            </a:r>
            <a:endParaRPr lang="en-US" altLang="ko-KR" sz="1200" dirty="0"/>
          </a:p>
          <a:p>
            <a:r>
              <a:rPr lang="en-US" altLang="ko-KR" sz="1200" dirty="0"/>
              <a:t>10,900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609E8-28CF-81A0-F454-2AAAB8AC614B}"/>
              </a:ext>
            </a:extLst>
          </p:cNvPr>
          <p:cNvSpPr txBox="1"/>
          <p:nvPr/>
        </p:nvSpPr>
        <p:spPr>
          <a:xfrm>
            <a:off x="4970688" y="420133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웨이브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10,900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C2804-6069-DAA0-2B91-574F212EB356}"/>
              </a:ext>
            </a:extLst>
          </p:cNvPr>
          <p:cNvSpPr txBox="1"/>
          <p:nvPr/>
        </p:nvSpPr>
        <p:spPr>
          <a:xfrm>
            <a:off x="6646112" y="420133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유튜브</a:t>
            </a:r>
            <a:endParaRPr lang="en-US" altLang="ko-KR" sz="1200" dirty="0"/>
          </a:p>
          <a:p>
            <a:r>
              <a:rPr lang="en-US" altLang="ko-KR" sz="1200" dirty="0"/>
              <a:t>10,450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3232E-56FD-00C8-7433-5EB85772ACE7}"/>
              </a:ext>
            </a:extLst>
          </p:cNvPr>
          <p:cNvSpPr txBox="1"/>
          <p:nvPr/>
        </p:nvSpPr>
        <p:spPr>
          <a:xfrm>
            <a:off x="5016688" y="510430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메가박스</a:t>
            </a:r>
            <a:endParaRPr lang="en-US" altLang="ko-KR" sz="1200" dirty="0"/>
          </a:p>
          <a:p>
            <a:r>
              <a:rPr lang="en-US" altLang="ko-KR" sz="1200" dirty="0"/>
              <a:t>14,000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4BC34-8AE1-A167-057F-3D38A7C67737}"/>
              </a:ext>
            </a:extLst>
          </p:cNvPr>
          <p:cNvSpPr txBox="1"/>
          <p:nvPr/>
        </p:nvSpPr>
        <p:spPr>
          <a:xfrm>
            <a:off x="3442990" y="5104308"/>
            <a:ext cx="135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롯데시네마</a:t>
            </a:r>
            <a:endParaRPr lang="en-US" altLang="ko-KR" sz="1200" dirty="0"/>
          </a:p>
          <a:p>
            <a:r>
              <a:rPr lang="en-US" altLang="ko-KR" sz="1200" dirty="0"/>
              <a:t>14,000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3E829-286E-580D-CA9A-EB285BC85344}"/>
              </a:ext>
            </a:extLst>
          </p:cNvPr>
          <p:cNvSpPr txBox="1"/>
          <p:nvPr/>
        </p:nvSpPr>
        <p:spPr>
          <a:xfrm>
            <a:off x="1745303" y="510430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CGV</a:t>
            </a:r>
          </a:p>
          <a:p>
            <a:r>
              <a:rPr lang="en-US" altLang="ko-KR" sz="1200" dirty="0"/>
              <a:t>14,000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E5EE6-8AA1-50EB-CF73-CCB2B15C911E}"/>
              </a:ext>
            </a:extLst>
          </p:cNvPr>
          <p:cNvSpPr txBox="1"/>
          <p:nvPr/>
        </p:nvSpPr>
        <p:spPr>
          <a:xfrm>
            <a:off x="8410603" y="4979273"/>
            <a:ext cx="182195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평일 낮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67D97-4AC4-EB90-A19C-97E31CB4BBA1}"/>
              </a:ext>
            </a:extLst>
          </p:cNvPr>
          <p:cNvSpPr txBox="1"/>
          <p:nvPr/>
        </p:nvSpPr>
        <p:spPr>
          <a:xfrm>
            <a:off x="8410603" y="4076303"/>
            <a:ext cx="3328447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베이직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스탠다드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프리미엄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결제후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매일 사용가능</a:t>
            </a:r>
          </a:p>
        </p:txBody>
      </p:sp>
    </p:spTree>
    <p:extLst>
      <p:ext uri="{BB962C8B-B14F-4D97-AF65-F5344CB8AC3E}">
        <p14:creationId xmlns:p14="http://schemas.microsoft.com/office/powerpoint/2010/main" val="32876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FFB569-2DD8-DB91-2795-61B6FD8D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4004457"/>
            <a:ext cx="4846320" cy="179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82A642-32CF-A5BD-9DCC-2095A181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292">
            <a:off x="1036320" y="2368010"/>
            <a:ext cx="5059680" cy="125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7B8930-3BAB-21EC-2CB5-92C9953C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09" y="2190165"/>
            <a:ext cx="5026903" cy="18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C667F4-7983-ED1B-7CDE-7A910E5E7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5379">
            <a:off x="5700806" y="3932240"/>
            <a:ext cx="4918115" cy="216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C68F74-4583-418D-5DD9-AAA9D2C6E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267" y="918984"/>
            <a:ext cx="4812593" cy="179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933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A2BCDC-08B0-3754-64E6-CE8876955D6A}"/>
              </a:ext>
            </a:extLst>
          </p:cNvPr>
          <p:cNvGrpSpPr/>
          <p:nvPr/>
        </p:nvGrpSpPr>
        <p:grpSpPr>
          <a:xfrm>
            <a:off x="243840" y="2157285"/>
            <a:ext cx="11704320" cy="4244223"/>
            <a:chOff x="239151" y="1808163"/>
            <a:chExt cx="11704320" cy="40454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8CBB6B-D372-C14B-1DB5-C6EB0ED23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1" y="1808163"/>
              <a:ext cx="11704320" cy="4045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22EB74A-C0FC-29A4-06E2-7B56C900B30C}"/>
                </a:ext>
              </a:extLst>
            </p:cNvPr>
            <p:cNvCxnSpPr/>
            <p:nvPr/>
          </p:nvCxnSpPr>
          <p:spPr>
            <a:xfrm>
              <a:off x="3671668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493264-182C-0196-E9EF-45267E2DDBC0}"/>
                </a:ext>
              </a:extLst>
            </p:cNvPr>
            <p:cNvCxnSpPr/>
            <p:nvPr/>
          </p:nvCxnSpPr>
          <p:spPr>
            <a:xfrm>
              <a:off x="4543865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4D6BAFC-9304-35EA-774C-2A0DC83A96B6}"/>
                </a:ext>
              </a:extLst>
            </p:cNvPr>
            <p:cNvCxnSpPr/>
            <p:nvPr/>
          </p:nvCxnSpPr>
          <p:spPr>
            <a:xfrm>
              <a:off x="8167224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457DAED-4DBD-FA0C-5B16-A73653FC79D1}"/>
                </a:ext>
              </a:extLst>
            </p:cNvPr>
            <p:cNvCxnSpPr/>
            <p:nvPr/>
          </p:nvCxnSpPr>
          <p:spPr>
            <a:xfrm>
              <a:off x="10347716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33200D4-F1E9-8212-44C7-49FE528F2E80}"/>
                </a:ext>
              </a:extLst>
            </p:cNvPr>
            <p:cNvCxnSpPr/>
            <p:nvPr/>
          </p:nvCxnSpPr>
          <p:spPr>
            <a:xfrm>
              <a:off x="10713476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3BAAA8-E07F-2BBA-67C1-CD97311CB1B1}"/>
              </a:ext>
            </a:extLst>
          </p:cNvPr>
          <p:cNvSpPr txBox="1"/>
          <p:nvPr/>
        </p:nvSpPr>
        <p:spPr>
          <a:xfrm>
            <a:off x="6096000" y="202357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영화티켓 인상시점과 관객수 그래프</a:t>
            </a:r>
          </a:p>
        </p:txBody>
      </p:sp>
    </p:spTree>
    <p:extLst>
      <p:ext uri="{BB962C8B-B14F-4D97-AF65-F5344CB8AC3E}">
        <p14:creationId xmlns:p14="http://schemas.microsoft.com/office/powerpoint/2010/main" val="3440835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2734C7-CBC5-F723-E893-16DBA0C7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0" y="2307937"/>
            <a:ext cx="10894512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EB58D-070C-D324-558A-54476101B4B7}"/>
              </a:ext>
            </a:extLst>
          </p:cNvPr>
          <p:cNvSpPr txBox="1"/>
          <p:nvPr/>
        </p:nvSpPr>
        <p:spPr>
          <a:xfrm>
            <a:off x="6096000" y="2023570"/>
            <a:ext cx="37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미가입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원인</a:t>
            </a:r>
          </a:p>
        </p:txBody>
      </p:sp>
    </p:spTree>
    <p:extLst>
      <p:ext uri="{BB962C8B-B14F-4D97-AF65-F5344CB8AC3E}">
        <p14:creationId xmlns:p14="http://schemas.microsoft.com/office/powerpoint/2010/main" val="3005073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E0CD6-0693-125D-B3DE-4D9F654D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2432984"/>
            <a:ext cx="5515745" cy="1650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CBE48F-BE95-32C4-1DAF-492CB250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4397"/>
            <a:ext cx="5495958" cy="1270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421178-6BCA-D7D5-95CB-2721D41F8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289" y="3654877"/>
            <a:ext cx="5890431" cy="274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61990D-EA9B-09BF-9C72-572C1197E74E}"/>
              </a:ext>
            </a:extLst>
          </p:cNvPr>
          <p:cNvSpPr txBox="1"/>
          <p:nvPr/>
        </p:nvSpPr>
        <p:spPr>
          <a:xfrm>
            <a:off x="8262313" y="3054084"/>
            <a:ext cx="3737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관람객수 감소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비가입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이용금액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민감한 소비자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991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평균 지출액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월 평균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미만의 금액을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 미만의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지출액비율이 크게 급감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지출이 드는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개발해야 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575F7-8ECB-B647-3342-A96F2B01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499"/>
            <a:ext cx="5433391" cy="38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76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096000" y="2349500"/>
            <a:ext cx="489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55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096000" y="2349500"/>
            <a:ext cx="4890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하루에도 여러 번의 비중이 가장 많은 것을 볼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사용하는 사람들 대부분은 매일매일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사용한다고 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A1EF17-AEB4-2435-2E74-EE1A4F79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 bwMode="auto">
          <a:xfrm>
            <a:off x="996462" y="2349499"/>
            <a:ext cx="5099538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04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유료결제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A5200-F1AF-020F-5245-61BF21E5DAF2}"/>
              </a:ext>
            </a:extLst>
          </p:cNvPr>
          <p:cNvSpPr txBox="1"/>
          <p:nvPr/>
        </p:nvSpPr>
        <p:spPr>
          <a:xfrm>
            <a:off x="1078864" y="2349500"/>
            <a:ext cx="5017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유료결제를 한 사람이다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두 해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세의 사람들의 결제율이 가장 높았다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나이층의 사람들은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유료결제율을 보였다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D343D-5702-6F40-25E6-493F1EA0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워드클라우드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1953012"/>
            <a:ext cx="98996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서비스의 이용률을 증진하기 위해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영향없이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관람에 상관없이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이상의 월평균 소득을 내는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하루에도 여러 번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할 수 있는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금액대의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제공한다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04EEE-9FC8-C154-1B2A-6A3371C21F45}"/>
              </a:ext>
            </a:extLst>
          </p:cNvPr>
          <p:cNvSpPr txBox="1"/>
          <p:nvPr/>
        </p:nvSpPr>
        <p:spPr>
          <a:xfrm>
            <a:off x="4346714" y="1122053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Conclusion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540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2F7B90-0FB0-5B2E-DBF4-6679FD837376}"/>
              </a:ext>
            </a:extLst>
          </p:cNvPr>
          <p:cNvSpPr/>
          <p:nvPr/>
        </p:nvSpPr>
        <p:spPr>
          <a:xfrm>
            <a:off x="722932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데이터로는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이상치나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처리가 불가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122053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부족했던 부분들</a:t>
            </a:r>
          </a:p>
        </p:txBody>
      </p:sp>
      <p:sp>
        <p:nvSpPr>
          <p:cNvPr id="6" name="Oval 34">
            <a:extLst>
              <a:ext uri="{FF2B5EF4-FFF2-40B4-BE49-F238E27FC236}">
                <a16:creationId xmlns:a16="http://schemas.microsoft.com/office/drawing/2014/main" id="{6B950AFC-36B0-D992-8659-96C57F05F0A3}"/>
              </a:ext>
            </a:extLst>
          </p:cNvPr>
          <p:cNvSpPr/>
          <p:nvPr/>
        </p:nvSpPr>
        <p:spPr>
          <a:xfrm>
            <a:off x="513157" y="1737211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E7A320-78A8-7688-A208-7D2E3D88C784}"/>
              </a:ext>
            </a:extLst>
          </p:cNvPr>
          <p:cNvSpPr/>
          <p:nvPr/>
        </p:nvSpPr>
        <p:spPr>
          <a:xfrm>
            <a:off x="933497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정제된 데이터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Oval 34">
            <a:extLst>
              <a:ext uri="{FF2B5EF4-FFF2-40B4-BE49-F238E27FC236}">
                <a16:creationId xmlns:a16="http://schemas.microsoft.com/office/drawing/2014/main" id="{AA5B0B68-DCB0-4DC1-276C-B3CE40E9BBC5}"/>
              </a:ext>
            </a:extLst>
          </p:cNvPr>
          <p:cNvSpPr/>
          <p:nvPr/>
        </p:nvSpPr>
        <p:spPr>
          <a:xfrm>
            <a:off x="3390313" y="1741927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BAB84A-AB7E-C957-DCDD-37A5585CF4A4}"/>
              </a:ext>
            </a:extLst>
          </p:cNvPr>
          <p:cNvSpPr/>
          <p:nvPr/>
        </p:nvSpPr>
        <p:spPr>
          <a:xfrm>
            <a:off x="3834378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적은 표본 수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75777FDB-318C-18FA-4839-602C60FD7B72}"/>
              </a:ext>
            </a:extLst>
          </p:cNvPr>
          <p:cNvSpPr/>
          <p:nvPr/>
        </p:nvSpPr>
        <p:spPr>
          <a:xfrm>
            <a:off x="6124120" y="1741927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E06BFA-DC25-0AC0-2646-F633ACFCA595}"/>
              </a:ext>
            </a:extLst>
          </p:cNvPr>
          <p:cNvSpPr/>
          <p:nvPr/>
        </p:nvSpPr>
        <p:spPr>
          <a:xfrm>
            <a:off x="6595028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심플한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Oval 34">
            <a:extLst>
              <a:ext uri="{FF2B5EF4-FFF2-40B4-BE49-F238E27FC236}">
                <a16:creationId xmlns:a16="http://schemas.microsoft.com/office/drawing/2014/main" id="{47D4D958-CD89-87EF-B777-93F5FFBCDC18}"/>
              </a:ext>
            </a:extLst>
          </p:cNvPr>
          <p:cNvSpPr/>
          <p:nvPr/>
        </p:nvSpPr>
        <p:spPr>
          <a:xfrm>
            <a:off x="8890961" y="1737211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5B1822-8F92-0D71-D9C6-44ED8F4ED147}"/>
              </a:ext>
            </a:extLst>
          </p:cNvPr>
          <p:cNvSpPr/>
          <p:nvPr/>
        </p:nvSpPr>
        <p:spPr>
          <a:xfrm>
            <a:off x="9425794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C86EC-6020-A234-3672-2A56E8A1C1CA}"/>
              </a:ext>
            </a:extLst>
          </p:cNvPr>
          <p:cNvSpPr/>
          <p:nvPr/>
        </p:nvSpPr>
        <p:spPr>
          <a:xfrm>
            <a:off x="3553698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대부분의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표본의 수 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10,000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47F0E7-A55B-5775-02D3-FFFDBA81B0DF}"/>
              </a:ext>
            </a:extLst>
          </p:cNvPr>
          <p:cNvSpPr/>
          <p:nvPr/>
        </p:nvSpPr>
        <p:spPr>
          <a:xfrm>
            <a:off x="6384464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및 상관분석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D210F0-0DA8-4BEF-7EC2-F9DC6504150F}"/>
              </a:ext>
            </a:extLst>
          </p:cNvPr>
          <p:cNvSpPr/>
          <p:nvPr/>
        </p:nvSpPr>
        <p:spPr>
          <a:xfrm>
            <a:off x="9215229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20~30%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88D1E2-0C35-6315-2066-AED64E790C26}"/>
              </a:ext>
            </a:extLst>
          </p:cNvPr>
          <p:cNvSpPr/>
          <p:nvPr/>
        </p:nvSpPr>
        <p:spPr>
          <a:xfrm>
            <a:off x="2600914" y="5437202"/>
            <a:ext cx="6990171" cy="8248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“Raw</a:t>
            </a:r>
            <a:r>
              <a:rPr lang="ko-KR" altLang="en-US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data”</a:t>
            </a:r>
            <a:endParaRPr lang="ko-KR" altLang="en-US" sz="2400" i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CF09C33-065E-CBA4-D198-920FEA9CC95B}"/>
              </a:ext>
            </a:extLst>
          </p:cNvPr>
          <p:cNvSpPr/>
          <p:nvPr/>
        </p:nvSpPr>
        <p:spPr>
          <a:xfrm>
            <a:off x="5632822" y="4827787"/>
            <a:ext cx="962206" cy="572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9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YOU_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ANY QUESTIONS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7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출처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사용빈도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사용시간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사용금액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이용변화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사용에 대한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,,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이용시간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구독률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사용빈도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사용시간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사용금액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이용변화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사용에 대한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,,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4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이용시간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구독률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코로나 </a:t>
              </a:r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확진자수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 관람객 수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 관람객 수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9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관객수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이용의 증감률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2095</Words>
  <Application>Microsoft Office PowerPoint</Application>
  <PresentationFormat>와이드스크린</PresentationFormat>
  <Paragraphs>557</Paragraphs>
  <Slides>52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G마켓 산스 TTF Bold</vt:lpstr>
      <vt:lpstr>Arial</vt:lpstr>
      <vt:lpstr>G마켓 산스 TTF Medium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전대한</cp:lastModifiedBy>
  <cp:revision>43</cp:revision>
  <dcterms:created xsi:type="dcterms:W3CDTF">2022-11-06T07:04:06Z</dcterms:created>
  <dcterms:modified xsi:type="dcterms:W3CDTF">2022-11-30T14:33:11Z</dcterms:modified>
</cp:coreProperties>
</file>