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82" r:id="rId3"/>
    <p:sldId id="283" r:id="rId4"/>
    <p:sldId id="261" r:id="rId5"/>
    <p:sldId id="269" r:id="rId6"/>
    <p:sldId id="270" r:id="rId7"/>
    <p:sldId id="284" r:id="rId8"/>
    <p:sldId id="264" r:id="rId9"/>
    <p:sldId id="275" r:id="rId10"/>
    <p:sldId id="277" r:id="rId11"/>
    <p:sldId id="279" r:id="rId12"/>
    <p:sldId id="280" r:id="rId13"/>
    <p:sldId id="276" r:id="rId14"/>
    <p:sldId id="281" r:id="rId15"/>
    <p:sldId id="271" r:id="rId16"/>
    <p:sldId id="286" r:id="rId17"/>
    <p:sldId id="272" r:id="rId18"/>
    <p:sldId id="285" r:id="rId19"/>
    <p:sldId id="273" r:id="rId20"/>
    <p:sldId id="268" r:id="rId21"/>
    <p:sldId id="262" r:id="rId2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87A0061-7364-8C75-1001-B73D27F19146}" name="이소민" initials="이" userId="S::20191050@365.hoseo.edu::189c4993-0dce-423f-ab68-df353f7a44d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CAC4"/>
    <a:srgbClr val="A8D8D3"/>
    <a:srgbClr val="D4ECEA"/>
    <a:srgbClr val="DAE9E4"/>
    <a:srgbClr val="EBC9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42" autoAdjust="0"/>
    <p:restoredTop sz="90590" autoAdjust="0"/>
  </p:normalViewPr>
  <p:slideViewPr>
    <p:cSldViewPr showGuides="1">
      <p:cViewPr varScale="1">
        <p:scale>
          <a:sx n="77" d="100"/>
          <a:sy n="77" d="100"/>
        </p:scale>
        <p:origin x="116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2C644B-72B5-41B3-8ED4-811CC27BB2EF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0C4D9-38B0-459A-AF05-C67BFF9F4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37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0C4D9-38B0-459A-AF05-C67BFF9F4C4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718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비모수검정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0C4D9-38B0-459A-AF05-C67BFF9F4C4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5172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0C4D9-38B0-459A-AF05-C67BFF9F4C4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627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변수 </a:t>
            </a:r>
            <a:r>
              <a:rPr lang="en-US" altLang="ko-KR" dirty="0"/>
              <a:t>3</a:t>
            </a:r>
            <a:r>
              <a:rPr lang="ko-KR" altLang="en-US" dirty="0"/>
              <a:t>개일 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0C4D9-38B0-459A-AF05-C67BFF9F4C4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1599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변수 </a:t>
            </a:r>
            <a:r>
              <a:rPr lang="en-US" altLang="ko-KR" dirty="0"/>
              <a:t>3</a:t>
            </a:r>
            <a:r>
              <a:rPr lang="ko-KR" altLang="en-US" dirty="0"/>
              <a:t>개일 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0C4D9-38B0-459A-AF05-C67BFF9F4C4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841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0C4D9-38B0-459A-AF05-C67BFF9F4C4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759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0C4D9-38B0-459A-AF05-C67BFF9F4C4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786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변수 </a:t>
            </a:r>
            <a:r>
              <a:rPr lang="en-US" altLang="ko-KR" dirty="0"/>
              <a:t>2</a:t>
            </a:r>
            <a:r>
              <a:rPr lang="ko-KR" altLang="en-US" dirty="0"/>
              <a:t>개일 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0C4D9-38B0-459A-AF05-C67BFF9F4C4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871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변수 </a:t>
            </a:r>
            <a:r>
              <a:rPr lang="en-US" altLang="ko-KR" dirty="0"/>
              <a:t>2</a:t>
            </a:r>
            <a:r>
              <a:rPr lang="ko-KR" altLang="en-US" dirty="0"/>
              <a:t>개일 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0C4D9-38B0-459A-AF05-C67BFF9F4C4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565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변수 </a:t>
            </a:r>
            <a:r>
              <a:rPr lang="en-US" altLang="ko-KR" dirty="0"/>
              <a:t>3</a:t>
            </a:r>
            <a:r>
              <a:rPr lang="ko-KR" altLang="en-US" dirty="0"/>
              <a:t>개일 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0C4D9-38B0-459A-AF05-C67BFF9F4C4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214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변수 </a:t>
            </a:r>
            <a:r>
              <a:rPr lang="en-US" altLang="ko-KR" dirty="0"/>
              <a:t>3</a:t>
            </a:r>
            <a:r>
              <a:rPr lang="ko-KR" altLang="en-US" dirty="0"/>
              <a:t>개일 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0C4D9-38B0-459A-AF05-C67BFF9F4C4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648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변수 </a:t>
            </a:r>
            <a:r>
              <a:rPr lang="en-US" altLang="ko-KR" dirty="0"/>
              <a:t>3</a:t>
            </a:r>
            <a:r>
              <a:rPr lang="ko-KR" altLang="en-US" dirty="0"/>
              <a:t>개일 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0C4D9-38B0-459A-AF05-C67BFF9F4C4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885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변수 </a:t>
            </a:r>
            <a:r>
              <a:rPr lang="en-US" altLang="ko-KR" dirty="0"/>
              <a:t>3</a:t>
            </a:r>
            <a:r>
              <a:rPr lang="ko-KR" altLang="en-US" dirty="0"/>
              <a:t>개일 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0C4D9-38B0-459A-AF05-C67BFF9F4C4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244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비모수검정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0C4D9-38B0-459A-AF05-C67BFF9F4C4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586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26F6-4887-4E29-A503-59AE8B596489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8946-7737-4F32-B29D-0D658F6FD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020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26F6-4887-4E29-A503-59AE8B596489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8946-7737-4F32-B29D-0D658F6FD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314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26F6-4887-4E29-A503-59AE8B596489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8946-7737-4F32-B29D-0D658F6FD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011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26F6-4887-4E29-A503-59AE8B596489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8946-7737-4F32-B29D-0D658F6FD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734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26F6-4887-4E29-A503-59AE8B596489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8946-7737-4F32-B29D-0D658F6FD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801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26F6-4887-4E29-A503-59AE8B596489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8946-7737-4F32-B29D-0D658F6FD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009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26F6-4887-4E29-A503-59AE8B596489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8946-7737-4F32-B29D-0D658F6FD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795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26F6-4887-4E29-A503-59AE8B596489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8946-7737-4F32-B29D-0D658F6FD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253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26F6-4887-4E29-A503-59AE8B596489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8946-7737-4F32-B29D-0D658F6FD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498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26F6-4887-4E29-A503-59AE8B596489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8946-7737-4F32-B29D-0D658F6FD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815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26F6-4887-4E29-A503-59AE8B596489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8946-7737-4F32-B29D-0D658F6FD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373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826F6-4887-4E29-A503-59AE8B596489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68946-7737-4F32-B29D-0D658F6FD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55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635896" y="1419622"/>
            <a:ext cx="1872208" cy="7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642626" y="1644574"/>
            <a:ext cx="38587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통계분석컨설팅 </a:t>
            </a:r>
            <a:r>
              <a:rPr lang="en-US" altLang="ko-KR" sz="40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</a:t>
            </a:r>
            <a:r>
              <a:rPr lang="ko-KR" altLang="en-US" sz="40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68126" y="3865046"/>
            <a:ext cx="1704466" cy="795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 spc="-15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6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20171049 </a:t>
            </a:r>
            <a:r>
              <a:rPr lang="ko-KR" altLang="en-US" sz="1600" b="1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신유정</a:t>
            </a:r>
            <a:endParaRPr lang="en-US" altLang="ko-KR" sz="1600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20191050 </a:t>
            </a:r>
            <a:r>
              <a:rPr lang="ko-KR" altLang="en-US" sz="16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이소민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965103" y="3795886"/>
            <a:ext cx="1213794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666045" y="1370847"/>
            <a:ext cx="1152128" cy="45719"/>
          </a:xfrm>
          <a:prstGeom prst="rect">
            <a:avLst/>
          </a:prstGeom>
          <a:solidFill>
            <a:srgbClr val="A8D8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635895" y="3841606"/>
            <a:ext cx="683039" cy="45719"/>
          </a:xfrm>
          <a:prstGeom prst="rect">
            <a:avLst/>
          </a:prstGeom>
          <a:solidFill>
            <a:srgbClr val="A8D8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627041" y="3507854"/>
            <a:ext cx="1080120" cy="72008"/>
          </a:xfrm>
          <a:prstGeom prst="rect">
            <a:avLst/>
          </a:prstGeom>
          <a:solidFill>
            <a:srgbClr val="A8D8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4979A59-3BD5-1712-B2A2-8AE0AE6603D6}"/>
              </a:ext>
            </a:extLst>
          </p:cNvPr>
          <p:cNvGrpSpPr/>
          <p:nvPr/>
        </p:nvGrpSpPr>
        <p:grpSpPr>
          <a:xfrm>
            <a:off x="683568" y="555526"/>
            <a:ext cx="1404156" cy="144016"/>
            <a:chOff x="683568" y="555526"/>
            <a:chExt cx="1404156" cy="144016"/>
          </a:xfrm>
        </p:grpSpPr>
        <p:sp>
          <p:nvSpPr>
            <p:cNvPr id="26" name="직사각형 25"/>
            <p:cNvSpPr/>
            <p:nvPr/>
          </p:nvSpPr>
          <p:spPr>
            <a:xfrm>
              <a:off x="683568" y="555526"/>
              <a:ext cx="683039" cy="144016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007604" y="653823"/>
              <a:ext cx="108012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11017" y="3557002"/>
            <a:ext cx="432048" cy="94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314071" y="4303034"/>
            <a:ext cx="432048" cy="94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206059" y="4361898"/>
            <a:ext cx="480418" cy="72008"/>
          </a:xfrm>
          <a:prstGeom prst="rect">
            <a:avLst/>
          </a:prstGeom>
          <a:solidFill>
            <a:srgbClr val="A8D8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391774" y="2526031"/>
            <a:ext cx="360452" cy="45719"/>
          </a:xfrm>
          <a:prstGeom prst="rect">
            <a:avLst/>
          </a:prstGeom>
          <a:solidFill>
            <a:srgbClr val="89CA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521515" y="915566"/>
            <a:ext cx="648072" cy="7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868126" y="964714"/>
            <a:ext cx="517485" cy="45719"/>
          </a:xfrm>
          <a:prstGeom prst="rect">
            <a:avLst/>
          </a:prstGeom>
          <a:solidFill>
            <a:srgbClr val="A8D8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5FF03C-91CB-5BD9-54FC-D95D9E7DB84B}"/>
              </a:ext>
            </a:extLst>
          </p:cNvPr>
          <p:cNvSpPr txBox="1"/>
          <p:nvPr/>
        </p:nvSpPr>
        <p:spPr>
          <a:xfrm>
            <a:off x="1745777" y="2744318"/>
            <a:ext cx="5914504" cy="882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코로나 바이러스 감염 환자를 돌본 국내 의료인들의 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외상 후 스트레스 장애 및 소진</a:t>
            </a:r>
          </a:p>
        </p:txBody>
      </p:sp>
    </p:spTree>
    <p:extLst>
      <p:ext uri="{BB962C8B-B14F-4D97-AF65-F5344CB8AC3E}">
        <p14:creationId xmlns:p14="http://schemas.microsoft.com/office/powerpoint/2010/main" val="458120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1430" y="155040"/>
            <a:ext cx="7550970" cy="488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Table 2.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일반적 특성에 따른 외상 후 스트레스의 평균 차이 분석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_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의사</a:t>
            </a: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112461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6339D1B-C2DF-4392-AD68-5F1C0CB0FB1D}"/>
              </a:ext>
            </a:extLst>
          </p:cNvPr>
          <p:cNvSpPr txBox="1"/>
          <p:nvPr/>
        </p:nvSpPr>
        <p:spPr>
          <a:xfrm>
            <a:off x="572726" y="1152259"/>
            <a:ext cx="2357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분산의 동질성 검정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46A5E1-4C84-4583-8CF8-51C991898304}"/>
                  </a:ext>
                </a:extLst>
              </p:cNvPr>
              <p:cNvSpPr txBox="1"/>
              <p:nvPr/>
            </p:nvSpPr>
            <p:spPr>
              <a:xfrm>
                <a:off x="606142" y="1806028"/>
                <a:ext cx="541922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집단별 분산이 같은지를 검정함</a:t>
                </a:r>
                <a:endParaRPr lang="en-US" altLang="ko-KR" sz="1400" dirty="0"/>
              </a:p>
              <a:p>
                <a:endParaRPr lang="en-US" altLang="ko-KR" sz="1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400" b="0" dirty="0"/>
                  <a:t> : </a:t>
                </a:r>
                <a:r>
                  <a:rPr lang="ko-KR" altLang="en-US" sz="1400" b="0" dirty="0"/>
                  <a:t>집단 별 분산이 같다</a:t>
                </a:r>
                <a:r>
                  <a:rPr lang="en-US" altLang="ko-KR" sz="1400" b="0" dirty="0"/>
                  <a:t>.(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400" b="0" dirty="0"/>
                  <a:t>=</a:t>
                </a:r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400" b="0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400" dirty="0"/>
                  <a:t> : </a:t>
                </a:r>
                <a:r>
                  <a:rPr lang="ko-KR" altLang="en-US" sz="1400" dirty="0"/>
                  <a:t>집단 별 분산이 같지 않다</a:t>
                </a:r>
                <a:r>
                  <a:rPr lang="en-US" altLang="ko-KR" sz="1400" dirty="0"/>
                  <a:t>.(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400" dirty="0"/>
                  <a:t>)</a:t>
                </a:r>
              </a:p>
              <a:p>
                <a:endParaRPr lang="en-US" altLang="ko-KR" sz="1400" dirty="0"/>
              </a:p>
              <a:p>
                <a:endParaRPr lang="en-US" altLang="ko-KR" sz="1400" dirty="0"/>
              </a:p>
              <a:p>
                <a:r>
                  <a:rPr lang="ko-KR" altLang="en-US" sz="1400" dirty="0"/>
                  <a:t>검정 결과 분산이 같다면 분산분석 진행</a:t>
                </a:r>
                <a:endParaRPr lang="en-US" altLang="ko-KR" sz="1400" dirty="0"/>
              </a:p>
              <a:p>
                <a:r>
                  <a:rPr lang="ko-KR" altLang="en-US" sz="1400" dirty="0"/>
                  <a:t>분산이 같지 않다면 </a:t>
                </a:r>
                <a:r>
                  <a:rPr lang="ko-KR" altLang="en-US" sz="1400" dirty="0" err="1"/>
                  <a:t>비모수</a:t>
                </a:r>
                <a:r>
                  <a:rPr lang="ko-KR" altLang="en-US" sz="1400" dirty="0"/>
                  <a:t> 검정 진행</a:t>
                </a:r>
                <a:endParaRPr lang="en-US" altLang="ko-KR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46A5E1-4C84-4583-8CF8-51C991898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42" y="1806028"/>
                <a:ext cx="5419220" cy="1815882"/>
              </a:xfrm>
              <a:prstGeom prst="rect">
                <a:avLst/>
              </a:prstGeom>
              <a:blipFill>
                <a:blip r:embed="rId3"/>
                <a:stretch>
                  <a:fillRect l="-337" t="-336" b="-26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7435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1430" y="155040"/>
            <a:ext cx="7550970" cy="488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Table 2.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일반적 특성에 따른 외상 후 스트레스의 평균 차이 분석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_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의사</a:t>
            </a: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112461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E83946EC-7FAD-9833-4A12-2DDBDA77E8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860" b="55639"/>
          <a:stretch/>
        </p:blipFill>
        <p:spPr>
          <a:xfrm>
            <a:off x="646051" y="1726816"/>
            <a:ext cx="2989845" cy="113296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23EE9CA-8168-C6CD-094A-B41E193D92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0023" b="55535"/>
          <a:stretch/>
        </p:blipFill>
        <p:spPr>
          <a:xfrm>
            <a:off x="683568" y="3599024"/>
            <a:ext cx="2952328" cy="11329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D7AE657-E233-CAF8-08C0-3786A668077E}"/>
              </a:ext>
            </a:extLst>
          </p:cNvPr>
          <p:cNvSpPr txBox="1"/>
          <p:nvPr/>
        </p:nvSpPr>
        <p:spPr>
          <a:xfrm>
            <a:off x="630618" y="1135553"/>
            <a:ext cx="922392" cy="488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&lt;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연령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&gt;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5CE5B1-64EF-8265-C48A-1CBAC6E62DB9}"/>
              </a:ext>
            </a:extLst>
          </p:cNvPr>
          <p:cNvSpPr txBox="1"/>
          <p:nvPr/>
        </p:nvSpPr>
        <p:spPr>
          <a:xfrm>
            <a:off x="630618" y="3011688"/>
            <a:ext cx="1251760" cy="488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&lt;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자가격리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&gt;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E26D3A3-861F-3080-62A1-A04C032FD9EF}"/>
              </a:ext>
            </a:extLst>
          </p:cNvPr>
          <p:cNvSpPr/>
          <p:nvPr/>
        </p:nvSpPr>
        <p:spPr>
          <a:xfrm>
            <a:off x="2730048" y="2192548"/>
            <a:ext cx="580970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BFF779D-78AE-08A7-3091-94CAE047ACD4}"/>
              </a:ext>
            </a:extLst>
          </p:cNvPr>
          <p:cNvSpPr/>
          <p:nvPr/>
        </p:nvSpPr>
        <p:spPr>
          <a:xfrm>
            <a:off x="2848043" y="4083918"/>
            <a:ext cx="571829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339D1B-C2DF-4392-AD68-5F1C0CB0FB1D}"/>
              </a:ext>
            </a:extLst>
          </p:cNvPr>
          <p:cNvSpPr txBox="1"/>
          <p:nvPr/>
        </p:nvSpPr>
        <p:spPr>
          <a:xfrm>
            <a:off x="621430" y="826837"/>
            <a:ext cx="273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분산의 </a:t>
            </a:r>
            <a:r>
              <a:rPr lang="ko-KR" altLang="en-US" b="1"/>
              <a:t>동질성 검정 결과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F32BCF-D723-4565-9F88-281EB2DECE59}"/>
              </a:ext>
            </a:extLst>
          </p:cNvPr>
          <p:cNvSpPr txBox="1"/>
          <p:nvPr/>
        </p:nvSpPr>
        <p:spPr>
          <a:xfrm>
            <a:off x="4572000" y="1135553"/>
            <a:ext cx="1440160" cy="488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&lt;</a:t>
            </a:r>
            <a:r>
              <a:rPr lang="ko-KR" altLang="en-US" kern="0" dirty="0" err="1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총임상경력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&gt;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BB66391-19B9-47EE-91B6-68C6A05590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4473" y="1709999"/>
            <a:ext cx="3096344" cy="1149783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0EED87D3-F664-430F-B4C4-25247E2FFC1C}"/>
              </a:ext>
            </a:extLst>
          </p:cNvPr>
          <p:cNvSpPr/>
          <p:nvPr/>
        </p:nvSpPr>
        <p:spPr>
          <a:xfrm>
            <a:off x="7092280" y="2232018"/>
            <a:ext cx="648072" cy="5557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FDBC6F3-FD68-4B8B-BB4E-ED664B0D05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4473" y="3499962"/>
            <a:ext cx="3096344" cy="113296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B060AC8-9798-45FA-9FAD-198D71EB69B1}"/>
              </a:ext>
            </a:extLst>
          </p:cNvPr>
          <p:cNvSpPr txBox="1"/>
          <p:nvPr/>
        </p:nvSpPr>
        <p:spPr>
          <a:xfrm>
            <a:off x="4572000" y="2945953"/>
            <a:ext cx="1440160" cy="488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&lt;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현재근무지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&gt;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FB4BCBA-C488-4B3B-91F1-13FA3F84FE49}"/>
              </a:ext>
            </a:extLst>
          </p:cNvPr>
          <p:cNvSpPr/>
          <p:nvPr/>
        </p:nvSpPr>
        <p:spPr>
          <a:xfrm>
            <a:off x="7092280" y="4032218"/>
            <a:ext cx="648072" cy="5557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256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24F4F75D-0B33-4252-AA6B-174E2011A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905" y="1688407"/>
            <a:ext cx="3096344" cy="100979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2B70C8E-AD41-4847-ACB9-81564BD95C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324" y="1722337"/>
            <a:ext cx="2982572" cy="107787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1430" y="155040"/>
            <a:ext cx="7550970" cy="488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Table 2.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일반적 특성에 따른 외상 후 스트레스의 평균 차이 분석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_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의사</a:t>
            </a: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112461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D7AE657-E233-CAF8-08C0-3786A668077E}"/>
              </a:ext>
            </a:extLst>
          </p:cNvPr>
          <p:cNvSpPr txBox="1"/>
          <p:nvPr/>
        </p:nvSpPr>
        <p:spPr>
          <a:xfrm>
            <a:off x="630618" y="1135553"/>
            <a:ext cx="1251760" cy="488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&lt;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참여시기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&gt;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E26D3A3-861F-3080-62A1-A04C032FD9EF}"/>
              </a:ext>
            </a:extLst>
          </p:cNvPr>
          <p:cNvSpPr/>
          <p:nvPr/>
        </p:nvSpPr>
        <p:spPr>
          <a:xfrm>
            <a:off x="2915816" y="2202509"/>
            <a:ext cx="661296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339D1B-C2DF-4392-AD68-5F1C0CB0FB1D}"/>
              </a:ext>
            </a:extLst>
          </p:cNvPr>
          <p:cNvSpPr txBox="1"/>
          <p:nvPr/>
        </p:nvSpPr>
        <p:spPr>
          <a:xfrm>
            <a:off x="621430" y="826837"/>
            <a:ext cx="273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분산의 </a:t>
            </a:r>
            <a:r>
              <a:rPr lang="ko-KR" altLang="en-US" b="1"/>
              <a:t>동질성 검정 결과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F32BCF-D723-4565-9F88-281EB2DECE59}"/>
              </a:ext>
            </a:extLst>
          </p:cNvPr>
          <p:cNvSpPr txBox="1"/>
          <p:nvPr/>
        </p:nvSpPr>
        <p:spPr>
          <a:xfrm>
            <a:off x="4572000" y="1135553"/>
            <a:ext cx="1440160" cy="488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&lt;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참여기간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&gt;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EED87D3-F664-430F-B4C4-25247E2FFC1C}"/>
              </a:ext>
            </a:extLst>
          </p:cNvPr>
          <p:cNvSpPr/>
          <p:nvPr/>
        </p:nvSpPr>
        <p:spPr>
          <a:xfrm>
            <a:off x="7023958" y="2107147"/>
            <a:ext cx="648072" cy="5557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0522D-7565-4790-BFB9-59D4B7C63E47}"/>
              </a:ext>
            </a:extLst>
          </p:cNvPr>
          <p:cNvSpPr txBox="1"/>
          <p:nvPr/>
        </p:nvSpPr>
        <p:spPr>
          <a:xfrm>
            <a:off x="539552" y="2796707"/>
            <a:ext cx="8064896" cy="2272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의사의 연령</a:t>
            </a:r>
            <a:r>
              <a:rPr lang="en-US" altLang="ko-KR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총 임상경력</a:t>
            </a:r>
            <a:r>
              <a:rPr lang="en-US" altLang="ko-KR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현재 근무지</a:t>
            </a:r>
            <a:r>
              <a:rPr lang="en-US" altLang="ko-KR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참여시기</a:t>
            </a:r>
            <a:r>
              <a:rPr lang="en-US" altLang="ko-KR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참여기간 변수는 분산의 동질성 검정 결과 각 </a:t>
            </a:r>
            <a:r>
              <a:rPr lang="en-US" altLang="ko-KR" sz="16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Levene</a:t>
            </a:r>
            <a:r>
              <a:rPr lang="en-US" altLang="ko-KR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통계량에서 유의확률이 유의수준 </a:t>
            </a:r>
            <a:r>
              <a:rPr lang="en-US" altLang="ko-KR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0.05</a:t>
            </a: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보다 크므로 유의수준 </a:t>
            </a:r>
            <a:r>
              <a:rPr lang="en-US" altLang="ko-KR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5%</a:t>
            </a: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하에서 </a:t>
            </a:r>
            <a:r>
              <a:rPr lang="ko-KR" altLang="en-US" sz="16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귀무가설을</a:t>
            </a: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채택</a:t>
            </a:r>
            <a:endParaRPr lang="en-US" altLang="ko-KR" sz="16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→ </a:t>
            </a:r>
            <a:r>
              <a:rPr lang="ko-KR" altLang="en-US" sz="1600" dirty="0">
                <a:highlight>
                  <a:srgbClr val="89CAC4"/>
                </a:highlight>
                <a:latin typeface="휴먼모음T" panose="02030504000101010101" pitchFamily="18" charset="-127"/>
                <a:ea typeface="휴먼모음T" panose="02030504000101010101" pitchFamily="18" charset="-127"/>
              </a:rPr>
              <a:t>분산분석 진행</a:t>
            </a:r>
            <a:endParaRPr lang="en-US" altLang="ko-KR" sz="1600" dirty="0">
              <a:highlight>
                <a:srgbClr val="89CAC4"/>
              </a:highlight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의사의 </a:t>
            </a:r>
            <a:r>
              <a:rPr lang="ko-KR" altLang="en-US" sz="16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자가격리기간</a:t>
            </a: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변수는 분산의 동질성 검정 결과에서 </a:t>
            </a:r>
            <a:r>
              <a:rPr lang="en-US" altLang="ko-KR" sz="16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Levene</a:t>
            </a: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통계량에서 유의확률 </a:t>
            </a:r>
            <a:r>
              <a:rPr lang="en-US" altLang="ko-KR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0.002</a:t>
            </a: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로 유의수준 </a:t>
            </a:r>
            <a:r>
              <a:rPr lang="en-US" altLang="ko-KR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0.05</a:t>
            </a: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보다 작으므로 유의수준 </a:t>
            </a:r>
            <a:r>
              <a:rPr lang="en-US" altLang="ko-KR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5%</a:t>
            </a: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하에서 </a:t>
            </a:r>
            <a:r>
              <a:rPr lang="ko-KR" altLang="en-US" sz="16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귀무가설</a:t>
            </a: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기각</a:t>
            </a:r>
            <a:endParaRPr lang="en-US" altLang="ko-KR" sz="16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→  </a:t>
            </a:r>
            <a:r>
              <a:rPr lang="ko-KR" altLang="en-US" sz="1600" dirty="0" err="1">
                <a:highlight>
                  <a:srgbClr val="89CAC4"/>
                </a:highlight>
                <a:latin typeface="휴먼모음T" panose="02030504000101010101" pitchFamily="18" charset="-127"/>
                <a:ea typeface="휴먼모음T" panose="02030504000101010101" pitchFamily="18" charset="-127"/>
              </a:rPr>
              <a:t>비모수</a:t>
            </a:r>
            <a:r>
              <a:rPr lang="ko-KR" altLang="en-US" sz="1600" dirty="0">
                <a:highlight>
                  <a:srgbClr val="89CAC4"/>
                </a:highlight>
                <a:latin typeface="휴먼모음T" panose="02030504000101010101" pitchFamily="18" charset="-127"/>
                <a:ea typeface="휴먼모음T" panose="02030504000101010101" pitchFamily="18" charset="-127"/>
              </a:rPr>
              <a:t> 검정 진행</a:t>
            </a:r>
          </a:p>
        </p:txBody>
      </p:sp>
    </p:spTree>
    <p:extLst>
      <p:ext uri="{BB962C8B-B14F-4D97-AF65-F5344CB8AC3E}">
        <p14:creationId xmlns:p14="http://schemas.microsoft.com/office/powerpoint/2010/main" val="3090664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9FCC5EF4-6757-8500-87B4-0026B5285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122" y="1427461"/>
            <a:ext cx="2283553" cy="215621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2D7D51B-0DC8-5E15-8C3E-7F48C10167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9968" y="950388"/>
            <a:ext cx="3354376" cy="28414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1430" y="155040"/>
            <a:ext cx="7550970" cy="488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Table 2.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일반적 특성에 따른 외상 후 스트레스의 평균 차이 분석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_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의사</a:t>
            </a: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112461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41DC0FA-A21D-BB0D-DC5A-FA40F6BCB86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852" r="37747" b="16315"/>
          <a:stretch/>
        </p:blipFill>
        <p:spPr>
          <a:xfrm>
            <a:off x="251518" y="950388"/>
            <a:ext cx="2952672" cy="32427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240E83-278A-4C75-88A2-F8352D419201}"/>
              </a:ext>
            </a:extLst>
          </p:cNvPr>
          <p:cNvSpPr txBox="1"/>
          <p:nvPr/>
        </p:nvSpPr>
        <p:spPr>
          <a:xfrm>
            <a:off x="253624" y="4455883"/>
            <a:ext cx="6192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분석</a:t>
            </a:r>
            <a:r>
              <a:rPr lang="en-US" altLang="ko-KR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(A) - </a:t>
            </a:r>
            <a:r>
              <a:rPr lang="ko-KR" altLang="en-US" sz="16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비모수검정</a:t>
            </a:r>
            <a:r>
              <a:rPr lang="en-US" altLang="ko-KR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(N) - </a:t>
            </a: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레거시 대화상자</a:t>
            </a:r>
            <a:r>
              <a:rPr lang="en-US" altLang="ko-KR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(L) - </a:t>
            </a: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독립 </a:t>
            </a:r>
            <a:r>
              <a:rPr lang="en-US" altLang="ko-KR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K-</a:t>
            </a: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표본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BAD5B0-EF05-48F5-AFCC-EE14EBFC6AD9}"/>
              </a:ext>
            </a:extLst>
          </p:cNvPr>
          <p:cNvSpPr/>
          <p:nvPr/>
        </p:nvSpPr>
        <p:spPr>
          <a:xfrm>
            <a:off x="4932040" y="2571750"/>
            <a:ext cx="768980" cy="2880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9803FCE-A827-4EDE-834E-D007C3A755CD}"/>
              </a:ext>
            </a:extLst>
          </p:cNvPr>
          <p:cNvCxnSpPr/>
          <p:nvPr/>
        </p:nvCxnSpPr>
        <p:spPr>
          <a:xfrm>
            <a:off x="5701020" y="2715766"/>
            <a:ext cx="100332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8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A539553-488A-ECD7-3630-8F277B8AE381}"/>
              </a:ext>
            </a:extLst>
          </p:cNvPr>
          <p:cNvSpPr/>
          <p:nvPr/>
        </p:nvSpPr>
        <p:spPr>
          <a:xfrm>
            <a:off x="474615" y="2465271"/>
            <a:ext cx="5286388" cy="926812"/>
          </a:xfrm>
          <a:prstGeom prst="rect">
            <a:avLst/>
          </a:prstGeom>
          <a:solidFill>
            <a:srgbClr val="A8D8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21430" y="155040"/>
            <a:ext cx="7550970" cy="488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Table 2.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일반적 특성에 따른 외상 후 스트레스의 평균 차이 분석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_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의사</a:t>
            </a: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112461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A332AF48-ADC3-81D8-1235-9C53ACFCB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299" y="1563430"/>
            <a:ext cx="2416803" cy="30167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0A6F22-FD6F-4943-891C-A26E126A09F2}"/>
              </a:ext>
            </a:extLst>
          </p:cNvPr>
          <p:cNvSpPr txBox="1"/>
          <p:nvPr/>
        </p:nvSpPr>
        <p:spPr>
          <a:xfrm>
            <a:off x="621430" y="1083791"/>
            <a:ext cx="459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Kruskal Wallis test (</a:t>
            </a:r>
            <a:r>
              <a:rPr lang="ko-KR" altLang="en-US" b="1" dirty="0" err="1"/>
              <a:t>크루스칼</a:t>
            </a:r>
            <a:r>
              <a:rPr lang="ko-KR" altLang="en-US" b="1" dirty="0"/>
              <a:t> </a:t>
            </a:r>
            <a:r>
              <a:rPr lang="ko-KR" altLang="en-US" b="1" dirty="0" err="1"/>
              <a:t>윌리스</a:t>
            </a:r>
            <a:r>
              <a:rPr lang="ko-KR" altLang="en-US" b="1" dirty="0"/>
              <a:t> 검정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08A2E13F-99E0-498B-9788-7FFA2B1B4EF6}"/>
                  </a:ext>
                </a:extLst>
              </p:cNvPr>
              <p:cNvSpPr/>
              <p:nvPr/>
            </p:nvSpPr>
            <p:spPr>
              <a:xfrm>
                <a:off x="621430" y="1584781"/>
                <a:ext cx="4572000" cy="79515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600" dirty="0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윌콕슨의 </a:t>
                </a:r>
                <a:r>
                  <a:rPr lang="ko-KR" altLang="en-US" sz="1600" dirty="0" err="1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순위합검정을</a:t>
                </a:r>
                <a:r>
                  <a:rPr lang="ko-KR" altLang="en-US" sz="1600" dirty="0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 </a:t>
                </a:r>
                <a:r>
                  <a:rPr lang="en-US" altLang="ko-KR" sz="1600" dirty="0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k(</a:t>
                </a:r>
                <a14:m>
                  <m:oMath xmlns:m="http://schemas.openxmlformats.org/officeDocument/2006/math">
                    <m:r>
                      <a:rPr lang="en-US" altLang="ko-K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≥2)</m:t>
                    </m:r>
                  </m:oMath>
                </a14:m>
                <a:r>
                  <a:rPr lang="ko-KR" altLang="en-US" sz="1600" dirty="0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개의 독립표본에 대한 평균순위 차이를 검정하는 문제로 확장된 것</a:t>
                </a:r>
                <a:endParaRPr lang="en-US" altLang="ko-KR" sz="1600" dirty="0">
                  <a:latin typeface="휴먼모음T" panose="02030504000101010101" pitchFamily="18" charset="-127"/>
                  <a:ea typeface="휴먼모음T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08A2E13F-99E0-498B-9788-7FFA2B1B4E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30" y="1584781"/>
                <a:ext cx="4572000" cy="795154"/>
              </a:xfrm>
              <a:prstGeom prst="rect">
                <a:avLst/>
              </a:prstGeom>
              <a:blipFill>
                <a:blip r:embed="rId4"/>
                <a:stretch>
                  <a:fillRect l="-800" b="-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7A84DDD1-E963-49E1-AA92-AA2D61BD4134}"/>
                  </a:ext>
                </a:extLst>
              </p:cNvPr>
              <p:cNvSpPr/>
              <p:nvPr/>
            </p:nvSpPr>
            <p:spPr>
              <a:xfrm>
                <a:off x="621430" y="2603097"/>
                <a:ext cx="5286388" cy="712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 : </a:t>
                </a:r>
                <a:r>
                  <a:rPr lang="ko-KR" altLang="en-US" sz="1600" dirty="0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집단들의 세 </a:t>
                </a:r>
                <a:r>
                  <a:rPr lang="ko-KR" altLang="en-US" sz="1600" dirty="0" err="1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위치모수는</a:t>
                </a:r>
                <a:r>
                  <a:rPr lang="ko-KR" altLang="en-US" sz="1600" dirty="0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 같다 </a:t>
                </a:r>
                <a:r>
                  <a:rPr lang="en-US" altLang="ko-KR" sz="1600" i="1" dirty="0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600" i="1" dirty="0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=</a:t>
                </a:r>
                <a:r>
                  <a:rPr lang="en-US" altLang="ko-KR" sz="1600" dirty="0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600" i="1" dirty="0">
                  <a:latin typeface="휴먼모음T" panose="02030504000101010101" pitchFamily="18" charset="-127"/>
                  <a:ea typeface="휴먼모음T" panose="0203050400010101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 :</a:t>
                </a:r>
                <a:r>
                  <a:rPr lang="ko-KR" altLang="en-US" sz="1600" dirty="0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 집단들의 세 </a:t>
                </a:r>
                <a:r>
                  <a:rPr lang="ko-KR" altLang="en-US" sz="1600" dirty="0" err="1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위치모수는</a:t>
                </a:r>
                <a:r>
                  <a:rPr lang="ko-KR" altLang="en-US" sz="1600" dirty="0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 같지 않다</a:t>
                </a:r>
                <a:r>
                  <a:rPr lang="en-US" altLang="ko-KR" i="1" dirty="0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>
                  <a:latin typeface="휴먼모음T" panose="02030504000101010101" pitchFamily="18" charset="-127"/>
                  <a:ea typeface="휴먼모음T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7A84DDD1-E963-49E1-AA92-AA2D61BD4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30" y="2603097"/>
                <a:ext cx="5286388" cy="712375"/>
              </a:xfrm>
              <a:prstGeom prst="rect">
                <a:avLst/>
              </a:prstGeom>
              <a:blipFill>
                <a:blip r:embed="rId5"/>
                <a:stretch>
                  <a:fillRect t="-2564" b="-136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68454C0C-0D89-49B9-A51B-E359C3469E85}"/>
              </a:ext>
            </a:extLst>
          </p:cNvPr>
          <p:cNvSpPr txBox="1"/>
          <p:nvPr/>
        </p:nvSpPr>
        <p:spPr>
          <a:xfrm>
            <a:off x="6156176" y="936600"/>
            <a:ext cx="1656184" cy="488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&lt;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자가격리기간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&gt;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EE888A-89AB-4EAB-B967-7112BC9195BF}"/>
              </a:ext>
            </a:extLst>
          </p:cNvPr>
          <p:cNvSpPr txBox="1"/>
          <p:nvPr/>
        </p:nvSpPr>
        <p:spPr>
          <a:xfrm>
            <a:off x="621430" y="3488420"/>
            <a:ext cx="5286388" cy="1164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의사의 </a:t>
            </a:r>
            <a:r>
              <a:rPr lang="ko-KR" altLang="en-US" sz="16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자가격리기간</a:t>
            </a: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변수의 </a:t>
            </a:r>
            <a:r>
              <a:rPr lang="en-US" altLang="ko-KR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Kruskal Wallis</a:t>
            </a: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검정의 </a:t>
            </a:r>
            <a:r>
              <a:rPr lang="ko-KR" altLang="en-US" sz="16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카이제곱</a:t>
            </a: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통계량은 </a:t>
            </a:r>
            <a:r>
              <a:rPr lang="en-US" altLang="ko-KR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2.802</a:t>
            </a: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이고 근사 유의확률은 </a:t>
            </a:r>
            <a:r>
              <a:rPr lang="en-US" altLang="ko-KR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0.246</a:t>
            </a: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으로 유의수준 </a:t>
            </a:r>
            <a:r>
              <a:rPr lang="en-US" altLang="ko-KR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0.05</a:t>
            </a: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보다 크므로 유의수준 </a:t>
            </a:r>
            <a:r>
              <a:rPr lang="en-US" altLang="ko-KR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5%</a:t>
            </a: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하에서 </a:t>
            </a:r>
            <a:r>
              <a:rPr lang="ko-KR" altLang="en-US" sz="16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귀무가설을</a:t>
            </a: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채택</a:t>
            </a:r>
          </a:p>
        </p:txBody>
      </p:sp>
    </p:spTree>
    <p:extLst>
      <p:ext uri="{BB962C8B-B14F-4D97-AF65-F5344CB8AC3E}">
        <p14:creationId xmlns:p14="http://schemas.microsoft.com/office/powerpoint/2010/main" val="2313403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1430" y="155040"/>
            <a:ext cx="7550970" cy="488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Table 2.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일반적 특성에 따른 외상 후 스트레스의 평균 차이 분석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_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의사</a:t>
            </a: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112461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8BAFBB7-D328-4C93-A186-C6269B5E87C9}"/>
              </a:ext>
            </a:extLst>
          </p:cNvPr>
          <p:cNvSpPr txBox="1"/>
          <p:nvPr/>
        </p:nvSpPr>
        <p:spPr>
          <a:xfrm>
            <a:off x="320478" y="4300110"/>
            <a:ext cx="86292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의사의 외상 후 스트레스의 평균차이 분석 결과</a:t>
            </a:r>
            <a:endParaRPr lang="en-US" altLang="ko-KR" sz="16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모든 일반적 특성 변수에서 각 </a:t>
            </a:r>
            <a:r>
              <a:rPr lang="en-US" altLang="ko-KR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t/F</a:t>
            </a: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통계량에서 유의확률이 유의수준 </a:t>
            </a:r>
            <a:r>
              <a:rPr lang="en-US" altLang="ko-KR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0.05</a:t>
            </a: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보다 크므로 </a:t>
            </a:r>
            <a:endParaRPr lang="en-US" altLang="ko-KR" sz="16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유의수준 </a:t>
            </a:r>
            <a:r>
              <a:rPr lang="en-US" altLang="ko-KR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5%</a:t>
            </a: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하에서 </a:t>
            </a:r>
            <a:r>
              <a:rPr lang="ko-KR" altLang="en-US" sz="16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귀무가설을</a:t>
            </a: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채택함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D5E429-3245-42C6-BA47-375E2C305488}"/>
                  </a:ext>
                </a:extLst>
              </p:cNvPr>
              <p:cNvSpPr txBox="1"/>
              <p:nvPr/>
            </p:nvSpPr>
            <p:spPr>
              <a:xfrm>
                <a:off x="293417" y="897325"/>
                <a:ext cx="472593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i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400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 : </a:t>
                </a:r>
                <a:r>
                  <a:rPr lang="ko-KR" altLang="en-US" sz="1400" dirty="0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각 변수의 외상 후 스트레스 정도의 평균차이가 없다</a:t>
                </a:r>
                <a:r>
                  <a:rPr lang="en-US" altLang="ko-KR" sz="1400" dirty="0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.</a:t>
                </a:r>
                <a:r>
                  <a:rPr lang="en-US" altLang="ko-KR" sz="1600" dirty="0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i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400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 :</a:t>
                </a:r>
                <a:r>
                  <a:rPr lang="ko-KR" altLang="en-US" sz="1400" dirty="0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 각 변수의 외상 후 스트레스 정도의 평균차이가 있다</a:t>
                </a:r>
                <a:r>
                  <a:rPr lang="en-US" altLang="ko-KR" sz="1600" dirty="0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.</a:t>
                </a:r>
                <a:endParaRPr lang="ko-KR" altLang="en-US" sz="1600" dirty="0">
                  <a:latin typeface="휴먼모음T" panose="02030504000101010101" pitchFamily="18" charset="-127"/>
                  <a:ea typeface="휴먼모음T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D5E429-3245-42C6-BA47-375E2C305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17" y="897325"/>
                <a:ext cx="4725933" cy="584775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71953819-B661-DD65-915C-96C82539BD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535" y="1484229"/>
            <a:ext cx="4269931" cy="275187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5973CC0-3027-825C-3DA8-E28F8D73B1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2723" y="934794"/>
            <a:ext cx="4017146" cy="306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962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E61573A-5AE0-47B2-BC89-1AFDEA82F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017" y="1722337"/>
            <a:ext cx="2924175" cy="1057275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 rot="10800000">
            <a:off x="251519" y="112461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D7AE657-E233-CAF8-08C0-3786A668077E}"/>
              </a:ext>
            </a:extLst>
          </p:cNvPr>
          <p:cNvSpPr txBox="1"/>
          <p:nvPr/>
        </p:nvSpPr>
        <p:spPr>
          <a:xfrm>
            <a:off x="3035035" y="1135553"/>
            <a:ext cx="1251760" cy="488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&lt;</a:t>
            </a:r>
            <a:r>
              <a:rPr lang="ko-KR" altLang="en-US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연령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&gt;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E26D3A3-861F-3080-62A1-A04C032FD9EF}"/>
              </a:ext>
            </a:extLst>
          </p:cNvPr>
          <p:cNvSpPr/>
          <p:nvPr/>
        </p:nvSpPr>
        <p:spPr>
          <a:xfrm>
            <a:off x="5595041" y="2211710"/>
            <a:ext cx="661296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339D1B-C2DF-4392-AD68-5F1C0CB0FB1D}"/>
              </a:ext>
            </a:extLst>
          </p:cNvPr>
          <p:cNvSpPr txBox="1"/>
          <p:nvPr/>
        </p:nvSpPr>
        <p:spPr>
          <a:xfrm>
            <a:off x="621430" y="826837"/>
            <a:ext cx="273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분산의 </a:t>
            </a:r>
            <a:r>
              <a:rPr lang="ko-KR" altLang="en-US" b="1"/>
              <a:t>동질성 검정 결과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0522D-7565-4790-BFB9-59D4B7C63E47}"/>
              </a:ext>
            </a:extLst>
          </p:cNvPr>
          <p:cNvSpPr txBox="1"/>
          <p:nvPr/>
        </p:nvSpPr>
        <p:spPr>
          <a:xfrm>
            <a:off x="539552" y="2796707"/>
            <a:ext cx="8064896" cy="2272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간호사의</a:t>
            </a:r>
            <a:r>
              <a:rPr lang="en-US" altLang="ko-KR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총 임상경력</a:t>
            </a:r>
            <a:r>
              <a:rPr lang="en-US" altLang="ko-KR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참여시기</a:t>
            </a:r>
            <a:r>
              <a:rPr lang="en-US" altLang="ko-KR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참여기간 변수</a:t>
            </a:r>
            <a:r>
              <a:rPr lang="en-US" altLang="ko-KR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현재근무지 변수는 분산의 동질성 검정 결과 각 </a:t>
            </a:r>
            <a:r>
              <a:rPr lang="en-US" altLang="ko-KR" sz="16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Levene</a:t>
            </a:r>
            <a:r>
              <a:rPr lang="en-US" altLang="ko-KR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통계량에서 유의확률이 유의수준 </a:t>
            </a:r>
            <a:r>
              <a:rPr lang="en-US" altLang="ko-KR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0.05</a:t>
            </a: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보다 크므로 유의수준 </a:t>
            </a:r>
            <a:r>
              <a:rPr lang="en-US" altLang="ko-KR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5%</a:t>
            </a: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하에서 </a:t>
            </a:r>
            <a:r>
              <a:rPr lang="ko-KR" altLang="en-US" sz="16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귀무가설을</a:t>
            </a: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채택</a:t>
            </a:r>
            <a:endParaRPr lang="en-US" altLang="ko-KR" sz="16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→ </a:t>
            </a:r>
            <a:r>
              <a:rPr lang="ko-KR" altLang="en-US" sz="1600" dirty="0">
                <a:highlight>
                  <a:srgbClr val="89CAC4"/>
                </a:highlight>
                <a:latin typeface="휴먼모음T" panose="02030504000101010101" pitchFamily="18" charset="-127"/>
                <a:ea typeface="휴먼모음T" panose="02030504000101010101" pitchFamily="18" charset="-127"/>
              </a:rPr>
              <a:t>분산분석 진행</a:t>
            </a:r>
            <a:endParaRPr lang="en-US" altLang="ko-KR" sz="1600" dirty="0">
              <a:highlight>
                <a:srgbClr val="89CAC4"/>
              </a:highlight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간호사의 연령 변수는 분산의 동질성 검정 결과에서 </a:t>
            </a:r>
            <a:r>
              <a:rPr lang="en-US" altLang="ko-KR" sz="16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Levene</a:t>
            </a: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통계량에서 유의확률 </a:t>
            </a:r>
            <a:r>
              <a:rPr lang="en-US" altLang="ko-KR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0.002</a:t>
            </a: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로 유의수준 </a:t>
            </a:r>
            <a:r>
              <a:rPr lang="en-US" altLang="ko-KR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0.05</a:t>
            </a: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보다 작으므로 유의수준 </a:t>
            </a:r>
            <a:r>
              <a:rPr lang="en-US" altLang="ko-KR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5%</a:t>
            </a: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하에서 </a:t>
            </a:r>
            <a:r>
              <a:rPr lang="ko-KR" altLang="en-US" sz="16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귀무가설</a:t>
            </a: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기각</a:t>
            </a:r>
            <a:endParaRPr lang="en-US" altLang="ko-KR" sz="16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→  </a:t>
            </a:r>
            <a:r>
              <a:rPr lang="ko-KR" altLang="en-US" sz="1600" dirty="0" err="1">
                <a:highlight>
                  <a:srgbClr val="89CAC4"/>
                </a:highlight>
                <a:latin typeface="휴먼모음T" panose="02030504000101010101" pitchFamily="18" charset="-127"/>
                <a:ea typeface="휴먼모음T" panose="02030504000101010101" pitchFamily="18" charset="-127"/>
              </a:rPr>
              <a:t>비모수</a:t>
            </a:r>
            <a:r>
              <a:rPr lang="ko-KR" altLang="en-US" sz="1600" dirty="0">
                <a:highlight>
                  <a:srgbClr val="89CAC4"/>
                </a:highlight>
                <a:latin typeface="휴먼모음T" panose="02030504000101010101" pitchFamily="18" charset="-127"/>
                <a:ea typeface="휴먼모음T" panose="02030504000101010101" pitchFamily="18" charset="-127"/>
              </a:rPr>
              <a:t> 검정 진행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89A22D-BCB6-46B9-8AAC-DEB1AE97F2D9}"/>
              </a:ext>
            </a:extLst>
          </p:cNvPr>
          <p:cNvSpPr txBox="1"/>
          <p:nvPr/>
        </p:nvSpPr>
        <p:spPr>
          <a:xfrm>
            <a:off x="621430" y="155040"/>
            <a:ext cx="7766994" cy="488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Table 2.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일반적 특성에 따른 외상 후 스트레스의 평균 차이 분석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_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간호사</a:t>
            </a:r>
          </a:p>
        </p:txBody>
      </p:sp>
    </p:spTree>
    <p:extLst>
      <p:ext uri="{BB962C8B-B14F-4D97-AF65-F5344CB8AC3E}">
        <p14:creationId xmlns:p14="http://schemas.microsoft.com/office/powerpoint/2010/main" val="1103207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1430" y="155040"/>
            <a:ext cx="7766994" cy="488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Table 2.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일반적 특성에 따른 외상 후 스트레스의 평균 차이 분석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_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간호사</a:t>
            </a: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112461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74D7EA0-6423-4A74-8A17-649618F4643C}"/>
              </a:ext>
            </a:extLst>
          </p:cNvPr>
          <p:cNvSpPr txBox="1"/>
          <p:nvPr/>
        </p:nvSpPr>
        <p:spPr>
          <a:xfrm>
            <a:off x="320478" y="4300110"/>
            <a:ext cx="86292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간호사의 외상 후 스트레스의 평균차이 분석 결과</a:t>
            </a:r>
            <a:endParaRPr lang="en-US" altLang="ko-KR" sz="16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모든 일반적 특성 변수에서 각 </a:t>
            </a:r>
            <a:r>
              <a:rPr lang="en-US" altLang="ko-KR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t/F</a:t>
            </a: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통계량에서 유의확률이 유의수준 </a:t>
            </a:r>
            <a:r>
              <a:rPr lang="en-US" altLang="ko-KR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0.05</a:t>
            </a: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보다 크므로 </a:t>
            </a:r>
            <a:endParaRPr lang="en-US" altLang="ko-KR" sz="16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유의수준 </a:t>
            </a:r>
            <a:r>
              <a:rPr lang="en-US" altLang="ko-KR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5%</a:t>
            </a: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하에서 </a:t>
            </a:r>
            <a:r>
              <a:rPr lang="ko-KR" altLang="en-US" sz="16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귀무가설을</a:t>
            </a: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채택함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B8B8D49-FD30-4776-A53A-9F33CCB0E90D}"/>
                  </a:ext>
                </a:extLst>
              </p:cNvPr>
              <p:cNvSpPr txBox="1"/>
              <p:nvPr/>
            </p:nvSpPr>
            <p:spPr>
              <a:xfrm>
                <a:off x="4572000" y="680480"/>
                <a:ext cx="525658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i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400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 : </a:t>
                </a:r>
                <a:r>
                  <a:rPr lang="ko-KR" altLang="en-US" sz="1400" dirty="0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각 변수의 외상 후 스트레스 정도의 평균차이가 없다</a:t>
                </a:r>
                <a:r>
                  <a:rPr lang="en-US" altLang="ko-KR" sz="1400" dirty="0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i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400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 :</a:t>
                </a:r>
                <a:r>
                  <a:rPr lang="ko-KR" altLang="en-US" sz="1400" dirty="0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 각 변수의 외상 후 스트레스 정도의 평균차이가 있다</a:t>
                </a:r>
                <a:r>
                  <a:rPr lang="en-US" altLang="ko-KR" sz="1600" dirty="0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.</a:t>
                </a:r>
                <a:endParaRPr lang="ko-KR" altLang="en-US" sz="1600" dirty="0">
                  <a:latin typeface="휴먼모음T" panose="02030504000101010101" pitchFamily="18" charset="-127"/>
                  <a:ea typeface="휴먼모음T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B8B8D49-FD30-4776-A53A-9F33CCB0E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680480"/>
                <a:ext cx="5256584" cy="553998"/>
              </a:xfrm>
              <a:prstGeom prst="rect">
                <a:avLst/>
              </a:prstGeom>
              <a:blipFill>
                <a:blip r:embed="rId2"/>
                <a:stretch>
                  <a:fillRect t="-2198" b="-131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E57BDA60-53A7-74F1-F552-FAC18AA4E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57" y="940088"/>
            <a:ext cx="4377743" cy="328661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D636707-80C6-B06F-34B0-61142E9BE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1284992"/>
            <a:ext cx="4278073" cy="298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598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76B896EB-5113-4986-97D0-F20850DB5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447" y="1567755"/>
            <a:ext cx="2932905" cy="11620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76ED84C-F4A1-47F5-A3F5-1FCB113F75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1713970"/>
            <a:ext cx="3024336" cy="1066800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 rot="10800000">
            <a:off x="251519" y="112461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D7AE657-E233-CAF8-08C0-3786A668077E}"/>
              </a:ext>
            </a:extLst>
          </p:cNvPr>
          <p:cNvSpPr txBox="1"/>
          <p:nvPr/>
        </p:nvSpPr>
        <p:spPr>
          <a:xfrm>
            <a:off x="630618" y="1135553"/>
            <a:ext cx="1251760" cy="488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&lt;</a:t>
            </a:r>
            <a:r>
              <a:rPr lang="ko-KR" altLang="en-US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연령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&gt;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E26D3A3-861F-3080-62A1-A04C032FD9EF}"/>
              </a:ext>
            </a:extLst>
          </p:cNvPr>
          <p:cNvSpPr/>
          <p:nvPr/>
        </p:nvSpPr>
        <p:spPr>
          <a:xfrm>
            <a:off x="3129231" y="2194142"/>
            <a:ext cx="661296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339D1B-C2DF-4392-AD68-5F1C0CB0FB1D}"/>
              </a:ext>
            </a:extLst>
          </p:cNvPr>
          <p:cNvSpPr txBox="1"/>
          <p:nvPr/>
        </p:nvSpPr>
        <p:spPr>
          <a:xfrm>
            <a:off x="621430" y="826837"/>
            <a:ext cx="273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분산의 </a:t>
            </a:r>
            <a:r>
              <a:rPr lang="ko-KR" altLang="en-US" b="1"/>
              <a:t>동질성 검정 결과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F32BCF-D723-4565-9F88-281EB2DECE59}"/>
              </a:ext>
            </a:extLst>
          </p:cNvPr>
          <p:cNvSpPr txBox="1"/>
          <p:nvPr/>
        </p:nvSpPr>
        <p:spPr>
          <a:xfrm>
            <a:off x="4572000" y="1135553"/>
            <a:ext cx="1440160" cy="488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&lt;</a:t>
            </a:r>
            <a:r>
              <a:rPr lang="ko-KR" altLang="en-US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현재근무지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&gt;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EED87D3-F664-430F-B4C4-25247E2FFC1C}"/>
              </a:ext>
            </a:extLst>
          </p:cNvPr>
          <p:cNvSpPr/>
          <p:nvPr/>
        </p:nvSpPr>
        <p:spPr>
          <a:xfrm>
            <a:off x="7023958" y="2107147"/>
            <a:ext cx="648072" cy="5557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0522D-7565-4790-BFB9-59D4B7C63E47}"/>
              </a:ext>
            </a:extLst>
          </p:cNvPr>
          <p:cNvSpPr txBox="1"/>
          <p:nvPr/>
        </p:nvSpPr>
        <p:spPr>
          <a:xfrm>
            <a:off x="539552" y="2796707"/>
            <a:ext cx="8064896" cy="2272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의사의</a:t>
            </a:r>
            <a:r>
              <a:rPr lang="en-US" altLang="ko-KR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총 임상경력</a:t>
            </a:r>
            <a:r>
              <a:rPr lang="en-US" altLang="ko-KR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참여시기</a:t>
            </a:r>
            <a:r>
              <a:rPr lang="en-US" altLang="ko-KR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참여기간 변수는 분산의 동질성 검정 결과 각 </a:t>
            </a:r>
            <a:r>
              <a:rPr lang="en-US" altLang="ko-KR" sz="16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Levene</a:t>
            </a:r>
            <a:r>
              <a:rPr lang="en-US" altLang="ko-KR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통계량에서 유의확률이 유의수준 </a:t>
            </a:r>
            <a:r>
              <a:rPr lang="en-US" altLang="ko-KR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0.05</a:t>
            </a: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보다 크므로 유의수준 </a:t>
            </a:r>
            <a:r>
              <a:rPr lang="en-US" altLang="ko-KR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5%</a:t>
            </a: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하에서 </a:t>
            </a:r>
            <a:r>
              <a:rPr lang="ko-KR" altLang="en-US" sz="16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귀무가설을</a:t>
            </a: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채택</a:t>
            </a:r>
            <a:endParaRPr lang="en-US" altLang="ko-KR" sz="16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→ </a:t>
            </a:r>
            <a:r>
              <a:rPr lang="ko-KR" altLang="en-US" sz="1600" dirty="0">
                <a:highlight>
                  <a:srgbClr val="89CAC4"/>
                </a:highlight>
                <a:latin typeface="휴먼모음T" panose="02030504000101010101" pitchFamily="18" charset="-127"/>
                <a:ea typeface="휴먼모음T" panose="02030504000101010101" pitchFamily="18" charset="-127"/>
              </a:rPr>
              <a:t>분산분석 진행</a:t>
            </a:r>
            <a:endParaRPr lang="en-US" altLang="ko-KR" sz="1600" dirty="0">
              <a:highlight>
                <a:srgbClr val="89CAC4"/>
              </a:highlight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의사의 연령</a:t>
            </a:r>
            <a:r>
              <a:rPr lang="en-US" altLang="ko-KR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현재근무지 변수는 분산의 동질성 검정 결과에서 </a:t>
            </a:r>
            <a:r>
              <a:rPr lang="en-US" altLang="ko-KR" sz="16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Levene</a:t>
            </a: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통계량에서 유의확률 </a:t>
            </a:r>
            <a:r>
              <a:rPr lang="en-US" altLang="ko-KR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0.002</a:t>
            </a: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로 유의수준 </a:t>
            </a:r>
            <a:r>
              <a:rPr lang="en-US" altLang="ko-KR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0.05</a:t>
            </a: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보다 작으므로 유의수준 </a:t>
            </a:r>
            <a:r>
              <a:rPr lang="en-US" altLang="ko-KR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5%</a:t>
            </a: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하에서 </a:t>
            </a:r>
            <a:r>
              <a:rPr lang="ko-KR" altLang="en-US" sz="16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귀무가설</a:t>
            </a: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기각</a:t>
            </a:r>
            <a:endParaRPr lang="en-US" altLang="ko-KR" sz="16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→  </a:t>
            </a:r>
            <a:r>
              <a:rPr lang="ko-KR" altLang="en-US" sz="1600" dirty="0" err="1">
                <a:highlight>
                  <a:srgbClr val="89CAC4"/>
                </a:highlight>
                <a:latin typeface="휴먼모음T" panose="02030504000101010101" pitchFamily="18" charset="-127"/>
                <a:ea typeface="휴먼모음T" panose="02030504000101010101" pitchFamily="18" charset="-127"/>
              </a:rPr>
              <a:t>비모수</a:t>
            </a:r>
            <a:r>
              <a:rPr lang="ko-KR" altLang="en-US" sz="1600" dirty="0">
                <a:highlight>
                  <a:srgbClr val="89CAC4"/>
                </a:highlight>
                <a:latin typeface="휴먼모음T" panose="02030504000101010101" pitchFamily="18" charset="-127"/>
                <a:ea typeface="휴먼모음T" panose="02030504000101010101" pitchFamily="18" charset="-127"/>
              </a:rPr>
              <a:t> 검정 진행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64F85B-4364-4C81-8781-56C181B36050}"/>
              </a:ext>
            </a:extLst>
          </p:cNvPr>
          <p:cNvSpPr txBox="1"/>
          <p:nvPr/>
        </p:nvSpPr>
        <p:spPr>
          <a:xfrm>
            <a:off x="605844" y="155039"/>
            <a:ext cx="8403206" cy="488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Table 3.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일반적 특성에 따른 소진의 평균 차이 분석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_</a:t>
            </a:r>
            <a:r>
              <a:rPr lang="ko-KR" altLang="en-US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의사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7226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 rot="10800000">
            <a:off x="251519" y="112461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05844" y="155039"/>
            <a:ext cx="8403206" cy="488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Table 3.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일반적 특성에 따른 소진의 평균 차이 분석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_</a:t>
            </a:r>
            <a:r>
              <a:rPr lang="ko-KR" altLang="en-US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의사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DD4D7E-6A7E-4681-94E8-DE389C86DB6D}"/>
                  </a:ext>
                </a:extLst>
              </p:cNvPr>
              <p:cNvSpPr txBox="1"/>
              <p:nvPr/>
            </p:nvSpPr>
            <p:spPr>
              <a:xfrm>
                <a:off x="646769" y="716723"/>
                <a:ext cx="52565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i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400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 : </a:t>
                </a:r>
                <a:r>
                  <a:rPr lang="ko-KR" altLang="en-US" sz="1400" dirty="0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각 변수의 소진 정도의 평균차이가 없다</a:t>
                </a:r>
                <a:r>
                  <a:rPr lang="en-US" altLang="ko-KR" sz="1600" dirty="0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.</a:t>
                </a:r>
              </a:p>
              <a:p>
                <a:r>
                  <a:rPr lang="en-US" altLang="ko-KR" sz="1400" dirty="0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 :</a:t>
                </a:r>
                <a:r>
                  <a:rPr lang="ko-KR" altLang="en-US" sz="1400" dirty="0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 각 변수의 소진 정도의 평균차이가 있다</a:t>
                </a:r>
                <a:r>
                  <a:rPr lang="en-US" altLang="ko-KR" sz="1600" dirty="0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.</a:t>
                </a:r>
                <a:endParaRPr lang="ko-KR" altLang="en-US" sz="1600" dirty="0">
                  <a:latin typeface="휴먼모음T" panose="02030504000101010101" pitchFamily="18" charset="-127"/>
                  <a:ea typeface="휴먼모음T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DD4D7E-6A7E-4681-94E8-DE389C86D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769" y="716723"/>
                <a:ext cx="5256584" cy="584775"/>
              </a:xfrm>
              <a:prstGeom prst="rect">
                <a:avLst/>
              </a:prstGeom>
              <a:blipFill>
                <a:blip r:embed="rId2"/>
                <a:stretch>
                  <a:fillRect t="-5208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372D7AE-921F-428F-8F1B-B876F8200D61}"/>
              </a:ext>
            </a:extLst>
          </p:cNvPr>
          <p:cNvSpPr txBox="1"/>
          <p:nvPr/>
        </p:nvSpPr>
        <p:spPr>
          <a:xfrm>
            <a:off x="251518" y="4200042"/>
            <a:ext cx="86292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의사의 소진의 평균차이 분석 결과</a:t>
            </a:r>
            <a:endParaRPr lang="en-US" altLang="ko-KR" sz="16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모든 일반적 특성 변수에서 각 </a:t>
            </a:r>
            <a:r>
              <a:rPr lang="en-US" altLang="ko-KR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t/F</a:t>
            </a: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통계량에서 유의확률이 유의수준 </a:t>
            </a:r>
            <a:r>
              <a:rPr lang="en-US" altLang="ko-KR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0.05</a:t>
            </a: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보다 크므로 </a:t>
            </a:r>
            <a:endParaRPr lang="en-US" altLang="ko-KR" sz="16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유의수준 </a:t>
            </a:r>
            <a:r>
              <a:rPr lang="en-US" altLang="ko-KR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5%</a:t>
            </a: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하에서 </a:t>
            </a:r>
            <a:r>
              <a:rPr lang="ko-KR" altLang="en-US" sz="16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귀무가설을</a:t>
            </a: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채택함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4F9D657-8319-50C0-0986-5075F0ADB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27" y="1420389"/>
            <a:ext cx="4107822" cy="266913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6371A97-F6CE-1868-DCED-0A050FC0F6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0837" y="809204"/>
            <a:ext cx="4473736" cy="32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793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18C5B9B-10F8-6037-FF8D-C5BBF9C74565}"/>
              </a:ext>
            </a:extLst>
          </p:cNvPr>
          <p:cNvGrpSpPr/>
          <p:nvPr/>
        </p:nvGrpSpPr>
        <p:grpSpPr>
          <a:xfrm>
            <a:off x="1321706" y="915566"/>
            <a:ext cx="530425" cy="693807"/>
            <a:chOff x="1081344" y="1419622"/>
            <a:chExt cx="530425" cy="693807"/>
          </a:xfrm>
        </p:grpSpPr>
        <p:sp>
          <p:nvSpPr>
            <p:cNvPr id="41" name="자유형 40"/>
            <p:cNvSpPr/>
            <p:nvPr/>
          </p:nvSpPr>
          <p:spPr>
            <a:xfrm rot="10800000">
              <a:off x="1235295" y="1419622"/>
              <a:ext cx="376474" cy="525766"/>
            </a:xfrm>
            <a:custGeom>
              <a:avLst/>
              <a:gdLst>
                <a:gd name="connsiteX0" fmla="*/ 54768 w 123825"/>
                <a:gd name="connsiteY0" fmla="*/ 0 h 178594"/>
                <a:gd name="connsiteX1" fmla="*/ 0 w 123825"/>
                <a:gd name="connsiteY1" fmla="*/ 35719 h 178594"/>
                <a:gd name="connsiteX2" fmla="*/ 2381 w 123825"/>
                <a:gd name="connsiteY2" fmla="*/ 85725 h 178594"/>
                <a:gd name="connsiteX3" fmla="*/ 95250 w 123825"/>
                <a:gd name="connsiteY3" fmla="*/ 178594 h 178594"/>
                <a:gd name="connsiteX4" fmla="*/ 123825 w 123825"/>
                <a:gd name="connsiteY4" fmla="*/ 157162 h 178594"/>
                <a:gd name="connsiteX5" fmla="*/ 107156 w 123825"/>
                <a:gd name="connsiteY5" fmla="*/ 102394 h 178594"/>
                <a:gd name="connsiteX6" fmla="*/ 54768 w 123825"/>
                <a:gd name="connsiteY6" fmla="*/ 0 h 178594"/>
                <a:gd name="connsiteX0" fmla="*/ 54768 w 138112"/>
                <a:gd name="connsiteY0" fmla="*/ 0 h 178594"/>
                <a:gd name="connsiteX1" fmla="*/ 0 w 138112"/>
                <a:gd name="connsiteY1" fmla="*/ 35719 h 178594"/>
                <a:gd name="connsiteX2" fmla="*/ 2381 w 138112"/>
                <a:gd name="connsiteY2" fmla="*/ 85725 h 178594"/>
                <a:gd name="connsiteX3" fmla="*/ 95250 w 138112"/>
                <a:gd name="connsiteY3" fmla="*/ 178594 h 178594"/>
                <a:gd name="connsiteX4" fmla="*/ 138112 w 138112"/>
                <a:gd name="connsiteY4" fmla="*/ 142875 h 178594"/>
                <a:gd name="connsiteX5" fmla="*/ 107156 w 138112"/>
                <a:gd name="connsiteY5" fmla="*/ 102394 h 178594"/>
                <a:gd name="connsiteX6" fmla="*/ 54768 w 138112"/>
                <a:gd name="connsiteY6" fmla="*/ 0 h 178594"/>
                <a:gd name="connsiteX0" fmla="*/ 54768 w 138112"/>
                <a:gd name="connsiteY0" fmla="*/ 0 h 192881"/>
                <a:gd name="connsiteX1" fmla="*/ 0 w 138112"/>
                <a:gd name="connsiteY1" fmla="*/ 35719 h 192881"/>
                <a:gd name="connsiteX2" fmla="*/ 2381 w 138112"/>
                <a:gd name="connsiteY2" fmla="*/ 85725 h 192881"/>
                <a:gd name="connsiteX3" fmla="*/ 107156 w 138112"/>
                <a:gd name="connsiteY3" fmla="*/ 192881 h 192881"/>
                <a:gd name="connsiteX4" fmla="*/ 138112 w 138112"/>
                <a:gd name="connsiteY4" fmla="*/ 142875 h 192881"/>
                <a:gd name="connsiteX5" fmla="*/ 107156 w 138112"/>
                <a:gd name="connsiteY5" fmla="*/ 102394 h 192881"/>
                <a:gd name="connsiteX6" fmla="*/ 54768 w 138112"/>
                <a:gd name="connsiteY6" fmla="*/ 0 h 192881"/>
                <a:gd name="connsiteX0" fmla="*/ 54768 w 138112"/>
                <a:gd name="connsiteY0" fmla="*/ 0 h 192881"/>
                <a:gd name="connsiteX1" fmla="*/ 0 w 138112"/>
                <a:gd name="connsiteY1" fmla="*/ 35719 h 192881"/>
                <a:gd name="connsiteX2" fmla="*/ 2381 w 138112"/>
                <a:gd name="connsiteY2" fmla="*/ 85725 h 192881"/>
                <a:gd name="connsiteX3" fmla="*/ 107156 w 138112"/>
                <a:gd name="connsiteY3" fmla="*/ 192881 h 192881"/>
                <a:gd name="connsiteX4" fmla="*/ 138112 w 138112"/>
                <a:gd name="connsiteY4" fmla="*/ 142875 h 192881"/>
                <a:gd name="connsiteX5" fmla="*/ 114300 w 138112"/>
                <a:gd name="connsiteY5" fmla="*/ 90488 h 192881"/>
                <a:gd name="connsiteX6" fmla="*/ 54768 w 138112"/>
                <a:gd name="connsiteY6" fmla="*/ 0 h 192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112" h="192881">
                  <a:moveTo>
                    <a:pt x="54768" y="0"/>
                  </a:moveTo>
                  <a:lnTo>
                    <a:pt x="0" y="35719"/>
                  </a:lnTo>
                  <a:lnTo>
                    <a:pt x="2381" y="85725"/>
                  </a:lnTo>
                  <a:lnTo>
                    <a:pt x="107156" y="192881"/>
                  </a:lnTo>
                  <a:lnTo>
                    <a:pt x="138112" y="142875"/>
                  </a:lnTo>
                  <a:lnTo>
                    <a:pt x="114300" y="90488"/>
                  </a:lnTo>
                  <a:lnTo>
                    <a:pt x="54768" y="0"/>
                  </a:lnTo>
                  <a:close/>
                </a:path>
              </a:pathLst>
            </a:custGeom>
            <a:solidFill>
              <a:srgbClr val="89CA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자유형 42"/>
            <p:cNvSpPr/>
            <p:nvPr/>
          </p:nvSpPr>
          <p:spPr>
            <a:xfrm>
              <a:off x="1081344" y="1574680"/>
              <a:ext cx="350512" cy="538749"/>
            </a:xfrm>
            <a:custGeom>
              <a:avLst/>
              <a:gdLst>
                <a:gd name="connsiteX0" fmla="*/ 45244 w 128588"/>
                <a:gd name="connsiteY0" fmla="*/ 0 h 197644"/>
                <a:gd name="connsiteX1" fmla="*/ 0 w 128588"/>
                <a:gd name="connsiteY1" fmla="*/ 42862 h 197644"/>
                <a:gd name="connsiteX2" fmla="*/ 2381 w 128588"/>
                <a:gd name="connsiteY2" fmla="*/ 80962 h 197644"/>
                <a:gd name="connsiteX3" fmla="*/ 66675 w 128588"/>
                <a:gd name="connsiteY3" fmla="*/ 197644 h 197644"/>
                <a:gd name="connsiteX4" fmla="*/ 97631 w 128588"/>
                <a:gd name="connsiteY4" fmla="*/ 192881 h 197644"/>
                <a:gd name="connsiteX5" fmla="*/ 119063 w 128588"/>
                <a:gd name="connsiteY5" fmla="*/ 166687 h 197644"/>
                <a:gd name="connsiteX6" fmla="*/ 128588 w 128588"/>
                <a:gd name="connsiteY6" fmla="*/ 138112 h 197644"/>
                <a:gd name="connsiteX7" fmla="*/ 97631 w 128588"/>
                <a:gd name="connsiteY7" fmla="*/ 66675 h 197644"/>
                <a:gd name="connsiteX8" fmla="*/ 45244 w 128588"/>
                <a:gd name="connsiteY8" fmla="*/ 0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588" h="197644">
                  <a:moveTo>
                    <a:pt x="45244" y="0"/>
                  </a:moveTo>
                  <a:lnTo>
                    <a:pt x="0" y="42862"/>
                  </a:lnTo>
                  <a:lnTo>
                    <a:pt x="2381" y="80962"/>
                  </a:lnTo>
                  <a:lnTo>
                    <a:pt x="66675" y="197644"/>
                  </a:lnTo>
                  <a:lnTo>
                    <a:pt x="97631" y="192881"/>
                  </a:lnTo>
                  <a:lnTo>
                    <a:pt x="119063" y="166687"/>
                  </a:lnTo>
                  <a:lnTo>
                    <a:pt x="128588" y="138112"/>
                  </a:lnTo>
                  <a:lnTo>
                    <a:pt x="97631" y="66675"/>
                  </a:lnTo>
                  <a:lnTo>
                    <a:pt x="4524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2096979" y="979804"/>
            <a:ext cx="1944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연구 목적</a:t>
            </a:r>
            <a:endParaRPr lang="en-US" altLang="ko-KR" sz="3200" b="1" spc="-150" dirty="0">
              <a:solidFill>
                <a:schemeClr val="tx1">
                  <a:lumMod val="75000"/>
                  <a:lumOff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9CC4F2-D94A-4ED3-9335-9586BBC49197}"/>
              </a:ext>
            </a:extLst>
          </p:cNvPr>
          <p:cNvSpPr txBox="1"/>
          <p:nvPr/>
        </p:nvSpPr>
        <p:spPr>
          <a:xfrm>
            <a:off x="1475656" y="2067694"/>
            <a:ext cx="6512797" cy="114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COVID-19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로 입원한 환자를 돌본 경험이 있는 의료인의 외상 후 스트레스 장애 및 소진의 정도 파악</a:t>
            </a:r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2812997-A302-EFB8-A75D-55F06B5D1381}"/>
              </a:ext>
            </a:extLst>
          </p:cNvPr>
          <p:cNvGrpSpPr/>
          <p:nvPr/>
        </p:nvGrpSpPr>
        <p:grpSpPr>
          <a:xfrm>
            <a:off x="5703800" y="3214226"/>
            <a:ext cx="2182277" cy="120783"/>
            <a:chOff x="5545715" y="3574266"/>
            <a:chExt cx="2182277" cy="120783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182F60ED-8EE6-E692-709E-24312256EA3A}"/>
                </a:ext>
              </a:extLst>
            </p:cNvPr>
            <p:cNvSpPr/>
            <p:nvPr/>
          </p:nvSpPr>
          <p:spPr>
            <a:xfrm>
              <a:off x="5545715" y="3623041"/>
              <a:ext cx="1872208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F3C413F6-3557-8DA6-2E9D-E28203CB3116}"/>
                </a:ext>
              </a:extLst>
            </p:cNvPr>
            <p:cNvSpPr/>
            <p:nvPr/>
          </p:nvSpPr>
          <p:spPr>
            <a:xfrm>
              <a:off x="6575864" y="3574266"/>
              <a:ext cx="1152128" cy="45719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713195D-18B4-8C46-534A-776E69BF3056}"/>
              </a:ext>
            </a:extLst>
          </p:cNvPr>
          <p:cNvSpPr txBox="1"/>
          <p:nvPr/>
        </p:nvSpPr>
        <p:spPr>
          <a:xfrm>
            <a:off x="1109024" y="3879409"/>
            <a:ext cx="7246059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외상 후 스트레스 장애</a:t>
            </a:r>
            <a:r>
              <a:rPr lang="en-US" altLang="ko-KR" sz="1400" b="1" dirty="0"/>
              <a:t>(PTSD) </a:t>
            </a:r>
            <a:r>
              <a:rPr lang="en-US" altLang="ko-KR" sz="1400" dirty="0"/>
              <a:t>: </a:t>
            </a:r>
            <a:r>
              <a:rPr lang="ko-KR" altLang="en-US" sz="1400" dirty="0"/>
              <a:t>신체적인 손상 또는 생명에 대한 불안 등의 정신적 충격</a:t>
            </a:r>
            <a:endParaRPr lang="en-US" altLang="ko-KR" sz="1400" dirty="0"/>
          </a:p>
          <a:p>
            <a:pPr algn="ctr">
              <a:lnSpc>
                <a:spcPct val="150000"/>
              </a:lnSpc>
            </a:pPr>
            <a:r>
              <a:rPr lang="ko-KR" altLang="en-US" sz="1400" b="1" dirty="0"/>
              <a:t>소진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직무상 스트레스로 인한 심리적</a:t>
            </a:r>
            <a:r>
              <a:rPr lang="en-US" altLang="ko-KR" sz="1400" dirty="0"/>
              <a:t>, </a:t>
            </a:r>
            <a:r>
              <a:rPr lang="ko-KR" altLang="en-US" sz="1400" dirty="0"/>
              <a:t>육체적 피로감과 좌절 상태</a:t>
            </a:r>
          </a:p>
        </p:txBody>
      </p:sp>
    </p:spTree>
    <p:extLst>
      <p:ext uri="{BB962C8B-B14F-4D97-AF65-F5344CB8AC3E}">
        <p14:creationId xmlns:p14="http://schemas.microsoft.com/office/powerpoint/2010/main" val="998103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 rot="10800000">
            <a:off x="251519" y="112461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05844" y="155039"/>
            <a:ext cx="8403206" cy="488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Table 3.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일반적 특성에 따른 소진의 평균 차이 분석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_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간호사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234644-FB8F-4632-9011-F451A9E077F8}"/>
              </a:ext>
            </a:extLst>
          </p:cNvPr>
          <p:cNvSpPr txBox="1"/>
          <p:nvPr/>
        </p:nvSpPr>
        <p:spPr>
          <a:xfrm>
            <a:off x="320478" y="4300110"/>
            <a:ext cx="86292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간호사의 소진의 평균차이 분석 결과</a:t>
            </a:r>
            <a:endParaRPr lang="en-US" altLang="ko-KR" sz="16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모든 일반적 특성 변수에서 각 </a:t>
            </a:r>
            <a:r>
              <a:rPr lang="en-US" altLang="ko-KR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t/F</a:t>
            </a: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통계량에서 유의확률이 유의수준 </a:t>
            </a:r>
            <a:r>
              <a:rPr lang="en-US" altLang="ko-KR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0.05</a:t>
            </a: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보다 크므로 </a:t>
            </a:r>
            <a:endParaRPr lang="en-US" altLang="ko-KR" sz="16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유의수준 </a:t>
            </a:r>
            <a:r>
              <a:rPr lang="en-US" altLang="ko-KR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5%</a:t>
            </a: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하에서 </a:t>
            </a:r>
            <a:r>
              <a:rPr lang="ko-KR" altLang="en-US" sz="16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귀무가설을</a:t>
            </a: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채택함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329114-F850-4F87-AFAA-C83E58E315F6}"/>
                  </a:ext>
                </a:extLst>
              </p:cNvPr>
              <p:cNvSpPr txBox="1"/>
              <p:nvPr/>
            </p:nvSpPr>
            <p:spPr>
              <a:xfrm>
                <a:off x="657497" y="598151"/>
                <a:ext cx="5256584" cy="5580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i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400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 : </a:t>
                </a:r>
                <a:r>
                  <a:rPr lang="ko-KR" altLang="en-US" sz="1400" dirty="0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각 변수의 소진 정도의 평균차이가 없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ko-KR" altLang="en-US" sz="14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rPr>
                      <m:t>다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sz="1400" b="0" i="1" dirty="0">
                  <a:latin typeface="휴먼모음T" panose="02030504000101010101" pitchFamily="18" charset="-127"/>
                  <a:ea typeface="휴먼모음T" panose="02030504000101010101" pitchFamily="18" charset="-127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i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400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 :</a:t>
                </a:r>
                <a:r>
                  <a:rPr lang="ko-KR" altLang="en-US" sz="1400" dirty="0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 각 변수의 소진 정도의 평균차이가 있다</a:t>
                </a:r>
                <a:r>
                  <a:rPr lang="en-US" altLang="ko-KR" sz="1600" dirty="0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.</a:t>
                </a:r>
                <a:endParaRPr lang="ko-KR" altLang="en-US" sz="1600" dirty="0">
                  <a:latin typeface="휴먼모음T" panose="02030504000101010101" pitchFamily="18" charset="-127"/>
                  <a:ea typeface="휴먼모음T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329114-F850-4F87-AFAA-C83E58E31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97" y="598151"/>
                <a:ext cx="5256584" cy="558038"/>
              </a:xfrm>
              <a:prstGeom prst="rect">
                <a:avLst/>
              </a:prstGeom>
              <a:blipFill>
                <a:blip r:embed="rId3"/>
                <a:stretch>
                  <a:fillRect t="-2174" b="-11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7FA96457-B558-7AEF-9763-8A201C1D0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13" y="1155296"/>
            <a:ext cx="4175441" cy="314570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731C220-7AEF-76C3-ECAB-5D926621A7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1415" y="963499"/>
            <a:ext cx="4364972" cy="304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928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35896" y="2116469"/>
            <a:ext cx="1872208" cy="7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648503" y="2159133"/>
            <a:ext cx="3846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감사합니다</a:t>
            </a:r>
            <a:r>
              <a:rPr lang="en-US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sym typeface="Wingdings" panose="05000000000000000000" pitchFamily="2" charset="2"/>
              </a:rPr>
              <a:t></a:t>
            </a:r>
            <a:endParaRPr lang="ko-KR" alt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65103" y="3795886"/>
            <a:ext cx="1213794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666045" y="2067694"/>
            <a:ext cx="1152128" cy="45719"/>
          </a:xfrm>
          <a:prstGeom prst="rect">
            <a:avLst/>
          </a:prstGeom>
          <a:solidFill>
            <a:srgbClr val="A8D8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635895" y="3841606"/>
            <a:ext cx="683039" cy="45719"/>
          </a:xfrm>
          <a:prstGeom prst="rect">
            <a:avLst/>
          </a:prstGeom>
          <a:solidFill>
            <a:srgbClr val="A8D8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83568" y="555526"/>
            <a:ext cx="683039" cy="144016"/>
          </a:xfrm>
          <a:prstGeom prst="rect">
            <a:avLst/>
          </a:prstGeom>
          <a:solidFill>
            <a:srgbClr val="A8D8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627041" y="3507854"/>
            <a:ext cx="1080120" cy="72008"/>
          </a:xfrm>
          <a:prstGeom prst="rect">
            <a:avLst/>
          </a:prstGeom>
          <a:solidFill>
            <a:srgbClr val="A8D8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07604" y="653823"/>
            <a:ext cx="108012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411017" y="3557002"/>
            <a:ext cx="432048" cy="94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314071" y="4303034"/>
            <a:ext cx="432048" cy="94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206059" y="4361898"/>
            <a:ext cx="480418" cy="72008"/>
          </a:xfrm>
          <a:prstGeom prst="rect">
            <a:avLst/>
          </a:prstGeom>
          <a:solidFill>
            <a:srgbClr val="A8D8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521515" y="915566"/>
            <a:ext cx="648072" cy="7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868126" y="964714"/>
            <a:ext cx="517485" cy="45719"/>
          </a:xfrm>
          <a:prstGeom prst="rect">
            <a:avLst/>
          </a:prstGeom>
          <a:solidFill>
            <a:srgbClr val="A8D8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962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18C5B9B-10F8-6037-FF8D-C5BBF9C74565}"/>
              </a:ext>
            </a:extLst>
          </p:cNvPr>
          <p:cNvGrpSpPr/>
          <p:nvPr/>
        </p:nvGrpSpPr>
        <p:grpSpPr>
          <a:xfrm>
            <a:off x="1145613" y="635304"/>
            <a:ext cx="530425" cy="693807"/>
            <a:chOff x="1081344" y="1419622"/>
            <a:chExt cx="530425" cy="693807"/>
          </a:xfrm>
        </p:grpSpPr>
        <p:sp>
          <p:nvSpPr>
            <p:cNvPr id="41" name="자유형 40"/>
            <p:cNvSpPr/>
            <p:nvPr/>
          </p:nvSpPr>
          <p:spPr>
            <a:xfrm rot="10800000">
              <a:off x="1235295" y="1419622"/>
              <a:ext cx="376474" cy="525766"/>
            </a:xfrm>
            <a:custGeom>
              <a:avLst/>
              <a:gdLst>
                <a:gd name="connsiteX0" fmla="*/ 54768 w 123825"/>
                <a:gd name="connsiteY0" fmla="*/ 0 h 178594"/>
                <a:gd name="connsiteX1" fmla="*/ 0 w 123825"/>
                <a:gd name="connsiteY1" fmla="*/ 35719 h 178594"/>
                <a:gd name="connsiteX2" fmla="*/ 2381 w 123825"/>
                <a:gd name="connsiteY2" fmla="*/ 85725 h 178594"/>
                <a:gd name="connsiteX3" fmla="*/ 95250 w 123825"/>
                <a:gd name="connsiteY3" fmla="*/ 178594 h 178594"/>
                <a:gd name="connsiteX4" fmla="*/ 123825 w 123825"/>
                <a:gd name="connsiteY4" fmla="*/ 157162 h 178594"/>
                <a:gd name="connsiteX5" fmla="*/ 107156 w 123825"/>
                <a:gd name="connsiteY5" fmla="*/ 102394 h 178594"/>
                <a:gd name="connsiteX6" fmla="*/ 54768 w 123825"/>
                <a:gd name="connsiteY6" fmla="*/ 0 h 178594"/>
                <a:gd name="connsiteX0" fmla="*/ 54768 w 138112"/>
                <a:gd name="connsiteY0" fmla="*/ 0 h 178594"/>
                <a:gd name="connsiteX1" fmla="*/ 0 w 138112"/>
                <a:gd name="connsiteY1" fmla="*/ 35719 h 178594"/>
                <a:gd name="connsiteX2" fmla="*/ 2381 w 138112"/>
                <a:gd name="connsiteY2" fmla="*/ 85725 h 178594"/>
                <a:gd name="connsiteX3" fmla="*/ 95250 w 138112"/>
                <a:gd name="connsiteY3" fmla="*/ 178594 h 178594"/>
                <a:gd name="connsiteX4" fmla="*/ 138112 w 138112"/>
                <a:gd name="connsiteY4" fmla="*/ 142875 h 178594"/>
                <a:gd name="connsiteX5" fmla="*/ 107156 w 138112"/>
                <a:gd name="connsiteY5" fmla="*/ 102394 h 178594"/>
                <a:gd name="connsiteX6" fmla="*/ 54768 w 138112"/>
                <a:gd name="connsiteY6" fmla="*/ 0 h 178594"/>
                <a:gd name="connsiteX0" fmla="*/ 54768 w 138112"/>
                <a:gd name="connsiteY0" fmla="*/ 0 h 192881"/>
                <a:gd name="connsiteX1" fmla="*/ 0 w 138112"/>
                <a:gd name="connsiteY1" fmla="*/ 35719 h 192881"/>
                <a:gd name="connsiteX2" fmla="*/ 2381 w 138112"/>
                <a:gd name="connsiteY2" fmla="*/ 85725 h 192881"/>
                <a:gd name="connsiteX3" fmla="*/ 107156 w 138112"/>
                <a:gd name="connsiteY3" fmla="*/ 192881 h 192881"/>
                <a:gd name="connsiteX4" fmla="*/ 138112 w 138112"/>
                <a:gd name="connsiteY4" fmla="*/ 142875 h 192881"/>
                <a:gd name="connsiteX5" fmla="*/ 107156 w 138112"/>
                <a:gd name="connsiteY5" fmla="*/ 102394 h 192881"/>
                <a:gd name="connsiteX6" fmla="*/ 54768 w 138112"/>
                <a:gd name="connsiteY6" fmla="*/ 0 h 192881"/>
                <a:gd name="connsiteX0" fmla="*/ 54768 w 138112"/>
                <a:gd name="connsiteY0" fmla="*/ 0 h 192881"/>
                <a:gd name="connsiteX1" fmla="*/ 0 w 138112"/>
                <a:gd name="connsiteY1" fmla="*/ 35719 h 192881"/>
                <a:gd name="connsiteX2" fmla="*/ 2381 w 138112"/>
                <a:gd name="connsiteY2" fmla="*/ 85725 h 192881"/>
                <a:gd name="connsiteX3" fmla="*/ 107156 w 138112"/>
                <a:gd name="connsiteY3" fmla="*/ 192881 h 192881"/>
                <a:gd name="connsiteX4" fmla="*/ 138112 w 138112"/>
                <a:gd name="connsiteY4" fmla="*/ 142875 h 192881"/>
                <a:gd name="connsiteX5" fmla="*/ 114300 w 138112"/>
                <a:gd name="connsiteY5" fmla="*/ 90488 h 192881"/>
                <a:gd name="connsiteX6" fmla="*/ 54768 w 138112"/>
                <a:gd name="connsiteY6" fmla="*/ 0 h 192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112" h="192881">
                  <a:moveTo>
                    <a:pt x="54768" y="0"/>
                  </a:moveTo>
                  <a:lnTo>
                    <a:pt x="0" y="35719"/>
                  </a:lnTo>
                  <a:lnTo>
                    <a:pt x="2381" y="85725"/>
                  </a:lnTo>
                  <a:lnTo>
                    <a:pt x="107156" y="192881"/>
                  </a:lnTo>
                  <a:lnTo>
                    <a:pt x="138112" y="142875"/>
                  </a:lnTo>
                  <a:lnTo>
                    <a:pt x="114300" y="90488"/>
                  </a:lnTo>
                  <a:lnTo>
                    <a:pt x="54768" y="0"/>
                  </a:lnTo>
                  <a:close/>
                </a:path>
              </a:pathLst>
            </a:custGeom>
            <a:solidFill>
              <a:srgbClr val="89CA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자유형 42"/>
            <p:cNvSpPr/>
            <p:nvPr/>
          </p:nvSpPr>
          <p:spPr>
            <a:xfrm>
              <a:off x="1081344" y="1574680"/>
              <a:ext cx="350512" cy="538749"/>
            </a:xfrm>
            <a:custGeom>
              <a:avLst/>
              <a:gdLst>
                <a:gd name="connsiteX0" fmla="*/ 45244 w 128588"/>
                <a:gd name="connsiteY0" fmla="*/ 0 h 197644"/>
                <a:gd name="connsiteX1" fmla="*/ 0 w 128588"/>
                <a:gd name="connsiteY1" fmla="*/ 42862 h 197644"/>
                <a:gd name="connsiteX2" fmla="*/ 2381 w 128588"/>
                <a:gd name="connsiteY2" fmla="*/ 80962 h 197644"/>
                <a:gd name="connsiteX3" fmla="*/ 66675 w 128588"/>
                <a:gd name="connsiteY3" fmla="*/ 197644 h 197644"/>
                <a:gd name="connsiteX4" fmla="*/ 97631 w 128588"/>
                <a:gd name="connsiteY4" fmla="*/ 192881 h 197644"/>
                <a:gd name="connsiteX5" fmla="*/ 119063 w 128588"/>
                <a:gd name="connsiteY5" fmla="*/ 166687 h 197644"/>
                <a:gd name="connsiteX6" fmla="*/ 128588 w 128588"/>
                <a:gd name="connsiteY6" fmla="*/ 138112 h 197644"/>
                <a:gd name="connsiteX7" fmla="*/ 97631 w 128588"/>
                <a:gd name="connsiteY7" fmla="*/ 66675 h 197644"/>
                <a:gd name="connsiteX8" fmla="*/ 45244 w 128588"/>
                <a:gd name="connsiteY8" fmla="*/ 0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588" h="197644">
                  <a:moveTo>
                    <a:pt x="45244" y="0"/>
                  </a:moveTo>
                  <a:lnTo>
                    <a:pt x="0" y="42862"/>
                  </a:lnTo>
                  <a:lnTo>
                    <a:pt x="2381" y="80962"/>
                  </a:lnTo>
                  <a:lnTo>
                    <a:pt x="66675" y="197644"/>
                  </a:lnTo>
                  <a:lnTo>
                    <a:pt x="97631" y="192881"/>
                  </a:lnTo>
                  <a:lnTo>
                    <a:pt x="119063" y="166687"/>
                  </a:lnTo>
                  <a:lnTo>
                    <a:pt x="128588" y="138112"/>
                  </a:lnTo>
                  <a:lnTo>
                    <a:pt x="97631" y="66675"/>
                  </a:lnTo>
                  <a:lnTo>
                    <a:pt x="4524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920886" y="699542"/>
            <a:ext cx="1638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교락이란</a:t>
            </a:r>
            <a:r>
              <a:rPr lang="en-US" altLang="ko-KR" sz="32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9CC4F2-D94A-4ED3-9335-9586BBC49197}"/>
              </a:ext>
            </a:extLst>
          </p:cNvPr>
          <p:cNvSpPr txBox="1"/>
          <p:nvPr/>
        </p:nvSpPr>
        <p:spPr>
          <a:xfrm>
            <a:off x="1299563" y="1582659"/>
            <a:ext cx="6584805" cy="114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두 개 이상의 변수가 결과에 영향을 끼치는데 각 변수가 얼마만큼 영향을 주는지 구분할 수 없는 효과</a:t>
            </a:r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1749D3C-4747-4E13-A81C-3C50491E7B56}"/>
              </a:ext>
            </a:extLst>
          </p:cNvPr>
          <p:cNvGrpSpPr/>
          <p:nvPr/>
        </p:nvGrpSpPr>
        <p:grpSpPr>
          <a:xfrm>
            <a:off x="5658541" y="2801199"/>
            <a:ext cx="2182277" cy="120783"/>
            <a:chOff x="5545715" y="3574266"/>
            <a:chExt cx="2182277" cy="120783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85083A5-0C72-86E0-FD76-9426389B1E67}"/>
                </a:ext>
              </a:extLst>
            </p:cNvPr>
            <p:cNvSpPr/>
            <p:nvPr/>
          </p:nvSpPr>
          <p:spPr>
            <a:xfrm>
              <a:off x="5545715" y="3623041"/>
              <a:ext cx="1872208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615CF6C-80DF-9F5C-74C0-52D2D92EE43D}"/>
                </a:ext>
              </a:extLst>
            </p:cNvPr>
            <p:cNvSpPr/>
            <p:nvPr/>
          </p:nvSpPr>
          <p:spPr>
            <a:xfrm>
              <a:off x="6575864" y="3574266"/>
              <a:ext cx="1152128" cy="45719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0E54B38-D175-3EE9-A0AA-40D0B2255C50}"/>
              </a:ext>
            </a:extLst>
          </p:cNvPr>
          <p:cNvSpPr txBox="1"/>
          <p:nvPr/>
        </p:nvSpPr>
        <p:spPr>
          <a:xfrm>
            <a:off x="515493" y="3150780"/>
            <a:ext cx="8152944" cy="1700530"/>
          </a:xfrm>
          <a:prstGeom prst="rect">
            <a:avLst/>
          </a:prstGeom>
          <a:solidFill>
            <a:srgbClr val="A8D8D3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→ 의사와 간호사 각각의 그룹에서 소진과 외상 후 스트레스 정도의 차이가 있는지 알아보기 위해 의사와 간호사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각각의 데이터를 나누어서 분석 진행</a:t>
            </a:r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9260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113" y="279555"/>
            <a:ext cx="5195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Table 1.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대상자의 일반적 특성에 따른 빈도분석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_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의사</a:t>
            </a: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112461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CA3FF6A-77E6-2DD1-B80A-1D1F5EF4EC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90" t="1116" r="47977" b="36423"/>
          <a:stretch/>
        </p:blipFill>
        <p:spPr>
          <a:xfrm>
            <a:off x="1503846" y="1668361"/>
            <a:ext cx="2683977" cy="251528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2FA9B33-2052-F1AD-EC10-FDEDAEB23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4883" y="1779662"/>
            <a:ext cx="3528392" cy="22026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1B3C55-D8AB-91E6-C866-807798AC95F2}"/>
              </a:ext>
            </a:extLst>
          </p:cNvPr>
          <p:cNvSpPr txBox="1"/>
          <p:nvPr/>
        </p:nvSpPr>
        <p:spPr>
          <a:xfrm>
            <a:off x="1619218" y="4438630"/>
            <a:ext cx="2453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/>
              <a:t>기술통계량</a:t>
            </a:r>
            <a:r>
              <a:rPr lang="en-US" altLang="ko-KR" sz="1400" dirty="0"/>
              <a:t>(E) - </a:t>
            </a:r>
            <a:r>
              <a:rPr lang="ko-KR" altLang="en-US" sz="1400" dirty="0"/>
              <a:t>빈도분석</a:t>
            </a:r>
            <a:r>
              <a:rPr lang="en-US" altLang="ko-KR" sz="1400" dirty="0"/>
              <a:t>(F)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1903A-30A4-10BB-349B-4B74A0487E73}"/>
              </a:ext>
            </a:extLst>
          </p:cNvPr>
          <p:cNvSpPr txBox="1"/>
          <p:nvPr/>
        </p:nvSpPr>
        <p:spPr>
          <a:xfrm>
            <a:off x="5012249" y="4284741"/>
            <a:ext cx="2653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빈도분석을 진행할 변수 지정</a:t>
            </a:r>
            <a:endParaRPr lang="en-US" altLang="ko-KR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70800F-02D6-1868-D304-473A67B1FFA8}"/>
              </a:ext>
            </a:extLst>
          </p:cNvPr>
          <p:cNvSpPr txBox="1"/>
          <p:nvPr/>
        </p:nvSpPr>
        <p:spPr>
          <a:xfrm>
            <a:off x="727140" y="1038451"/>
            <a:ext cx="2126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빈도분석</a:t>
            </a:r>
          </a:p>
        </p:txBody>
      </p:sp>
    </p:spTree>
    <p:extLst>
      <p:ext uri="{BB962C8B-B14F-4D97-AF65-F5344CB8AC3E}">
        <p14:creationId xmlns:p14="http://schemas.microsoft.com/office/powerpoint/2010/main" val="507629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113" y="279555"/>
            <a:ext cx="5195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Table 1.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대상자의 일반적 특성에 따른 빈도분석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_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의사</a:t>
            </a: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112461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0515181-7452-F62E-89C2-B732CA1316F0}"/>
              </a:ext>
            </a:extLst>
          </p:cNvPr>
          <p:cNvGrpSpPr/>
          <p:nvPr/>
        </p:nvGrpSpPr>
        <p:grpSpPr>
          <a:xfrm>
            <a:off x="4651311" y="1037654"/>
            <a:ext cx="4274021" cy="3415308"/>
            <a:chOff x="4686678" y="347495"/>
            <a:chExt cx="4274021" cy="3415308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B9DDAAD5-E15C-9452-39B6-81445B1B25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86678" y="3359788"/>
              <a:ext cx="4274021" cy="403015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3FCFDFA1-0319-7AA0-30F8-D37CBB53D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86678" y="347495"/>
              <a:ext cx="4274021" cy="3012293"/>
            </a:xfrm>
            <a:prstGeom prst="rect">
              <a:avLst/>
            </a:prstGeom>
          </p:spPr>
        </p:pic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1C66DC51-8DFA-3E5A-AC62-3FD654E5BE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18" y="1059582"/>
            <a:ext cx="4259108" cy="320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737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113" y="279555"/>
            <a:ext cx="5384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Table 1.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대상자의 일반적 특성에 따른 빈도분석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_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간호사</a:t>
            </a: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112461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0B626B8-969D-5755-0767-C113E7428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36" y="920062"/>
            <a:ext cx="4145488" cy="3943883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511BEB36-F167-0B61-9A24-0043D4D45120}"/>
              </a:ext>
            </a:extLst>
          </p:cNvPr>
          <p:cNvGrpSpPr/>
          <p:nvPr/>
        </p:nvGrpSpPr>
        <p:grpSpPr>
          <a:xfrm>
            <a:off x="4598919" y="1347614"/>
            <a:ext cx="4318173" cy="2787056"/>
            <a:chOff x="1504950" y="2047875"/>
            <a:chExt cx="6124575" cy="4091055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4943F31-E8A8-BAF2-6EE6-5A62995EC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4475" y="2047875"/>
              <a:ext cx="6115050" cy="104775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80FD94A6-1FC3-1AE9-E32B-AFC52DDA0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04950" y="3090930"/>
              <a:ext cx="6124575" cy="304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0493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1430" y="155040"/>
            <a:ext cx="7550970" cy="488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Table 2.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일반적 특성에 따른 외상 후 스트레스의 평균 차이 분석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_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의사</a:t>
            </a: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112461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22DDE2F-2289-8616-6A5A-EBD249623445}"/>
              </a:ext>
            </a:extLst>
          </p:cNvPr>
          <p:cNvGrpSpPr/>
          <p:nvPr/>
        </p:nvGrpSpPr>
        <p:grpSpPr>
          <a:xfrm>
            <a:off x="251518" y="1995686"/>
            <a:ext cx="8825553" cy="2854028"/>
            <a:chOff x="165985" y="1733106"/>
            <a:chExt cx="8825553" cy="2854028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38DD16E-57BF-E2C7-67B8-23F0313EDF21}"/>
                </a:ext>
              </a:extLst>
            </p:cNvPr>
            <p:cNvGrpSpPr/>
            <p:nvPr/>
          </p:nvGrpSpPr>
          <p:grpSpPr>
            <a:xfrm>
              <a:off x="165985" y="1733106"/>
              <a:ext cx="8825553" cy="2854028"/>
              <a:chOff x="165985" y="1733106"/>
              <a:chExt cx="8825553" cy="2854028"/>
            </a:xfrm>
          </p:grpSpPr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5EB5B2C2-03A9-584E-946A-95E401876D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7928" r="46165" b="53516"/>
              <a:stretch/>
            </p:blipFill>
            <p:spPr>
              <a:xfrm>
                <a:off x="251518" y="1801725"/>
                <a:ext cx="2520280" cy="1728193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A55EB48-82D8-4F63-27D8-E4C6D1CDED19}"/>
                  </a:ext>
                </a:extLst>
              </p:cNvPr>
              <p:cNvSpPr txBox="1"/>
              <p:nvPr/>
            </p:nvSpPr>
            <p:spPr>
              <a:xfrm>
                <a:off x="165985" y="3694582"/>
                <a:ext cx="269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/>
                  <a:t>평균비교</a:t>
                </a:r>
                <a:r>
                  <a:rPr lang="en-US" altLang="ko-KR" sz="1400" dirty="0"/>
                  <a:t>(M) - </a:t>
                </a:r>
                <a:r>
                  <a:rPr lang="ko-KR" altLang="en-US" sz="1400" dirty="0"/>
                  <a:t>독립표본</a:t>
                </a:r>
                <a:r>
                  <a:rPr lang="en-US" altLang="ko-KR" sz="1400" dirty="0"/>
                  <a:t>T</a:t>
                </a:r>
                <a:r>
                  <a:rPr lang="ko-KR" altLang="en-US" sz="1400" dirty="0"/>
                  <a:t>검정</a:t>
                </a:r>
                <a:r>
                  <a:rPr lang="en-US" altLang="ko-KR" sz="1400" dirty="0"/>
                  <a:t>(T)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9DB944D-B475-28AD-89DD-364D3A870388}"/>
                  </a:ext>
                </a:extLst>
              </p:cNvPr>
              <p:cNvSpPr txBox="1"/>
              <p:nvPr/>
            </p:nvSpPr>
            <p:spPr>
              <a:xfrm>
                <a:off x="3516359" y="3848470"/>
                <a:ext cx="2691346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/>
                  <a:t>검정 변수 </a:t>
                </a:r>
                <a:r>
                  <a:rPr lang="en-US" altLang="ko-KR" sz="1400" dirty="0"/>
                  <a:t>- ‘</a:t>
                </a:r>
                <a:r>
                  <a:rPr lang="ko-KR" altLang="en-US" sz="1400" dirty="0"/>
                  <a:t>외상 후 스트레스</a:t>
                </a:r>
                <a:r>
                  <a:rPr lang="en-US" altLang="ko-KR" sz="1400" dirty="0"/>
                  <a:t>’ </a:t>
                </a:r>
                <a:r>
                  <a:rPr lang="ko-KR" altLang="en-US" sz="1400" dirty="0"/>
                  <a:t>관련 문항들의 평균변수</a:t>
                </a:r>
                <a:endParaRPr lang="en-US" altLang="ko-KR" sz="1400" dirty="0"/>
              </a:p>
              <a:p>
                <a:pPr algn="ctr"/>
                <a:r>
                  <a:rPr lang="ko-KR" altLang="en-US" sz="1400" dirty="0"/>
                  <a:t>집단 변수 </a:t>
                </a:r>
                <a:r>
                  <a:rPr lang="en-US" altLang="ko-KR" sz="1400" dirty="0"/>
                  <a:t>–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‘</a:t>
                </a:r>
                <a:r>
                  <a:rPr lang="ko-KR" altLang="en-US" sz="1400" dirty="0"/>
                  <a:t>성별 범주</a:t>
                </a:r>
                <a:r>
                  <a:rPr lang="en-US" altLang="ko-KR" sz="1400" dirty="0"/>
                  <a:t>’</a:t>
                </a:r>
                <a:endParaRPr lang="ko-KR" altLang="en-US" sz="1400" dirty="0"/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2342C255-60DB-A366-2EAC-009D279EC255}"/>
                  </a:ext>
                </a:extLst>
              </p:cNvPr>
              <p:cNvGrpSpPr/>
              <p:nvPr/>
            </p:nvGrpSpPr>
            <p:grpSpPr>
              <a:xfrm>
                <a:off x="3342203" y="1733106"/>
                <a:ext cx="5236568" cy="1911545"/>
                <a:chOff x="943679" y="1513753"/>
                <a:chExt cx="6580649" cy="2401937"/>
              </a:xfrm>
            </p:grpSpPr>
            <p:pic>
              <p:nvPicPr>
                <p:cNvPr id="16" name="그림 15">
                  <a:extLst>
                    <a:ext uri="{FF2B5EF4-FFF2-40B4-BE49-F238E27FC236}">
                      <a16:creationId xmlns:a16="http://schemas.microsoft.com/office/drawing/2014/main" id="{37D5C813-66C5-52AF-8D23-2F85D6D245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43679" y="1513753"/>
                  <a:ext cx="3684729" cy="2401937"/>
                </a:xfrm>
                <a:prstGeom prst="rect">
                  <a:avLst/>
                </a:prstGeom>
              </p:spPr>
            </p:pic>
            <p:pic>
              <p:nvPicPr>
                <p:cNvPr id="17" name="그림 16">
                  <a:extLst>
                    <a:ext uri="{FF2B5EF4-FFF2-40B4-BE49-F238E27FC236}">
                      <a16:creationId xmlns:a16="http://schemas.microsoft.com/office/drawing/2014/main" id="{FB957F0E-21F1-4821-B246-27D80F32F0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364088" y="1595634"/>
                  <a:ext cx="2160240" cy="2102052"/>
                </a:xfrm>
                <a:prstGeom prst="rect">
                  <a:avLst/>
                </a:prstGeom>
              </p:spPr>
            </p:pic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7131F6D-8D06-E344-9F20-88C1699B5B4A}"/>
                  </a:ext>
                </a:extLst>
              </p:cNvPr>
              <p:cNvSpPr txBox="1"/>
              <p:nvPr/>
            </p:nvSpPr>
            <p:spPr>
              <a:xfrm>
                <a:off x="6300192" y="3926325"/>
                <a:ext cx="269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400" dirty="0"/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7B9382B-B8E7-E244-92AE-0D128236CFFE}"/>
                </a:ext>
              </a:extLst>
            </p:cNvPr>
            <p:cNvSpPr/>
            <p:nvPr/>
          </p:nvSpPr>
          <p:spPr>
            <a:xfrm>
              <a:off x="4644008" y="3219822"/>
              <a:ext cx="578187" cy="144016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3172B449-77B4-A781-77F7-0ECDAC32220C}"/>
                </a:ext>
              </a:extLst>
            </p:cNvPr>
            <p:cNvCxnSpPr>
              <a:cxnSpLocks/>
            </p:cNvCxnSpPr>
            <p:nvPr/>
          </p:nvCxnSpPr>
          <p:spPr>
            <a:xfrm>
              <a:off x="5222195" y="3291830"/>
              <a:ext cx="1438037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B885118-17FB-9553-4F4C-3BF67171C9AC}"/>
              </a:ext>
            </a:extLst>
          </p:cNvPr>
          <p:cNvSpPr txBox="1"/>
          <p:nvPr/>
        </p:nvSpPr>
        <p:spPr>
          <a:xfrm>
            <a:off x="727140" y="1038451"/>
            <a:ext cx="2126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독립표본 </a:t>
            </a:r>
            <a:r>
              <a:rPr lang="en-US" altLang="ko-KR" b="1" dirty="0"/>
              <a:t>T</a:t>
            </a:r>
            <a:r>
              <a:rPr lang="ko-KR" altLang="en-US" b="1" dirty="0"/>
              <a:t>검정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A83B19-10E2-5052-9971-99172DD4B0AD}"/>
              </a:ext>
            </a:extLst>
          </p:cNvPr>
          <p:cNvSpPr txBox="1"/>
          <p:nvPr/>
        </p:nvSpPr>
        <p:spPr>
          <a:xfrm>
            <a:off x="3067393" y="882496"/>
            <a:ext cx="57530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독립변수와 종속변수 간의 차이를 보는 통계검정 방법</a:t>
            </a:r>
            <a:endParaRPr lang="en-US" altLang="ko-KR" sz="1400" dirty="0"/>
          </a:p>
          <a:p>
            <a:r>
              <a:rPr lang="ko-KR" altLang="en-US" sz="1400" dirty="0"/>
              <a:t>독립변수 </a:t>
            </a:r>
            <a:r>
              <a:rPr lang="en-US" altLang="ko-KR" sz="1400" dirty="0"/>
              <a:t>– </a:t>
            </a:r>
            <a:r>
              <a:rPr lang="ko-KR" altLang="en-US" sz="1400" dirty="0"/>
              <a:t>두 개로 구성된 범주형 자료</a:t>
            </a:r>
            <a:endParaRPr lang="en-US" altLang="ko-KR" sz="1400" dirty="0"/>
          </a:p>
          <a:p>
            <a:r>
              <a:rPr lang="ko-KR" altLang="en-US" sz="1400" dirty="0"/>
              <a:t>종속변수 </a:t>
            </a:r>
            <a:r>
              <a:rPr lang="en-US" altLang="ko-KR" sz="1400" dirty="0"/>
              <a:t>– </a:t>
            </a:r>
            <a:r>
              <a:rPr lang="ko-KR" altLang="en-US" sz="1400" dirty="0"/>
              <a:t>연속형 자료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107095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1430" y="155040"/>
            <a:ext cx="7550970" cy="488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Table 2.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일반적 특성에 따른 외상 후 스트레스의 평균 차이 분석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_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의사</a:t>
            </a: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112461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7CF52B6C-33F6-B6BA-7CD1-A6AD5A993E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916"/>
          <a:stretch/>
        </p:blipFill>
        <p:spPr>
          <a:xfrm>
            <a:off x="107504" y="1554695"/>
            <a:ext cx="5302179" cy="1369770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ACCA0AFE-5869-9414-74D2-2988B5FF642F}"/>
              </a:ext>
            </a:extLst>
          </p:cNvPr>
          <p:cNvSpPr/>
          <p:nvPr/>
        </p:nvSpPr>
        <p:spPr>
          <a:xfrm>
            <a:off x="1652321" y="2035944"/>
            <a:ext cx="1107085" cy="6708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D87AD23-96AF-230E-A084-3CD577176A9D}"/>
              </a:ext>
            </a:extLst>
          </p:cNvPr>
          <p:cNvSpPr/>
          <p:nvPr/>
        </p:nvSpPr>
        <p:spPr>
          <a:xfrm>
            <a:off x="2758594" y="2035944"/>
            <a:ext cx="1786994" cy="4895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EFC521-A76F-A970-798F-1A28C8792C2D}"/>
              </a:ext>
            </a:extLst>
          </p:cNvPr>
          <p:cNvSpPr txBox="1"/>
          <p:nvPr/>
        </p:nvSpPr>
        <p:spPr>
          <a:xfrm>
            <a:off x="5651860" y="2425057"/>
            <a:ext cx="4444749" cy="795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유의확률</a:t>
            </a:r>
            <a:r>
              <a:rPr lang="en-US" altLang="ko-KR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&gt;0.05 : </a:t>
            </a:r>
            <a:r>
              <a:rPr lang="ko-KR" altLang="en-US" sz="16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등분산</a:t>
            </a: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가정됨</a:t>
            </a:r>
            <a:endParaRPr lang="en-US" altLang="ko-KR" sz="16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유의확률</a:t>
            </a:r>
            <a:r>
              <a:rPr lang="en-US" altLang="ko-KR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&lt;0.05 : </a:t>
            </a:r>
            <a:r>
              <a:rPr lang="ko-KR" altLang="en-US" sz="16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등분산</a:t>
            </a: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가정되지 않음</a:t>
            </a:r>
            <a:endParaRPr lang="en-US" altLang="ko-KR" sz="16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E785F688-9673-235C-0311-60DA6F3184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1916"/>
          <a:stretch/>
        </p:blipFill>
        <p:spPr>
          <a:xfrm>
            <a:off x="107504" y="3507854"/>
            <a:ext cx="5302179" cy="1298451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9F14DE75-CE59-C0B5-B1A5-B60CFF252250}"/>
              </a:ext>
            </a:extLst>
          </p:cNvPr>
          <p:cNvSpPr/>
          <p:nvPr/>
        </p:nvSpPr>
        <p:spPr>
          <a:xfrm>
            <a:off x="1652321" y="4010386"/>
            <a:ext cx="1106273" cy="6708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CB88457-901D-D219-CF22-0E014B3C39F3}"/>
              </a:ext>
            </a:extLst>
          </p:cNvPr>
          <p:cNvSpPr/>
          <p:nvPr/>
        </p:nvSpPr>
        <p:spPr>
          <a:xfrm>
            <a:off x="2760045" y="4509034"/>
            <a:ext cx="1785543" cy="1722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F36DA9F-65EF-EE86-D9A2-24FA85431346}"/>
              </a:ext>
            </a:extLst>
          </p:cNvPr>
          <p:cNvSpPr txBox="1"/>
          <p:nvPr/>
        </p:nvSpPr>
        <p:spPr>
          <a:xfrm>
            <a:off x="100839" y="1006093"/>
            <a:ext cx="4444749" cy="4675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&lt;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성별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&gt;</a:t>
            </a:r>
            <a:endParaRPr lang="en-US" altLang="ko-KR" sz="1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A7E79D6-0595-0093-CF71-9AB4DDA9579B}"/>
              </a:ext>
            </a:extLst>
          </p:cNvPr>
          <p:cNvSpPr txBox="1"/>
          <p:nvPr/>
        </p:nvSpPr>
        <p:spPr>
          <a:xfrm>
            <a:off x="100838" y="3022838"/>
            <a:ext cx="4444749" cy="4675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&lt;MERS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경험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&gt;</a:t>
            </a:r>
            <a:endParaRPr lang="en-US" altLang="ko-KR" sz="1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794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6" grpId="0" animBg="1"/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FCCDF359-43E9-A12B-A563-C2FC8A533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374" y="1785554"/>
            <a:ext cx="1582732" cy="27417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1430" y="155040"/>
            <a:ext cx="7550970" cy="488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Table 2.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일반적 특성에 따른 외상 후 스트레스의 평균 차이 분석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_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의사</a:t>
            </a: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112461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130C02B1-29CB-0C5F-1274-D8DB40609B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455" r="48343" b="45460"/>
          <a:stretch/>
        </p:blipFill>
        <p:spPr>
          <a:xfrm>
            <a:off x="617599" y="1802919"/>
            <a:ext cx="2099624" cy="201629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D7A3346-D844-4269-897E-A560ECDA62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4733" y="1986481"/>
            <a:ext cx="3160502" cy="18814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7B6F4C-8133-4B97-AD9C-1624724A9A0D}"/>
              </a:ext>
            </a:extLst>
          </p:cNvPr>
          <p:cNvSpPr txBox="1"/>
          <p:nvPr/>
        </p:nvSpPr>
        <p:spPr>
          <a:xfrm>
            <a:off x="533558" y="4025448"/>
            <a:ext cx="2453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분석</a:t>
            </a:r>
            <a:r>
              <a:rPr lang="en-US" altLang="ko-KR" sz="1400" dirty="0"/>
              <a:t>(A)-</a:t>
            </a:r>
            <a:r>
              <a:rPr lang="ko-KR" altLang="en-US" sz="1400" dirty="0"/>
              <a:t>평균비교</a:t>
            </a:r>
            <a:r>
              <a:rPr lang="en-US" altLang="ko-KR" sz="1400" dirty="0"/>
              <a:t>(M)</a:t>
            </a:r>
          </a:p>
          <a:p>
            <a:pPr algn="ctr"/>
            <a:r>
              <a:rPr lang="en-US" altLang="ko-KR" sz="1400" dirty="0"/>
              <a:t>-</a:t>
            </a:r>
            <a:r>
              <a:rPr lang="ko-KR" altLang="en-US" sz="1400" dirty="0" err="1"/>
              <a:t>일원배치분산분석</a:t>
            </a:r>
            <a:r>
              <a:rPr lang="en-US" altLang="ko-KR" sz="1400" dirty="0"/>
              <a:t>(O)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0BAB07-F973-4BAA-A8B1-00FEC259F0D0}"/>
              </a:ext>
            </a:extLst>
          </p:cNvPr>
          <p:cNvSpPr txBox="1"/>
          <p:nvPr/>
        </p:nvSpPr>
        <p:spPr>
          <a:xfrm>
            <a:off x="3488367" y="4025448"/>
            <a:ext cx="24532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종속변수 </a:t>
            </a:r>
            <a:r>
              <a:rPr lang="en-US" altLang="ko-KR" sz="1400" dirty="0"/>
              <a:t>- ‘</a:t>
            </a:r>
            <a:r>
              <a:rPr lang="ko-KR" altLang="en-US" sz="1400" dirty="0"/>
              <a:t>외상 후 스트레스</a:t>
            </a:r>
            <a:r>
              <a:rPr lang="en-US" altLang="ko-KR" sz="1400" dirty="0"/>
              <a:t>’ </a:t>
            </a:r>
            <a:r>
              <a:rPr lang="ko-KR" altLang="en-US" sz="1400" dirty="0"/>
              <a:t>관련 문항들의 평균변수</a:t>
            </a:r>
            <a:endParaRPr lang="en-US" altLang="ko-KR" sz="1400" dirty="0"/>
          </a:p>
          <a:p>
            <a:pPr algn="ctr"/>
            <a:r>
              <a:rPr lang="ko-KR" altLang="en-US" sz="1400" dirty="0"/>
              <a:t>요인 </a:t>
            </a:r>
            <a:r>
              <a:rPr lang="en-US" altLang="ko-KR" sz="1400" dirty="0"/>
              <a:t>-</a:t>
            </a:r>
            <a:r>
              <a:rPr lang="ko-KR" altLang="en-US" sz="1400" dirty="0"/>
              <a:t> </a:t>
            </a:r>
            <a:r>
              <a:rPr lang="en-US" altLang="ko-KR" sz="1400" dirty="0"/>
              <a:t>‘</a:t>
            </a:r>
            <a:r>
              <a:rPr lang="ko-KR" altLang="en-US" sz="1400" dirty="0"/>
              <a:t>연령변수</a:t>
            </a:r>
            <a:r>
              <a:rPr lang="en-US" altLang="ko-KR" sz="1400" dirty="0"/>
              <a:t>’</a:t>
            </a:r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C09A53-FA73-45A8-86E8-8B2B8E9A4500}"/>
              </a:ext>
            </a:extLst>
          </p:cNvPr>
          <p:cNvSpPr/>
          <p:nvPr/>
        </p:nvSpPr>
        <p:spPr>
          <a:xfrm>
            <a:off x="5579080" y="2638056"/>
            <a:ext cx="644147" cy="19751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27E8737-AA08-475F-9DE6-312C4889509E}"/>
              </a:ext>
            </a:extLst>
          </p:cNvPr>
          <p:cNvCxnSpPr/>
          <p:nvPr/>
        </p:nvCxnSpPr>
        <p:spPr>
          <a:xfrm>
            <a:off x="6223227" y="2736811"/>
            <a:ext cx="57998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1EC3576-91F0-4C04-B653-8608BB5229AF}"/>
              </a:ext>
            </a:extLst>
          </p:cNvPr>
          <p:cNvSpPr txBox="1"/>
          <p:nvPr/>
        </p:nvSpPr>
        <p:spPr>
          <a:xfrm>
            <a:off x="6694482" y="4544441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옵션 </a:t>
            </a:r>
            <a:r>
              <a:rPr lang="en-US" altLang="ko-KR" sz="1400" dirty="0"/>
              <a:t>- </a:t>
            </a:r>
            <a:r>
              <a:rPr lang="ko-KR" altLang="en-US" sz="1400" dirty="0"/>
              <a:t>기술통계</a:t>
            </a:r>
            <a:r>
              <a:rPr lang="en-US" altLang="ko-KR" sz="1400" dirty="0"/>
              <a:t>, </a:t>
            </a:r>
          </a:p>
          <a:p>
            <a:pPr algn="ctr"/>
            <a:r>
              <a:rPr lang="ko-KR" altLang="en-US" sz="1400" dirty="0"/>
              <a:t>분산의 동질성 검정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8FDA4A-7183-438F-B6CA-130F7C66A5FF}"/>
              </a:ext>
            </a:extLst>
          </p:cNvPr>
          <p:cNvSpPr txBox="1"/>
          <p:nvPr/>
        </p:nvSpPr>
        <p:spPr>
          <a:xfrm>
            <a:off x="727140" y="1038451"/>
            <a:ext cx="2126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일원배치 분산분석 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7570EE-79C0-4B35-9FEC-59E4FA686114}"/>
              </a:ext>
            </a:extLst>
          </p:cNvPr>
          <p:cNvSpPr txBox="1"/>
          <p:nvPr/>
        </p:nvSpPr>
        <p:spPr>
          <a:xfrm>
            <a:off x="3067393" y="882496"/>
            <a:ext cx="57530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세 개 이상의 집단 간 평균을 비교하는 통계검정 방법</a:t>
            </a:r>
            <a:endParaRPr lang="en-US" altLang="ko-KR" sz="1400" dirty="0"/>
          </a:p>
          <a:p>
            <a:r>
              <a:rPr lang="ko-KR" altLang="en-US" sz="1400" dirty="0"/>
              <a:t>독립변수 </a:t>
            </a:r>
            <a:r>
              <a:rPr lang="en-US" altLang="ko-KR" sz="1400" dirty="0"/>
              <a:t>– </a:t>
            </a:r>
            <a:r>
              <a:rPr lang="ko-KR" altLang="en-US" sz="1400" dirty="0"/>
              <a:t>세 개 이상으로 구성된 범주형 자료</a:t>
            </a:r>
            <a:endParaRPr lang="en-US" altLang="ko-KR" sz="1400" dirty="0"/>
          </a:p>
          <a:p>
            <a:r>
              <a:rPr lang="ko-KR" altLang="en-US" sz="1400" dirty="0"/>
              <a:t>종속변수 </a:t>
            </a:r>
            <a:r>
              <a:rPr lang="en-US" altLang="ko-KR" sz="1400" dirty="0"/>
              <a:t>– </a:t>
            </a:r>
            <a:r>
              <a:rPr lang="ko-KR" altLang="en-US" sz="1400" dirty="0"/>
              <a:t>연속형 자료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662749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1062</Words>
  <Application>Microsoft Office PowerPoint</Application>
  <PresentationFormat>화면 슬라이드 쇼(16:9)</PresentationFormat>
  <Paragraphs>138</Paragraphs>
  <Slides>21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휴먼모음T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국도리</dc:creator>
  <cp:lastModifiedBy>이소민</cp:lastModifiedBy>
  <cp:revision>30</cp:revision>
  <dcterms:created xsi:type="dcterms:W3CDTF">2018-03-05T13:59:00Z</dcterms:created>
  <dcterms:modified xsi:type="dcterms:W3CDTF">2022-05-09T04:59:47Z</dcterms:modified>
</cp:coreProperties>
</file>