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0"/>
  </p:notesMasterIdLst>
  <p:sldIdLst>
    <p:sldId id="257" r:id="rId2"/>
    <p:sldId id="262" r:id="rId3"/>
    <p:sldId id="278" r:id="rId4"/>
    <p:sldId id="258" r:id="rId5"/>
    <p:sldId id="263" r:id="rId6"/>
    <p:sldId id="270" r:id="rId7"/>
    <p:sldId id="264" r:id="rId8"/>
    <p:sldId id="271" r:id="rId9"/>
    <p:sldId id="272" r:id="rId10"/>
    <p:sldId id="273" r:id="rId11"/>
    <p:sldId id="275" r:id="rId12"/>
    <p:sldId id="265" r:id="rId13"/>
    <p:sldId id="276" r:id="rId14"/>
    <p:sldId id="266" r:id="rId15"/>
    <p:sldId id="277" r:id="rId16"/>
    <p:sldId id="274" r:id="rId17"/>
    <p:sldId id="267" r:id="rId18"/>
    <p:sldId id="269" r:id="rId19"/>
  </p:sldIdLst>
  <p:sldSz cx="12192000" cy="6858000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함초롬바탕" panose="02030604000101010101" pitchFamily="18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39" d="100"/>
          <a:sy n="39" d="100"/>
        </p:scale>
        <p:origin x="20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6440" y="2447473"/>
            <a:ext cx="83391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00002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학령전기 입원아동의 </a:t>
            </a:r>
            <a:endParaRPr lang="en-US" altLang="ko-KR" sz="3600" dirty="0">
              <a:solidFill>
                <a:srgbClr val="00002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3600" dirty="0">
                <a:solidFill>
                  <a:srgbClr val="00002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안전사고예방을 위한 치료적 놀이의 효과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662840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통계분석컨설팅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CEA960-C46F-4255-B976-F74FA9D2BAA7}"/>
              </a:ext>
            </a:extLst>
          </p:cNvPr>
          <p:cNvSpPr txBox="1"/>
          <p:nvPr/>
        </p:nvSpPr>
        <p:spPr>
          <a:xfrm>
            <a:off x="8865326" y="5138057"/>
            <a:ext cx="1972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</a:t>
            </a:r>
            <a:r>
              <a:rPr lang="ko-KR" altLang="en-US" dirty="0"/>
              <a:t>발표자</a:t>
            </a:r>
            <a:r>
              <a:rPr lang="en-US" altLang="ko-KR" dirty="0"/>
              <a:t>-</a:t>
            </a:r>
          </a:p>
          <a:p>
            <a:pPr algn="ctr"/>
            <a:r>
              <a:rPr lang="en-US" altLang="ko-KR" dirty="0"/>
              <a:t>20171049 </a:t>
            </a:r>
            <a:r>
              <a:rPr lang="ko-KR" altLang="en-US" dirty="0" err="1"/>
              <a:t>신유정</a:t>
            </a:r>
            <a:endParaRPr lang="en-US" altLang="ko-KR" dirty="0"/>
          </a:p>
          <a:p>
            <a:pPr algn="ctr"/>
            <a:r>
              <a:rPr lang="en-US" altLang="ko-KR" dirty="0"/>
              <a:t>20191050 </a:t>
            </a:r>
            <a:r>
              <a:rPr lang="ko-KR" altLang="en-US" dirty="0"/>
              <a:t>이소민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45D7AE0-E710-4F64-BC6A-203B65F479AB}"/>
              </a:ext>
            </a:extLst>
          </p:cNvPr>
          <p:cNvGrpSpPr/>
          <p:nvPr/>
        </p:nvGrpSpPr>
        <p:grpSpPr>
          <a:xfrm>
            <a:off x="668006" y="1746137"/>
            <a:ext cx="10800000" cy="4320000"/>
            <a:chOff x="696000" y="1456888"/>
            <a:chExt cx="10800000" cy="4320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E66CFEE-9FFC-448E-BE4C-1F592E958EFC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000" y="1456888"/>
              <a:ext cx="5400000" cy="4320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A386483-2B41-4FFC-A33B-4F583F9782A8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456888"/>
              <a:ext cx="5400000" cy="43200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4F5EBFB-EC72-454B-BEF0-79B9C8CE1727}"/>
              </a:ext>
            </a:extLst>
          </p:cNvPr>
          <p:cNvSpPr txBox="1"/>
          <p:nvPr/>
        </p:nvSpPr>
        <p:spPr>
          <a:xfrm>
            <a:off x="2732739" y="607227"/>
            <a:ext cx="672652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ko-KR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&lt; Table 4. </a:t>
            </a:r>
            <a:r>
              <a:rPr lang="ko-KR" altLang="en-US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두 집단의 안전사고 태도</a:t>
            </a:r>
            <a:r>
              <a:rPr lang="en-US" altLang="ko-KR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지식</a:t>
            </a:r>
            <a:r>
              <a:rPr lang="en-US" altLang="ko-KR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실천</a:t>
            </a:r>
            <a:r>
              <a:rPr lang="ko-KR" altLang="en-US" u="sng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의 정규성 검정</a:t>
            </a:r>
            <a:r>
              <a:rPr lang="ko-KR" altLang="en-US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&gt;</a:t>
            </a:r>
            <a:r>
              <a:rPr lang="ko-KR" altLang="en-US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336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4B7D73-8094-471F-8A5D-4D92879EA441}"/>
              </a:ext>
            </a:extLst>
          </p:cNvPr>
          <p:cNvSpPr txBox="1"/>
          <p:nvPr/>
        </p:nvSpPr>
        <p:spPr>
          <a:xfrm>
            <a:off x="1697553" y="680625"/>
            <a:ext cx="9047670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ko-KR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&lt; Table 5. </a:t>
            </a:r>
            <a:r>
              <a:rPr lang="ko-KR" altLang="en-US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안전사고예방 교육을 받은 실험군과 받지않은 대조군의 안전사고지식 차이 </a:t>
            </a:r>
            <a:r>
              <a:rPr lang="en-US" altLang="ko-KR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&gt;</a:t>
            </a:r>
            <a:r>
              <a:rPr lang="ko-KR" altLang="en-US" u="sng" dirty="0"/>
              <a:t>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A7364EB-2B3C-4C93-9E9C-5169D09BB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716066"/>
              </p:ext>
            </p:extLst>
          </p:nvPr>
        </p:nvGraphicFramePr>
        <p:xfrm>
          <a:off x="1200043" y="1808843"/>
          <a:ext cx="10042690" cy="2841170"/>
        </p:xfrm>
        <a:graphic>
          <a:graphicData uri="http://schemas.openxmlformats.org/drawingml/2006/table">
            <a:tbl>
              <a:tblPr/>
              <a:tblGrid>
                <a:gridCol w="1194037">
                  <a:extLst>
                    <a:ext uri="{9D8B030D-6E8A-4147-A177-3AD203B41FA5}">
                      <a16:colId xmlns:a16="http://schemas.microsoft.com/office/drawing/2014/main" val="364463153"/>
                    </a:ext>
                  </a:extLst>
                </a:gridCol>
                <a:gridCol w="1316637">
                  <a:extLst>
                    <a:ext uri="{9D8B030D-6E8A-4147-A177-3AD203B41FA5}">
                      <a16:colId xmlns:a16="http://schemas.microsoft.com/office/drawing/2014/main" val="366589986"/>
                    </a:ext>
                  </a:extLst>
                </a:gridCol>
                <a:gridCol w="1255336">
                  <a:extLst>
                    <a:ext uri="{9D8B030D-6E8A-4147-A177-3AD203B41FA5}">
                      <a16:colId xmlns:a16="http://schemas.microsoft.com/office/drawing/2014/main" val="3663246108"/>
                    </a:ext>
                  </a:extLst>
                </a:gridCol>
                <a:gridCol w="1255336">
                  <a:extLst>
                    <a:ext uri="{9D8B030D-6E8A-4147-A177-3AD203B41FA5}">
                      <a16:colId xmlns:a16="http://schemas.microsoft.com/office/drawing/2014/main" val="901272113"/>
                    </a:ext>
                  </a:extLst>
                </a:gridCol>
                <a:gridCol w="1255336">
                  <a:extLst>
                    <a:ext uri="{9D8B030D-6E8A-4147-A177-3AD203B41FA5}">
                      <a16:colId xmlns:a16="http://schemas.microsoft.com/office/drawing/2014/main" val="950437871"/>
                    </a:ext>
                  </a:extLst>
                </a:gridCol>
                <a:gridCol w="1324375">
                  <a:extLst>
                    <a:ext uri="{9D8B030D-6E8A-4147-A177-3AD203B41FA5}">
                      <a16:colId xmlns:a16="http://schemas.microsoft.com/office/drawing/2014/main" val="941087240"/>
                    </a:ext>
                  </a:extLst>
                </a:gridCol>
                <a:gridCol w="1186297">
                  <a:extLst>
                    <a:ext uri="{9D8B030D-6E8A-4147-A177-3AD203B41FA5}">
                      <a16:colId xmlns:a16="http://schemas.microsoft.com/office/drawing/2014/main" val="637718614"/>
                    </a:ext>
                  </a:extLst>
                </a:gridCol>
                <a:gridCol w="1255336">
                  <a:extLst>
                    <a:ext uri="{9D8B030D-6E8A-4147-A177-3AD203B41FA5}">
                      <a16:colId xmlns:a16="http://schemas.microsoft.com/office/drawing/2014/main" val="1478234263"/>
                    </a:ext>
                  </a:extLst>
                </a:gridCol>
              </a:tblGrid>
              <a:tr h="474714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집단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pre_test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post_test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post_pre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150506"/>
                  </a:ext>
                </a:extLst>
              </a:tr>
              <a:tr h="474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mean(SD)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mean(SD)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mean(SD)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031163"/>
                  </a:ext>
                </a:extLst>
              </a:tr>
              <a:tr h="94587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실험군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n=30)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1.34(0.32)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1.57(0.29)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-5.11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&lt;.001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(***)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0.24(0.25)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3.53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0.001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(**)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135983"/>
                  </a:ext>
                </a:extLst>
              </a:tr>
              <a:tr h="94587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대조군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n=30)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1.21(0.36)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1.19(0.38)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0.31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0.763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-0.02(0.30)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30066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5632E0C6-65B4-489B-B590-E43534347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022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B2C6B1-E922-4878-AE01-E78C3A07D3E1}"/>
              </a:ext>
            </a:extLst>
          </p:cNvPr>
          <p:cNvSpPr txBox="1"/>
          <p:nvPr/>
        </p:nvSpPr>
        <p:spPr>
          <a:xfrm>
            <a:off x="10282191" y="1374366"/>
            <a:ext cx="92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(N=60)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AEAF17-F26E-4DBE-BFD4-1125FDA6DA47}"/>
              </a:ext>
            </a:extLst>
          </p:cNvPr>
          <p:cNvSpPr txBox="1"/>
          <p:nvPr/>
        </p:nvSpPr>
        <p:spPr>
          <a:xfrm>
            <a:off x="1200043" y="4758702"/>
            <a:ext cx="3959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dirty="0"/>
              <a:t>P&lt;0.05: * , P&lt;0.01:**, P&lt;0.001:***</a:t>
            </a:r>
          </a:p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7FC3D9-7AA4-4198-B28A-95F89F031985}"/>
              </a:ext>
            </a:extLst>
          </p:cNvPr>
          <p:cNvSpPr/>
          <p:nvPr/>
        </p:nvSpPr>
        <p:spPr>
          <a:xfrm>
            <a:off x="6208891" y="2775857"/>
            <a:ext cx="1257098" cy="18959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EA735F-B65E-46F4-9D54-D4A87EEEEB42}"/>
                  </a:ext>
                </a:extLst>
              </p:cNvPr>
              <p:cNvSpPr txBox="1"/>
              <p:nvPr/>
            </p:nvSpPr>
            <p:spPr>
              <a:xfrm>
                <a:off x="1911137" y="5430671"/>
                <a:ext cx="862050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: </a:t>
                </a:r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실험군과 대조군의 각각의 사전조사와 사후조사의 안전사고지식의 차이가 없다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</a:t>
                </a:r>
                <a:endParaRPr lang="en-US" altLang="ko-KR" b="0" i="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: </a:t>
                </a:r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실험군과 대조군의 각각의 사전조사와 사후조사의 안전사고지식의 차이가 있다</a:t>
                </a:r>
                <a:r>
                  <a:rPr lang="en-US" altLang="ko-KR" dirty="0"/>
                  <a:t>.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algn="ctr"/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EA735F-B65E-46F4-9D54-D4A87EEEE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137" y="5430671"/>
                <a:ext cx="8620501" cy="1200329"/>
              </a:xfrm>
              <a:prstGeom prst="rect">
                <a:avLst/>
              </a:prstGeom>
              <a:blipFill>
                <a:blip r:embed="rId2"/>
                <a:stretch>
                  <a:fillRect r="-1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72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4B7D73-8094-471F-8A5D-4D92879EA441}"/>
              </a:ext>
            </a:extLst>
          </p:cNvPr>
          <p:cNvSpPr txBox="1"/>
          <p:nvPr/>
        </p:nvSpPr>
        <p:spPr>
          <a:xfrm>
            <a:off x="1697553" y="680625"/>
            <a:ext cx="9047670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ko-KR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&lt; Table 5. </a:t>
            </a:r>
            <a:r>
              <a:rPr lang="ko-KR" altLang="en-US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안전사고예방 교육을 받은 실험군과 받지않은 대조군의 안전사고지식 차이 </a:t>
            </a:r>
            <a:r>
              <a:rPr lang="en-US" altLang="ko-KR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&gt;</a:t>
            </a:r>
            <a:r>
              <a:rPr lang="ko-KR" altLang="en-US" u="sng" dirty="0"/>
              <a:t>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A7364EB-2B3C-4C93-9E9C-5169D09BB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962486"/>
              </p:ext>
            </p:extLst>
          </p:nvPr>
        </p:nvGraphicFramePr>
        <p:xfrm>
          <a:off x="1200043" y="1819729"/>
          <a:ext cx="10042690" cy="2841170"/>
        </p:xfrm>
        <a:graphic>
          <a:graphicData uri="http://schemas.openxmlformats.org/drawingml/2006/table">
            <a:tbl>
              <a:tblPr/>
              <a:tblGrid>
                <a:gridCol w="1194037">
                  <a:extLst>
                    <a:ext uri="{9D8B030D-6E8A-4147-A177-3AD203B41FA5}">
                      <a16:colId xmlns:a16="http://schemas.microsoft.com/office/drawing/2014/main" val="364463153"/>
                    </a:ext>
                  </a:extLst>
                </a:gridCol>
                <a:gridCol w="1316637">
                  <a:extLst>
                    <a:ext uri="{9D8B030D-6E8A-4147-A177-3AD203B41FA5}">
                      <a16:colId xmlns:a16="http://schemas.microsoft.com/office/drawing/2014/main" val="366589986"/>
                    </a:ext>
                  </a:extLst>
                </a:gridCol>
                <a:gridCol w="1255336">
                  <a:extLst>
                    <a:ext uri="{9D8B030D-6E8A-4147-A177-3AD203B41FA5}">
                      <a16:colId xmlns:a16="http://schemas.microsoft.com/office/drawing/2014/main" val="3663246108"/>
                    </a:ext>
                  </a:extLst>
                </a:gridCol>
                <a:gridCol w="1255336">
                  <a:extLst>
                    <a:ext uri="{9D8B030D-6E8A-4147-A177-3AD203B41FA5}">
                      <a16:colId xmlns:a16="http://schemas.microsoft.com/office/drawing/2014/main" val="901272113"/>
                    </a:ext>
                  </a:extLst>
                </a:gridCol>
                <a:gridCol w="1255336">
                  <a:extLst>
                    <a:ext uri="{9D8B030D-6E8A-4147-A177-3AD203B41FA5}">
                      <a16:colId xmlns:a16="http://schemas.microsoft.com/office/drawing/2014/main" val="950437871"/>
                    </a:ext>
                  </a:extLst>
                </a:gridCol>
                <a:gridCol w="1324375">
                  <a:extLst>
                    <a:ext uri="{9D8B030D-6E8A-4147-A177-3AD203B41FA5}">
                      <a16:colId xmlns:a16="http://schemas.microsoft.com/office/drawing/2014/main" val="941087240"/>
                    </a:ext>
                  </a:extLst>
                </a:gridCol>
                <a:gridCol w="1186297">
                  <a:extLst>
                    <a:ext uri="{9D8B030D-6E8A-4147-A177-3AD203B41FA5}">
                      <a16:colId xmlns:a16="http://schemas.microsoft.com/office/drawing/2014/main" val="637718614"/>
                    </a:ext>
                  </a:extLst>
                </a:gridCol>
                <a:gridCol w="1255336">
                  <a:extLst>
                    <a:ext uri="{9D8B030D-6E8A-4147-A177-3AD203B41FA5}">
                      <a16:colId xmlns:a16="http://schemas.microsoft.com/office/drawing/2014/main" val="1478234263"/>
                    </a:ext>
                  </a:extLst>
                </a:gridCol>
              </a:tblGrid>
              <a:tr h="474714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집단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pre_test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post_test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post_pre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150506"/>
                  </a:ext>
                </a:extLst>
              </a:tr>
              <a:tr h="474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mean(SD)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mean(SD)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mean(SD)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031163"/>
                  </a:ext>
                </a:extLst>
              </a:tr>
              <a:tr h="94587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실험군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n=30)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1.34(0.32)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1.57(0.29)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-5.11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&lt;.001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(***)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0.24(0.25)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3.53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0.001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(**)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135983"/>
                  </a:ext>
                </a:extLst>
              </a:tr>
              <a:tr h="94587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대조군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n=30)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1.21(0.36)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1.19(0.38)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0.31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0.763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-0.02(0.30)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30066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5632E0C6-65B4-489B-B590-E43534347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022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B2C6B1-E922-4878-AE01-E78C3A07D3E1}"/>
              </a:ext>
            </a:extLst>
          </p:cNvPr>
          <p:cNvSpPr txBox="1"/>
          <p:nvPr/>
        </p:nvSpPr>
        <p:spPr>
          <a:xfrm>
            <a:off x="10282191" y="1374366"/>
            <a:ext cx="92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(N=60)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AEAF17-F26E-4DBE-BFD4-1125FDA6DA47}"/>
              </a:ext>
            </a:extLst>
          </p:cNvPr>
          <p:cNvSpPr txBox="1"/>
          <p:nvPr/>
        </p:nvSpPr>
        <p:spPr>
          <a:xfrm>
            <a:off x="1200043" y="4758702"/>
            <a:ext cx="3959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dirty="0"/>
              <a:t>P&lt;0.05: * , P&lt;0.01:**, P&lt;0.001:***</a:t>
            </a:r>
          </a:p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FCFFFC-51DA-422A-B73E-B5503DF19A21}"/>
              </a:ext>
            </a:extLst>
          </p:cNvPr>
          <p:cNvSpPr/>
          <p:nvPr/>
        </p:nvSpPr>
        <p:spPr>
          <a:xfrm>
            <a:off x="9984578" y="2764971"/>
            <a:ext cx="1257098" cy="18959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27D8A1-FC33-41C6-98DB-F6847A7E64E7}"/>
                  </a:ext>
                </a:extLst>
              </p:cNvPr>
              <p:cNvSpPr txBox="1"/>
              <p:nvPr/>
            </p:nvSpPr>
            <p:spPr>
              <a:xfrm>
                <a:off x="1583323" y="5403179"/>
                <a:ext cx="9276129" cy="870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: </a:t>
                </a:r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안전사고예방 교육을 받은 실험군과 받지 않은 대조군의 안전사고 지식의 차이는 없다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: </a:t>
                </a:r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안전사고예방 교육을 받은 실험군과 받지 않은 대조군의 안전사고 지식의 차이는 있다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</a:t>
                </a:r>
                <a:endParaRPr lang="ko-KR" altLang="en-US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27D8A1-FC33-41C6-98DB-F6847A7E6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323" y="5403179"/>
                <a:ext cx="9276129" cy="870303"/>
              </a:xfrm>
              <a:prstGeom prst="rect">
                <a:avLst/>
              </a:prstGeom>
              <a:blipFill>
                <a:blip r:embed="rId2"/>
                <a:stretch>
                  <a:fillRect b="-97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0530A88-C9B1-4E96-816D-95DC2D72782C}"/>
              </a:ext>
            </a:extLst>
          </p:cNvPr>
          <p:cNvSpPr txBox="1"/>
          <p:nvPr/>
        </p:nvSpPr>
        <p:spPr>
          <a:xfrm>
            <a:off x="1697553" y="680625"/>
            <a:ext cx="9047670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ko-KR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&lt; Table 6. </a:t>
            </a:r>
            <a:r>
              <a:rPr lang="ko-KR" altLang="en-US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안전사고예방 교육을 받은 실험군과 받지않은 대조군의 안전사고태도 차이 </a:t>
            </a:r>
            <a:r>
              <a:rPr lang="en-US" altLang="ko-KR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&gt;</a:t>
            </a:r>
            <a:r>
              <a:rPr lang="ko-KR" altLang="en-US" u="sng" dirty="0"/>
              <a:t> 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F31BBA7-4F75-4291-9670-6FA4C74E1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54002"/>
              </p:ext>
            </p:extLst>
          </p:nvPr>
        </p:nvGraphicFramePr>
        <p:xfrm>
          <a:off x="1200043" y="1830615"/>
          <a:ext cx="10042690" cy="2841170"/>
        </p:xfrm>
        <a:graphic>
          <a:graphicData uri="http://schemas.openxmlformats.org/drawingml/2006/table">
            <a:tbl>
              <a:tblPr/>
              <a:tblGrid>
                <a:gridCol w="1194037">
                  <a:extLst>
                    <a:ext uri="{9D8B030D-6E8A-4147-A177-3AD203B41FA5}">
                      <a16:colId xmlns:a16="http://schemas.microsoft.com/office/drawing/2014/main" val="364463153"/>
                    </a:ext>
                  </a:extLst>
                </a:gridCol>
                <a:gridCol w="1316637">
                  <a:extLst>
                    <a:ext uri="{9D8B030D-6E8A-4147-A177-3AD203B41FA5}">
                      <a16:colId xmlns:a16="http://schemas.microsoft.com/office/drawing/2014/main" val="366589986"/>
                    </a:ext>
                  </a:extLst>
                </a:gridCol>
                <a:gridCol w="1255336">
                  <a:extLst>
                    <a:ext uri="{9D8B030D-6E8A-4147-A177-3AD203B41FA5}">
                      <a16:colId xmlns:a16="http://schemas.microsoft.com/office/drawing/2014/main" val="3663246108"/>
                    </a:ext>
                  </a:extLst>
                </a:gridCol>
                <a:gridCol w="1255336">
                  <a:extLst>
                    <a:ext uri="{9D8B030D-6E8A-4147-A177-3AD203B41FA5}">
                      <a16:colId xmlns:a16="http://schemas.microsoft.com/office/drawing/2014/main" val="901272113"/>
                    </a:ext>
                  </a:extLst>
                </a:gridCol>
                <a:gridCol w="1255336">
                  <a:extLst>
                    <a:ext uri="{9D8B030D-6E8A-4147-A177-3AD203B41FA5}">
                      <a16:colId xmlns:a16="http://schemas.microsoft.com/office/drawing/2014/main" val="950437871"/>
                    </a:ext>
                  </a:extLst>
                </a:gridCol>
                <a:gridCol w="1340704">
                  <a:extLst>
                    <a:ext uri="{9D8B030D-6E8A-4147-A177-3AD203B41FA5}">
                      <a16:colId xmlns:a16="http://schemas.microsoft.com/office/drawing/2014/main" val="941087240"/>
                    </a:ext>
                  </a:extLst>
                </a:gridCol>
                <a:gridCol w="1169968">
                  <a:extLst>
                    <a:ext uri="{9D8B030D-6E8A-4147-A177-3AD203B41FA5}">
                      <a16:colId xmlns:a16="http://schemas.microsoft.com/office/drawing/2014/main" val="637718614"/>
                    </a:ext>
                  </a:extLst>
                </a:gridCol>
                <a:gridCol w="1255336">
                  <a:extLst>
                    <a:ext uri="{9D8B030D-6E8A-4147-A177-3AD203B41FA5}">
                      <a16:colId xmlns:a16="http://schemas.microsoft.com/office/drawing/2014/main" val="1478234263"/>
                    </a:ext>
                  </a:extLst>
                </a:gridCol>
              </a:tblGrid>
              <a:tr h="474714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집단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pre_test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post_test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t, Z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post_pre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Z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150506"/>
                  </a:ext>
                </a:extLst>
              </a:tr>
              <a:tr h="474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mean(SD)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mean(SD)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mean(SD)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031163"/>
                  </a:ext>
                </a:extLst>
              </a:tr>
              <a:tr h="94587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실험군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n=30)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1.37(0.29)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1.82(0.11)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-4.79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&lt;.001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(***)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0.45(0.26)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-5.18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&lt;.001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(***)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135983"/>
                  </a:ext>
                </a:extLst>
              </a:tr>
              <a:tr h="94587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대조군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n=30)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1.25(0.35)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1.28(0.28)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-0.68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0.502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0.03(0.27)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3006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4AEE478-19BD-49BA-884E-EDEE76634DAA}"/>
              </a:ext>
            </a:extLst>
          </p:cNvPr>
          <p:cNvSpPr txBox="1"/>
          <p:nvPr/>
        </p:nvSpPr>
        <p:spPr>
          <a:xfrm>
            <a:off x="10282191" y="1374366"/>
            <a:ext cx="92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(N=60)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E3B714-5055-4CCD-8F06-24C84A8EA280}"/>
              </a:ext>
            </a:extLst>
          </p:cNvPr>
          <p:cNvSpPr txBox="1"/>
          <p:nvPr/>
        </p:nvSpPr>
        <p:spPr>
          <a:xfrm>
            <a:off x="1200043" y="4758702"/>
            <a:ext cx="3959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dirty="0"/>
              <a:t>P&lt;0.05: * , P&lt;0.01:**, P&lt;0.001:***</a:t>
            </a:r>
          </a:p>
          <a:p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27E5B8-78A1-4BB4-B9A7-1371A938A6BE}"/>
              </a:ext>
            </a:extLst>
          </p:cNvPr>
          <p:cNvSpPr/>
          <p:nvPr/>
        </p:nvSpPr>
        <p:spPr>
          <a:xfrm>
            <a:off x="6208869" y="2775857"/>
            <a:ext cx="1257098" cy="18959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DA8784-6B00-4884-9ACB-86BBCD24EAB3}"/>
                  </a:ext>
                </a:extLst>
              </p:cNvPr>
              <p:cNvSpPr txBox="1"/>
              <p:nvPr/>
            </p:nvSpPr>
            <p:spPr>
              <a:xfrm>
                <a:off x="1983658" y="5405033"/>
                <a:ext cx="862050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: </a:t>
                </a:r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실험군과 대조군의 각각의 사전조사와 사후조사의 안전사고태도의 차이가 없다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</a:t>
                </a:r>
                <a:endParaRPr lang="en-US" altLang="ko-KR" b="0" i="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: </a:t>
                </a:r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실험군과 대조군의 각각의 사전조사와 사후조사의 안전사고태도의 차이가 있다</a:t>
                </a:r>
                <a:r>
                  <a:rPr lang="en-US" altLang="ko-KR" dirty="0"/>
                  <a:t>.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algn="ctr"/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DA8784-6B00-4884-9ACB-86BBCD24E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658" y="5405033"/>
                <a:ext cx="8620501" cy="1200329"/>
              </a:xfrm>
              <a:prstGeom prst="rect">
                <a:avLst/>
              </a:prstGeom>
              <a:blipFill>
                <a:blip r:embed="rId2"/>
                <a:stretch>
                  <a:fillRect r="-1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679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0530A88-C9B1-4E96-816D-95DC2D72782C}"/>
              </a:ext>
            </a:extLst>
          </p:cNvPr>
          <p:cNvSpPr txBox="1"/>
          <p:nvPr/>
        </p:nvSpPr>
        <p:spPr>
          <a:xfrm>
            <a:off x="1697553" y="680625"/>
            <a:ext cx="9047670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ko-KR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&lt; Table 6. </a:t>
            </a:r>
            <a:r>
              <a:rPr lang="ko-KR" altLang="en-US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안전사고예방 교육을 받은 실험군과 받지않은 대조군의 안전사고태도 차이 </a:t>
            </a:r>
            <a:r>
              <a:rPr lang="en-US" altLang="ko-KR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&gt;</a:t>
            </a:r>
            <a:r>
              <a:rPr lang="ko-KR" altLang="en-US" u="sng" dirty="0"/>
              <a:t> 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F31BBA7-4F75-4291-9670-6FA4C74E1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165973"/>
              </p:ext>
            </p:extLst>
          </p:nvPr>
        </p:nvGraphicFramePr>
        <p:xfrm>
          <a:off x="1200043" y="1830615"/>
          <a:ext cx="10042690" cy="2841170"/>
        </p:xfrm>
        <a:graphic>
          <a:graphicData uri="http://schemas.openxmlformats.org/drawingml/2006/table">
            <a:tbl>
              <a:tblPr/>
              <a:tblGrid>
                <a:gridCol w="1194037">
                  <a:extLst>
                    <a:ext uri="{9D8B030D-6E8A-4147-A177-3AD203B41FA5}">
                      <a16:colId xmlns:a16="http://schemas.microsoft.com/office/drawing/2014/main" val="364463153"/>
                    </a:ext>
                  </a:extLst>
                </a:gridCol>
                <a:gridCol w="1316637">
                  <a:extLst>
                    <a:ext uri="{9D8B030D-6E8A-4147-A177-3AD203B41FA5}">
                      <a16:colId xmlns:a16="http://schemas.microsoft.com/office/drawing/2014/main" val="366589986"/>
                    </a:ext>
                  </a:extLst>
                </a:gridCol>
                <a:gridCol w="1255336">
                  <a:extLst>
                    <a:ext uri="{9D8B030D-6E8A-4147-A177-3AD203B41FA5}">
                      <a16:colId xmlns:a16="http://schemas.microsoft.com/office/drawing/2014/main" val="3663246108"/>
                    </a:ext>
                  </a:extLst>
                </a:gridCol>
                <a:gridCol w="1255336">
                  <a:extLst>
                    <a:ext uri="{9D8B030D-6E8A-4147-A177-3AD203B41FA5}">
                      <a16:colId xmlns:a16="http://schemas.microsoft.com/office/drawing/2014/main" val="901272113"/>
                    </a:ext>
                  </a:extLst>
                </a:gridCol>
                <a:gridCol w="1255336">
                  <a:extLst>
                    <a:ext uri="{9D8B030D-6E8A-4147-A177-3AD203B41FA5}">
                      <a16:colId xmlns:a16="http://schemas.microsoft.com/office/drawing/2014/main" val="950437871"/>
                    </a:ext>
                  </a:extLst>
                </a:gridCol>
                <a:gridCol w="1340704">
                  <a:extLst>
                    <a:ext uri="{9D8B030D-6E8A-4147-A177-3AD203B41FA5}">
                      <a16:colId xmlns:a16="http://schemas.microsoft.com/office/drawing/2014/main" val="941087240"/>
                    </a:ext>
                  </a:extLst>
                </a:gridCol>
                <a:gridCol w="1169968">
                  <a:extLst>
                    <a:ext uri="{9D8B030D-6E8A-4147-A177-3AD203B41FA5}">
                      <a16:colId xmlns:a16="http://schemas.microsoft.com/office/drawing/2014/main" val="637718614"/>
                    </a:ext>
                  </a:extLst>
                </a:gridCol>
                <a:gridCol w="1255336">
                  <a:extLst>
                    <a:ext uri="{9D8B030D-6E8A-4147-A177-3AD203B41FA5}">
                      <a16:colId xmlns:a16="http://schemas.microsoft.com/office/drawing/2014/main" val="1478234263"/>
                    </a:ext>
                  </a:extLst>
                </a:gridCol>
              </a:tblGrid>
              <a:tr h="474714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집단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pre_test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post_test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t, Z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post_pre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Z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150506"/>
                  </a:ext>
                </a:extLst>
              </a:tr>
              <a:tr h="474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mean(SD)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mean(SD)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mean(SD)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031163"/>
                  </a:ext>
                </a:extLst>
              </a:tr>
              <a:tr h="94587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실험군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n=30)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1.37(0.29)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1.82(0.11)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-4.79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&lt;.001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(***)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0.45(0.26)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-5.18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&lt;.001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(***)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135983"/>
                  </a:ext>
                </a:extLst>
              </a:tr>
              <a:tr h="94587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대조군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n=30)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1.25(0.35)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1.28(0.28)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-0.68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0.502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0.03(0.27)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3006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4AEE478-19BD-49BA-884E-EDEE76634DAA}"/>
              </a:ext>
            </a:extLst>
          </p:cNvPr>
          <p:cNvSpPr txBox="1"/>
          <p:nvPr/>
        </p:nvSpPr>
        <p:spPr>
          <a:xfrm>
            <a:off x="10282191" y="1374366"/>
            <a:ext cx="92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(N=60)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E3B714-5055-4CCD-8F06-24C84A8EA280}"/>
              </a:ext>
            </a:extLst>
          </p:cNvPr>
          <p:cNvSpPr txBox="1"/>
          <p:nvPr/>
        </p:nvSpPr>
        <p:spPr>
          <a:xfrm>
            <a:off x="1200043" y="4758702"/>
            <a:ext cx="3959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dirty="0"/>
              <a:t>P&lt;0.05: * , P&lt;0.01:**, P&lt;0.001:***</a:t>
            </a:r>
          </a:p>
          <a:p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033531-D654-4DDF-8436-04B39560433F}"/>
              </a:ext>
            </a:extLst>
          </p:cNvPr>
          <p:cNvSpPr/>
          <p:nvPr/>
        </p:nvSpPr>
        <p:spPr>
          <a:xfrm>
            <a:off x="9984264" y="2764971"/>
            <a:ext cx="1257098" cy="18959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9BE88F-97EF-49D7-B3E8-CF89D01EB5DD}"/>
                  </a:ext>
                </a:extLst>
              </p:cNvPr>
              <p:cNvSpPr txBox="1"/>
              <p:nvPr/>
            </p:nvSpPr>
            <p:spPr>
              <a:xfrm>
                <a:off x="1457935" y="5307072"/>
                <a:ext cx="9276129" cy="870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: </a:t>
                </a:r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안전사고예방 교육을 받은 실험군과 받지 않은 대조군의 안전사고 태도의 차이는 없다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: </a:t>
                </a:r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안전사고예방 교육을 받은 실험군과 받지 않은 대조군의 안전사고 태도의 차이는 있다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</a:t>
                </a:r>
                <a:endParaRPr lang="ko-KR" altLang="en-US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9BE88F-97EF-49D7-B3E8-CF89D01EB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935" y="5307072"/>
                <a:ext cx="9276129" cy="870303"/>
              </a:xfrm>
              <a:prstGeom prst="rect">
                <a:avLst/>
              </a:prstGeom>
              <a:blipFill>
                <a:blip r:embed="rId2"/>
                <a:stretch>
                  <a:fillRect b="-10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0530A88-C9B1-4E96-816D-95DC2D72782C}"/>
              </a:ext>
            </a:extLst>
          </p:cNvPr>
          <p:cNvSpPr txBox="1"/>
          <p:nvPr/>
        </p:nvSpPr>
        <p:spPr>
          <a:xfrm>
            <a:off x="1697553" y="680625"/>
            <a:ext cx="8598829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ko-KR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&lt; Table 7. </a:t>
            </a:r>
            <a:r>
              <a:rPr lang="ko-KR" altLang="en-US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안전사고예방 교육을 받은 실험군과 받지않은 대조군의 안전실천 차이 </a:t>
            </a:r>
            <a:r>
              <a:rPr lang="en-US" altLang="ko-KR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&gt;</a:t>
            </a:r>
            <a:r>
              <a:rPr lang="ko-KR" altLang="en-US" u="sng" dirty="0"/>
              <a:t> 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F31BBA7-4F75-4291-9670-6FA4C74E1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221526"/>
              </p:ext>
            </p:extLst>
          </p:nvPr>
        </p:nvGraphicFramePr>
        <p:xfrm>
          <a:off x="1200043" y="1830615"/>
          <a:ext cx="10042690" cy="2841170"/>
        </p:xfrm>
        <a:graphic>
          <a:graphicData uri="http://schemas.openxmlformats.org/drawingml/2006/table">
            <a:tbl>
              <a:tblPr/>
              <a:tblGrid>
                <a:gridCol w="1194037">
                  <a:extLst>
                    <a:ext uri="{9D8B030D-6E8A-4147-A177-3AD203B41FA5}">
                      <a16:colId xmlns:a16="http://schemas.microsoft.com/office/drawing/2014/main" val="364463153"/>
                    </a:ext>
                  </a:extLst>
                </a:gridCol>
                <a:gridCol w="1316637">
                  <a:extLst>
                    <a:ext uri="{9D8B030D-6E8A-4147-A177-3AD203B41FA5}">
                      <a16:colId xmlns:a16="http://schemas.microsoft.com/office/drawing/2014/main" val="366589986"/>
                    </a:ext>
                  </a:extLst>
                </a:gridCol>
                <a:gridCol w="1255336">
                  <a:extLst>
                    <a:ext uri="{9D8B030D-6E8A-4147-A177-3AD203B41FA5}">
                      <a16:colId xmlns:a16="http://schemas.microsoft.com/office/drawing/2014/main" val="3663246108"/>
                    </a:ext>
                  </a:extLst>
                </a:gridCol>
                <a:gridCol w="1255336">
                  <a:extLst>
                    <a:ext uri="{9D8B030D-6E8A-4147-A177-3AD203B41FA5}">
                      <a16:colId xmlns:a16="http://schemas.microsoft.com/office/drawing/2014/main" val="901272113"/>
                    </a:ext>
                  </a:extLst>
                </a:gridCol>
                <a:gridCol w="1255336">
                  <a:extLst>
                    <a:ext uri="{9D8B030D-6E8A-4147-A177-3AD203B41FA5}">
                      <a16:colId xmlns:a16="http://schemas.microsoft.com/office/drawing/2014/main" val="950437871"/>
                    </a:ext>
                  </a:extLst>
                </a:gridCol>
                <a:gridCol w="1357032">
                  <a:extLst>
                    <a:ext uri="{9D8B030D-6E8A-4147-A177-3AD203B41FA5}">
                      <a16:colId xmlns:a16="http://schemas.microsoft.com/office/drawing/2014/main" val="941087240"/>
                    </a:ext>
                  </a:extLst>
                </a:gridCol>
                <a:gridCol w="1153640">
                  <a:extLst>
                    <a:ext uri="{9D8B030D-6E8A-4147-A177-3AD203B41FA5}">
                      <a16:colId xmlns:a16="http://schemas.microsoft.com/office/drawing/2014/main" val="637718614"/>
                    </a:ext>
                  </a:extLst>
                </a:gridCol>
                <a:gridCol w="1255336">
                  <a:extLst>
                    <a:ext uri="{9D8B030D-6E8A-4147-A177-3AD203B41FA5}">
                      <a16:colId xmlns:a16="http://schemas.microsoft.com/office/drawing/2014/main" val="1478234263"/>
                    </a:ext>
                  </a:extLst>
                </a:gridCol>
              </a:tblGrid>
              <a:tr h="474714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집단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pre_test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post_test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Z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post_pre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Z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150506"/>
                  </a:ext>
                </a:extLst>
              </a:tr>
              <a:tr h="474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mean(SD)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mean(SD)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mean(SD)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031163"/>
                  </a:ext>
                </a:extLst>
              </a:tr>
              <a:tr h="94587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실험군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n=30)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2.72(0.24)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2.90(0.02)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-4.57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&lt;.001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(***)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0.18(0.17)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-3.32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&lt;.001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(***)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135983"/>
                  </a:ext>
                </a:extLst>
              </a:tr>
              <a:tr h="94587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대조군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n=30)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2.61(0.40)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2.66(0.35)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-1.05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0.296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0.05(0.22)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3006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4AEE478-19BD-49BA-884E-EDEE76634DAA}"/>
              </a:ext>
            </a:extLst>
          </p:cNvPr>
          <p:cNvSpPr txBox="1"/>
          <p:nvPr/>
        </p:nvSpPr>
        <p:spPr>
          <a:xfrm>
            <a:off x="10282191" y="1374366"/>
            <a:ext cx="92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(N=60)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E3B714-5055-4CCD-8F06-24C84A8EA280}"/>
              </a:ext>
            </a:extLst>
          </p:cNvPr>
          <p:cNvSpPr txBox="1"/>
          <p:nvPr/>
        </p:nvSpPr>
        <p:spPr>
          <a:xfrm>
            <a:off x="1200043" y="4758702"/>
            <a:ext cx="3959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dirty="0"/>
              <a:t>P&lt;0.05: * , P&lt;0.01:**, P&lt;0.001:***</a:t>
            </a:r>
          </a:p>
          <a:p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27E5B8-78A1-4BB4-B9A7-1371A938A6BE}"/>
              </a:ext>
            </a:extLst>
          </p:cNvPr>
          <p:cNvSpPr/>
          <p:nvPr/>
        </p:nvSpPr>
        <p:spPr>
          <a:xfrm>
            <a:off x="6208420" y="2775857"/>
            <a:ext cx="1257098" cy="18959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1EFFB2-E06E-48EE-90B8-14372736CB74}"/>
                  </a:ext>
                </a:extLst>
              </p:cNvPr>
              <p:cNvSpPr txBox="1"/>
              <p:nvPr/>
            </p:nvSpPr>
            <p:spPr>
              <a:xfrm>
                <a:off x="2135558" y="5405309"/>
                <a:ext cx="817166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: </a:t>
                </a:r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실험군과 대조군의 각각의 사전조사와 사후조사의 안전실천의 차이가 없다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</a:t>
                </a:r>
                <a:endParaRPr lang="en-US" altLang="ko-KR" b="0" i="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: </a:t>
                </a:r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실험군과 대조군의 각각의 사전조사와 사후조사의 안전실천의 차이가 있다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</a:t>
                </a:r>
              </a:p>
              <a:p>
                <a:pPr algn="ctr"/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1EFFB2-E06E-48EE-90B8-14372736C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58" y="5405309"/>
                <a:ext cx="8171660" cy="1200329"/>
              </a:xfrm>
              <a:prstGeom prst="rect">
                <a:avLst/>
              </a:prstGeom>
              <a:blipFill>
                <a:blip r:embed="rId2"/>
                <a:stretch>
                  <a:fillRect r="-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562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0530A88-C9B1-4E96-816D-95DC2D72782C}"/>
              </a:ext>
            </a:extLst>
          </p:cNvPr>
          <p:cNvSpPr txBox="1"/>
          <p:nvPr/>
        </p:nvSpPr>
        <p:spPr>
          <a:xfrm>
            <a:off x="1697553" y="680625"/>
            <a:ext cx="8598829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ko-KR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&lt; Table 7. </a:t>
            </a:r>
            <a:r>
              <a:rPr lang="ko-KR" altLang="en-US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안전사고예방 교육을 받은 실험군과 받지않은 대조군의 안전실천 차이 </a:t>
            </a:r>
            <a:r>
              <a:rPr lang="en-US" altLang="ko-KR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&gt;</a:t>
            </a:r>
            <a:r>
              <a:rPr lang="ko-KR" altLang="en-US" u="sng" dirty="0"/>
              <a:t> 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F31BBA7-4F75-4291-9670-6FA4C74E1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182145"/>
              </p:ext>
            </p:extLst>
          </p:nvPr>
        </p:nvGraphicFramePr>
        <p:xfrm>
          <a:off x="1200043" y="1830615"/>
          <a:ext cx="10042690" cy="2841170"/>
        </p:xfrm>
        <a:graphic>
          <a:graphicData uri="http://schemas.openxmlformats.org/drawingml/2006/table">
            <a:tbl>
              <a:tblPr/>
              <a:tblGrid>
                <a:gridCol w="1194037">
                  <a:extLst>
                    <a:ext uri="{9D8B030D-6E8A-4147-A177-3AD203B41FA5}">
                      <a16:colId xmlns:a16="http://schemas.microsoft.com/office/drawing/2014/main" val="364463153"/>
                    </a:ext>
                  </a:extLst>
                </a:gridCol>
                <a:gridCol w="1316637">
                  <a:extLst>
                    <a:ext uri="{9D8B030D-6E8A-4147-A177-3AD203B41FA5}">
                      <a16:colId xmlns:a16="http://schemas.microsoft.com/office/drawing/2014/main" val="366589986"/>
                    </a:ext>
                  </a:extLst>
                </a:gridCol>
                <a:gridCol w="1255336">
                  <a:extLst>
                    <a:ext uri="{9D8B030D-6E8A-4147-A177-3AD203B41FA5}">
                      <a16:colId xmlns:a16="http://schemas.microsoft.com/office/drawing/2014/main" val="3663246108"/>
                    </a:ext>
                  </a:extLst>
                </a:gridCol>
                <a:gridCol w="1255336">
                  <a:extLst>
                    <a:ext uri="{9D8B030D-6E8A-4147-A177-3AD203B41FA5}">
                      <a16:colId xmlns:a16="http://schemas.microsoft.com/office/drawing/2014/main" val="901272113"/>
                    </a:ext>
                  </a:extLst>
                </a:gridCol>
                <a:gridCol w="1255336">
                  <a:extLst>
                    <a:ext uri="{9D8B030D-6E8A-4147-A177-3AD203B41FA5}">
                      <a16:colId xmlns:a16="http://schemas.microsoft.com/office/drawing/2014/main" val="950437871"/>
                    </a:ext>
                  </a:extLst>
                </a:gridCol>
                <a:gridCol w="1357032">
                  <a:extLst>
                    <a:ext uri="{9D8B030D-6E8A-4147-A177-3AD203B41FA5}">
                      <a16:colId xmlns:a16="http://schemas.microsoft.com/office/drawing/2014/main" val="941087240"/>
                    </a:ext>
                  </a:extLst>
                </a:gridCol>
                <a:gridCol w="1153640">
                  <a:extLst>
                    <a:ext uri="{9D8B030D-6E8A-4147-A177-3AD203B41FA5}">
                      <a16:colId xmlns:a16="http://schemas.microsoft.com/office/drawing/2014/main" val="637718614"/>
                    </a:ext>
                  </a:extLst>
                </a:gridCol>
                <a:gridCol w="1255336">
                  <a:extLst>
                    <a:ext uri="{9D8B030D-6E8A-4147-A177-3AD203B41FA5}">
                      <a16:colId xmlns:a16="http://schemas.microsoft.com/office/drawing/2014/main" val="1478234263"/>
                    </a:ext>
                  </a:extLst>
                </a:gridCol>
              </a:tblGrid>
              <a:tr h="474714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집단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pre_test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post_test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Z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post_pre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Z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150506"/>
                  </a:ext>
                </a:extLst>
              </a:tr>
              <a:tr h="474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mean(SD)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mean(SD)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mean(SD)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031163"/>
                  </a:ext>
                </a:extLst>
              </a:tr>
              <a:tr h="94587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실험군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n=30)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2.72(0.24)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2.90(0.02)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-4.57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&lt;.001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(***)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0.18(0.17)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-3.32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&lt;.001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(***)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135983"/>
                  </a:ext>
                </a:extLst>
              </a:tr>
              <a:tr h="94587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대조군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n=30)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2.61(0.40)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2.66(0.35)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-1.05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0.296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0.05(0.22)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3006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4AEE478-19BD-49BA-884E-EDEE76634DAA}"/>
              </a:ext>
            </a:extLst>
          </p:cNvPr>
          <p:cNvSpPr txBox="1"/>
          <p:nvPr/>
        </p:nvSpPr>
        <p:spPr>
          <a:xfrm>
            <a:off x="10282191" y="1374366"/>
            <a:ext cx="92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(N=60)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E3B714-5055-4CCD-8F06-24C84A8EA280}"/>
              </a:ext>
            </a:extLst>
          </p:cNvPr>
          <p:cNvSpPr txBox="1"/>
          <p:nvPr/>
        </p:nvSpPr>
        <p:spPr>
          <a:xfrm>
            <a:off x="1200043" y="4758702"/>
            <a:ext cx="3959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dirty="0"/>
              <a:t>P&lt;0.05: * , P&lt;0.01:**, P&lt;0.001:***</a:t>
            </a:r>
          </a:p>
          <a:p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033531-D654-4DDF-8436-04B39560433F}"/>
              </a:ext>
            </a:extLst>
          </p:cNvPr>
          <p:cNvSpPr/>
          <p:nvPr/>
        </p:nvSpPr>
        <p:spPr>
          <a:xfrm>
            <a:off x="9967935" y="2773360"/>
            <a:ext cx="1257098" cy="18959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35C74E-D9A8-4F6D-B01F-51C476177E51}"/>
                  </a:ext>
                </a:extLst>
              </p:cNvPr>
              <p:cNvSpPr txBox="1"/>
              <p:nvPr/>
            </p:nvSpPr>
            <p:spPr>
              <a:xfrm>
                <a:off x="1716820" y="5403179"/>
                <a:ext cx="8758360" cy="870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: </a:t>
                </a:r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안전사고예방 교육을 받은 실험군과 받지 않은 대조군의 안전실천의 차이는 없다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</a:t>
                </a:r>
                <a:endParaRPr lang="en-US" altLang="ko-KR" b="0" i="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: </a:t>
                </a:r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안전사고예방 교육을 받은 실험군과 받지 않은 대조군의 안전실천의 차이는 있다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</a:t>
                </a:r>
                <a:endParaRPr lang="ko-KR" altLang="en-US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35C74E-D9A8-4F6D-B01F-51C476177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820" y="5403179"/>
                <a:ext cx="8758360" cy="870303"/>
              </a:xfrm>
              <a:prstGeom prst="rect">
                <a:avLst/>
              </a:prstGeom>
              <a:blipFill>
                <a:blip r:embed="rId2"/>
                <a:stretch>
                  <a:fillRect b="-97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906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58A48D-229E-410D-A2A9-59B56B9620FB}"/>
              </a:ext>
            </a:extLst>
          </p:cNvPr>
          <p:cNvSpPr txBox="1"/>
          <p:nvPr/>
        </p:nvSpPr>
        <p:spPr>
          <a:xfrm>
            <a:off x="2209797" y="2155367"/>
            <a:ext cx="7772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분석결과</a:t>
            </a:r>
            <a:endParaRPr lang="en-US" altLang="ko-KR" sz="28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0B1C4-8A75-4E8E-A6BC-42D1DD55A57C}"/>
              </a:ext>
            </a:extLst>
          </p:cNvPr>
          <p:cNvSpPr txBox="1"/>
          <p:nvPr/>
        </p:nvSpPr>
        <p:spPr>
          <a:xfrm>
            <a:off x="5247046" y="1019129"/>
            <a:ext cx="1697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u="sng" spc="-150" dirty="0">
                <a:solidFill>
                  <a:srgbClr val="00002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연구결과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917164-3A21-49BC-A9E2-3536E362D14A}"/>
              </a:ext>
            </a:extLst>
          </p:cNvPr>
          <p:cNvSpPr txBox="1"/>
          <p:nvPr/>
        </p:nvSpPr>
        <p:spPr>
          <a:xfrm>
            <a:off x="1728103" y="2955586"/>
            <a:ext cx="8735786" cy="326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안전사고예방교육을 받은 실험군의 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안전사고지식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태도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실천 부분에서 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사전조사와 사후조사의 차이가 있다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라고 말할 수 있으며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안전사고예방교육을 받은 실험군과 받지 않은 대조군 사이의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안전사고지식</a:t>
            </a:r>
            <a:r>
              <a:rPr lang="en-US" altLang="ko-KR" sz="2000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태도</a:t>
            </a:r>
            <a:r>
              <a:rPr lang="en-US" altLang="ko-KR" sz="2000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실천에서 차이가 있다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라는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유의미한 결과를 도출할 수 있었다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7941" y="2447473"/>
            <a:ext cx="4596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95964" y="3769588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통계분석컨설팅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665953" y="2179272"/>
            <a:ext cx="6558087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학령전기 입원아동의</a:t>
            </a:r>
            <a:endParaRPr lang="en-US" altLang="ko-KR" sz="2000" dirty="0">
              <a:solidFill>
                <a:srgbClr val="00002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00002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안전사고예방을 위한 치료적 놀이의 효과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70399" y="1068115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u="sng" spc="-150" dirty="0">
                <a:solidFill>
                  <a:srgbClr val="00002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연구주제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82F42B-1A39-4599-806F-5E2B0410F09D}"/>
              </a:ext>
            </a:extLst>
          </p:cNvPr>
          <p:cNvSpPr txBox="1"/>
          <p:nvPr/>
        </p:nvSpPr>
        <p:spPr>
          <a:xfrm>
            <a:off x="5142899" y="3624054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u="sng" spc="-150" dirty="0">
                <a:solidFill>
                  <a:srgbClr val="00002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연구대상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527B04-104C-49CA-8149-620DFE7B77CD}"/>
              </a:ext>
            </a:extLst>
          </p:cNvPr>
          <p:cNvSpPr/>
          <p:nvPr/>
        </p:nvSpPr>
        <p:spPr>
          <a:xfrm>
            <a:off x="2738453" y="4651667"/>
            <a:ext cx="6558087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학령전기</a:t>
            </a:r>
            <a:r>
              <a:rPr lang="en-US" altLang="ko-KR" sz="2000" dirty="0">
                <a:solidFill>
                  <a:srgbClr val="00002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2000" dirty="0">
                <a:solidFill>
                  <a:srgbClr val="00002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 </a:t>
            </a:r>
            <a:r>
              <a:rPr lang="en-US" altLang="ko-KR" sz="2000" dirty="0">
                <a:solidFill>
                  <a:srgbClr val="00002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ko-KR" altLang="en-US" sz="2000" dirty="0">
                <a:solidFill>
                  <a:srgbClr val="00002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세</a:t>
            </a:r>
            <a:r>
              <a:rPr lang="en-US" altLang="ko-KR" sz="2000" dirty="0">
                <a:solidFill>
                  <a:srgbClr val="00002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~</a:t>
            </a:r>
            <a:r>
              <a:rPr lang="ko-KR" altLang="en-US" sz="2000" dirty="0">
                <a:solidFill>
                  <a:srgbClr val="00002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</a:t>
            </a:r>
            <a:r>
              <a:rPr lang="en-US" altLang="ko-KR" sz="2000" dirty="0">
                <a:solidFill>
                  <a:srgbClr val="00002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</a:t>
            </a:r>
            <a:r>
              <a:rPr lang="ko-KR" altLang="en-US" sz="2000" dirty="0">
                <a:solidFill>
                  <a:srgbClr val="00002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세</a:t>
            </a:r>
            <a:r>
              <a:rPr lang="en-US" altLang="ko-KR" sz="2000" dirty="0">
                <a:solidFill>
                  <a:srgbClr val="00002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2000" dirty="0">
                <a:solidFill>
                  <a:srgbClr val="00002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입원아동</a:t>
            </a:r>
            <a:endParaRPr lang="en-US" altLang="ko-KR" sz="2000" dirty="0">
              <a:solidFill>
                <a:srgbClr val="00002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11779F-3191-47D8-8142-F514CD1F38F7}"/>
              </a:ext>
            </a:extLst>
          </p:cNvPr>
          <p:cNvSpPr txBox="1"/>
          <p:nvPr/>
        </p:nvSpPr>
        <p:spPr>
          <a:xfrm>
            <a:off x="5221400" y="1068115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u="sng" spc="-150" dirty="0">
                <a:solidFill>
                  <a:srgbClr val="00002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연구목적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56F2E2-6F40-455C-B792-65E14FE8F6A0}"/>
              </a:ext>
            </a:extLst>
          </p:cNvPr>
          <p:cNvSpPr/>
          <p:nvPr/>
        </p:nvSpPr>
        <p:spPr>
          <a:xfrm>
            <a:off x="2014376" y="4210196"/>
            <a:ext cx="8163244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lnSpc>
                <a:spcPct val="200000"/>
              </a:lnSpc>
              <a:buAutoNum type="arabicParenR"/>
            </a:pPr>
            <a:r>
              <a:rPr lang="ko-KR" altLang="en-US" sz="2000" dirty="0">
                <a:solidFill>
                  <a:srgbClr val="00002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안전사고예방 교육 후 안전사고 지식에 미치는 효과를 파악한다</a:t>
            </a:r>
            <a:r>
              <a:rPr lang="en-US" altLang="ko-KR" sz="2000" dirty="0">
                <a:solidFill>
                  <a:srgbClr val="00002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457200" indent="-457200" algn="ctr">
              <a:lnSpc>
                <a:spcPct val="200000"/>
              </a:lnSpc>
              <a:buAutoNum type="arabicParenR"/>
            </a:pPr>
            <a:r>
              <a:rPr lang="ko-KR" altLang="en-US" sz="2000" dirty="0">
                <a:solidFill>
                  <a:srgbClr val="00002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안전사고예방 교육 후 안전사고 태도에 미치는 효과를 파악한다</a:t>
            </a:r>
            <a:r>
              <a:rPr lang="en-US" altLang="ko-KR" sz="2000" dirty="0">
                <a:solidFill>
                  <a:srgbClr val="00002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457200" indent="-457200" algn="ctr">
              <a:lnSpc>
                <a:spcPct val="200000"/>
              </a:lnSpc>
              <a:buAutoNum type="arabicParenR"/>
            </a:pPr>
            <a:r>
              <a:rPr lang="ko-KR" altLang="en-US" sz="2000" dirty="0">
                <a:solidFill>
                  <a:srgbClr val="00002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안전사고예방 교육 후 아동의 안전실천에 미치는 효과를 파악한다</a:t>
            </a:r>
            <a:r>
              <a:rPr lang="en-US" altLang="ko-KR" sz="2000" dirty="0">
                <a:solidFill>
                  <a:srgbClr val="00002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r>
              <a:rPr lang="ko-KR" altLang="en-US" sz="2000" dirty="0">
                <a:solidFill>
                  <a:srgbClr val="00002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endParaRPr lang="en-US" altLang="ko-KR" sz="2000" dirty="0">
              <a:solidFill>
                <a:srgbClr val="00002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259464-5CD0-489E-BECB-039B340BBF30}"/>
              </a:ext>
            </a:extLst>
          </p:cNvPr>
          <p:cNvSpPr/>
          <p:nvPr/>
        </p:nvSpPr>
        <p:spPr>
          <a:xfrm>
            <a:off x="2014376" y="1940144"/>
            <a:ext cx="8163244" cy="1388414"/>
          </a:xfrm>
          <a:prstGeom prst="rect">
            <a:avLst/>
          </a:prstGeom>
          <a:solidFill>
            <a:srgbClr val="D0CECE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rgbClr val="00002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학령전기 입원아동에게 안전사고예방을 위한 교육을 실시한 후</a:t>
            </a:r>
            <a:r>
              <a:rPr lang="en-US" altLang="ko-KR" sz="1800" dirty="0">
                <a:solidFill>
                  <a:srgbClr val="00002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800" dirty="0">
                <a:solidFill>
                  <a:srgbClr val="00002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1800" dirty="0">
              <a:solidFill>
                <a:srgbClr val="00002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rgbClr val="00002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아동의 안전사고 지식</a:t>
            </a:r>
            <a:r>
              <a:rPr lang="en-US" altLang="ko-KR" sz="1800" dirty="0">
                <a:solidFill>
                  <a:srgbClr val="00002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800" dirty="0">
                <a:solidFill>
                  <a:srgbClr val="00002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태도</a:t>
            </a:r>
            <a:r>
              <a:rPr lang="en-US" altLang="ko-KR" sz="1800" dirty="0">
                <a:solidFill>
                  <a:srgbClr val="00002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800" dirty="0">
                <a:solidFill>
                  <a:srgbClr val="00002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실천에 미치는 효과를 규명하기 위한 것</a:t>
            </a:r>
            <a:endParaRPr lang="en-US" altLang="ko-KR" sz="1800" dirty="0">
              <a:solidFill>
                <a:srgbClr val="00002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16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392968-A7AC-4925-AC43-47DA27994659}"/>
              </a:ext>
            </a:extLst>
          </p:cNvPr>
          <p:cNvSpPr txBox="1"/>
          <p:nvPr/>
        </p:nvSpPr>
        <p:spPr>
          <a:xfrm>
            <a:off x="4213113" y="309100"/>
            <a:ext cx="376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&lt; Table 1. </a:t>
            </a:r>
            <a:r>
              <a:rPr lang="ko-KR" altLang="en-US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대상자의 일반적 특성 </a:t>
            </a:r>
            <a:r>
              <a:rPr lang="en-US" altLang="ko-KR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&gt;</a:t>
            </a:r>
            <a:r>
              <a:rPr lang="ko-KR" altLang="en-US" u="sng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A42F09-925B-4E8D-9820-CE3ED4579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251"/>
          <a:stretch/>
        </p:blipFill>
        <p:spPr>
          <a:xfrm>
            <a:off x="426244" y="1089995"/>
            <a:ext cx="5334416" cy="47598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88D31B-814E-4D5B-97CF-6481B90F002C}"/>
              </a:ext>
            </a:extLst>
          </p:cNvPr>
          <p:cNvSpPr txBox="1"/>
          <p:nvPr/>
        </p:nvSpPr>
        <p:spPr>
          <a:xfrm>
            <a:off x="644704" y="6089462"/>
            <a:ext cx="489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보호자의 일반적 특성에 대한 빈도분석결과표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671863B-FF59-494E-9226-F28F825CE4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453603" y="1089995"/>
            <a:ext cx="5406963" cy="272740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BC353D6-2124-48A8-8593-04BE14E971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32"/>
          <a:stretch/>
        </p:blipFill>
        <p:spPr>
          <a:xfrm>
            <a:off x="6453604" y="3817397"/>
            <a:ext cx="5406963" cy="20324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9938574-3972-40DF-9A1E-DD4EC800A1C0}"/>
              </a:ext>
            </a:extLst>
          </p:cNvPr>
          <p:cNvSpPr txBox="1"/>
          <p:nvPr/>
        </p:nvSpPr>
        <p:spPr>
          <a:xfrm>
            <a:off x="6576387" y="6089462"/>
            <a:ext cx="512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입원아동의 일반적 특성에 대한 빈도분석결과표</a:t>
            </a: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76584A-268B-49AC-B291-04E3CE2334D0}"/>
              </a:ext>
            </a:extLst>
          </p:cNvPr>
          <p:cNvSpPr txBox="1"/>
          <p:nvPr/>
        </p:nvSpPr>
        <p:spPr>
          <a:xfrm>
            <a:off x="3522802" y="69343"/>
            <a:ext cx="576792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ko-KR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&lt; Table 2. </a:t>
            </a:r>
            <a:r>
              <a:rPr lang="ko-KR" altLang="en-US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대상자의 </a:t>
            </a:r>
            <a:r>
              <a:rPr lang="ko-KR" altLang="en-US" u="sng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일반적 특성 비율의 동질성 검정</a:t>
            </a:r>
            <a:r>
              <a:rPr lang="ko-KR" altLang="en-US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&gt;</a:t>
            </a:r>
            <a:r>
              <a:rPr lang="ko-KR" altLang="en-US" u="sng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D0E7C6-8E21-4C0E-8114-C655E047640B}"/>
                  </a:ext>
                </a:extLst>
              </p:cNvPr>
              <p:cNvSpPr txBox="1"/>
              <p:nvPr/>
            </p:nvSpPr>
            <p:spPr>
              <a:xfrm>
                <a:off x="1950327" y="5887073"/>
                <a:ext cx="8672887" cy="870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: </a:t>
                </a:r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두 집단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(</a:t>
                </a:r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실험군과 대조군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)</a:t>
                </a:r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의 각 변수에 대한 비율의 차이가 없다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.(</a:t>
                </a:r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동일하다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.)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: </a:t>
                </a:r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두 집단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(</a:t>
                </a:r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실험군과 대조군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)</a:t>
                </a:r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의 각 변수에 대한 비율의 차이가 있다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.(</a:t>
                </a:r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동일하지 않다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.)</a:t>
                </a:r>
                <a:endParaRPr lang="ko-KR" altLang="en-US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D0E7C6-8E21-4C0E-8114-C655E0476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327" y="5887073"/>
                <a:ext cx="8672887" cy="870303"/>
              </a:xfrm>
              <a:prstGeom prst="rect">
                <a:avLst/>
              </a:prstGeom>
              <a:blipFill>
                <a:blip r:embed="rId2"/>
                <a:stretch>
                  <a:fillRect r="-70" b="-10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F076952E-991F-43BF-AD6E-E3D67254C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35" y="880325"/>
            <a:ext cx="5568496" cy="470486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9583B1-85E8-4CD5-B39D-B37219DF4096}"/>
              </a:ext>
            </a:extLst>
          </p:cNvPr>
          <p:cNvSpPr/>
          <p:nvPr/>
        </p:nvSpPr>
        <p:spPr>
          <a:xfrm>
            <a:off x="5164365" y="1409075"/>
            <a:ext cx="745754" cy="4176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FAB42F-4582-4C3D-B90A-6B46768A3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69749"/>
            <a:ext cx="5767927" cy="4477997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1E4C5B39-CF9E-4ECC-925C-97BA211D21AC}"/>
              </a:ext>
            </a:extLst>
          </p:cNvPr>
          <p:cNvSpPr/>
          <p:nvPr/>
        </p:nvSpPr>
        <p:spPr>
          <a:xfrm>
            <a:off x="11109512" y="1095016"/>
            <a:ext cx="745753" cy="4452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76584A-268B-49AC-B291-04E3CE2334D0}"/>
              </a:ext>
            </a:extLst>
          </p:cNvPr>
          <p:cNvSpPr txBox="1"/>
          <p:nvPr/>
        </p:nvSpPr>
        <p:spPr>
          <a:xfrm>
            <a:off x="2073117" y="610037"/>
            <a:ext cx="8427307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ko-KR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&lt; Table 3. </a:t>
            </a:r>
            <a:r>
              <a:rPr lang="ko-KR" altLang="en-US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교육 전</a:t>
            </a:r>
            <a:r>
              <a:rPr lang="en-US" altLang="ko-KR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실험 전</a:t>
            </a:r>
            <a:r>
              <a:rPr lang="en-US" altLang="ko-KR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 </a:t>
            </a:r>
            <a:r>
              <a:rPr lang="ko-KR" altLang="en-US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두 집단의 안전사고 태도</a:t>
            </a:r>
            <a:r>
              <a:rPr lang="en-US" altLang="ko-KR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지식</a:t>
            </a:r>
            <a:r>
              <a:rPr lang="en-US" altLang="ko-KR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실천</a:t>
            </a:r>
            <a:r>
              <a:rPr lang="ko-KR" altLang="en-US" u="sng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의 동질성 검정</a:t>
            </a:r>
            <a:r>
              <a:rPr lang="ko-KR" altLang="en-US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&gt;</a:t>
            </a:r>
            <a:r>
              <a:rPr lang="ko-KR" altLang="en-US" u="sng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D0E7C6-8E21-4C0E-8114-C655E047640B}"/>
                  </a:ext>
                </a:extLst>
              </p:cNvPr>
              <p:cNvSpPr txBox="1"/>
              <p:nvPr/>
            </p:nvSpPr>
            <p:spPr>
              <a:xfrm>
                <a:off x="203301" y="5142677"/>
                <a:ext cx="11867671" cy="870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: </a:t>
                </a:r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교육 전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(</a:t>
                </a:r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실험 전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) </a:t>
                </a:r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두 집단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(</a:t>
                </a:r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실험군과 대조군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)</a:t>
                </a:r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의 안전사고지식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, </a:t>
                </a:r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태도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, </a:t>
                </a:r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실천에 대한 평균차이가 없다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.(</a:t>
                </a:r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동일하다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.)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: </a:t>
                </a:r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교육 전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(</a:t>
                </a:r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실험 전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) </a:t>
                </a:r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두 집단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(</a:t>
                </a:r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실험군과 대조군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)</a:t>
                </a:r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의 안전사고지식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, </a:t>
                </a:r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태도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, </a:t>
                </a:r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실천에 대한 평균차이가 있다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.(</a:t>
                </a:r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동일하지 않다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.)</a:t>
                </a:r>
                <a:endParaRPr lang="ko-KR" altLang="en-US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D0E7C6-8E21-4C0E-8114-C655E0476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01" y="5142677"/>
                <a:ext cx="11867671" cy="870303"/>
              </a:xfrm>
              <a:prstGeom prst="rect">
                <a:avLst/>
              </a:prstGeom>
              <a:blipFill>
                <a:blip r:embed="rId2"/>
                <a:stretch>
                  <a:fillRect b="-10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EDCADBEC-DE82-4A03-9E4B-C0E9AB8F7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354692"/>
              </p:ext>
            </p:extLst>
          </p:nvPr>
        </p:nvGraphicFramePr>
        <p:xfrm>
          <a:off x="1958677" y="1552267"/>
          <a:ext cx="8274646" cy="3177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972">
                  <a:extLst>
                    <a:ext uri="{9D8B030D-6E8A-4147-A177-3AD203B41FA5}">
                      <a16:colId xmlns:a16="http://schemas.microsoft.com/office/drawing/2014/main" val="3728046070"/>
                    </a:ext>
                  </a:extLst>
                </a:gridCol>
                <a:gridCol w="1138335">
                  <a:extLst>
                    <a:ext uri="{9D8B030D-6E8A-4147-A177-3AD203B41FA5}">
                      <a16:colId xmlns:a16="http://schemas.microsoft.com/office/drawing/2014/main" val="3910743292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46982852"/>
                    </a:ext>
                  </a:extLst>
                </a:gridCol>
                <a:gridCol w="1166326">
                  <a:extLst>
                    <a:ext uri="{9D8B030D-6E8A-4147-A177-3AD203B41FA5}">
                      <a16:colId xmlns:a16="http://schemas.microsoft.com/office/drawing/2014/main" val="1943874106"/>
                    </a:ext>
                  </a:extLst>
                </a:gridCol>
                <a:gridCol w="1147666">
                  <a:extLst>
                    <a:ext uri="{9D8B030D-6E8A-4147-A177-3AD203B41FA5}">
                      <a16:colId xmlns:a16="http://schemas.microsoft.com/office/drawing/2014/main" val="3493759520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4020264721"/>
                    </a:ext>
                  </a:extLst>
                </a:gridCol>
                <a:gridCol w="1050314">
                  <a:extLst>
                    <a:ext uri="{9D8B030D-6E8A-4147-A177-3AD203B41FA5}">
                      <a16:colId xmlns:a16="http://schemas.microsoft.com/office/drawing/2014/main" val="2155268682"/>
                    </a:ext>
                  </a:extLst>
                </a:gridCol>
              </a:tblGrid>
              <a:tr h="362423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대조군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(n=30)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실험군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(n=30)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452050"/>
                  </a:ext>
                </a:extLst>
              </a:tr>
              <a:tr h="29897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SD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SD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02572"/>
                  </a:ext>
                </a:extLst>
              </a:tr>
              <a:tr h="9060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안전사고지식 문항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1.21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0.36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1.34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0.32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-1.44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0.155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677068"/>
                  </a:ext>
                </a:extLst>
              </a:tr>
              <a:tr h="9060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안전사고태도문항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1.25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0.35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1.37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0.29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-1.40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0.168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045109"/>
                  </a:ext>
                </a:extLst>
              </a:tr>
              <a:tr h="634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안전실천문항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2.61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0.39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2.72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0.24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-1.34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0.186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44103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6EA2533-0106-49BF-BCFE-F61872953A60}"/>
              </a:ext>
            </a:extLst>
          </p:cNvPr>
          <p:cNvSpPr/>
          <p:nvPr/>
        </p:nvSpPr>
        <p:spPr>
          <a:xfrm>
            <a:off x="9181322" y="2302329"/>
            <a:ext cx="1052001" cy="24278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3568CC-2705-4D17-9BF6-157EF710C590}"/>
              </a:ext>
            </a:extLst>
          </p:cNvPr>
          <p:cNvSpPr txBox="1"/>
          <p:nvPr/>
        </p:nvSpPr>
        <p:spPr>
          <a:xfrm>
            <a:off x="9370228" y="1203789"/>
            <a:ext cx="92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(N=60)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1BDE0F-9992-46C1-AEEA-B087EA801D14}"/>
              </a:ext>
            </a:extLst>
          </p:cNvPr>
          <p:cNvSpPr txBox="1"/>
          <p:nvPr/>
        </p:nvSpPr>
        <p:spPr>
          <a:xfrm>
            <a:off x="1895708" y="4755453"/>
            <a:ext cx="3959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dirty="0"/>
              <a:t>P&lt;0.05: * , P&lt;0.01:**, P&lt;0.001:***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30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E60050-2AA5-4311-A5E5-B9F5D346D511}"/>
              </a:ext>
            </a:extLst>
          </p:cNvPr>
          <p:cNvSpPr txBox="1"/>
          <p:nvPr/>
        </p:nvSpPr>
        <p:spPr>
          <a:xfrm>
            <a:off x="2732739" y="607227"/>
            <a:ext cx="672652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ko-KR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&lt; Table 4. </a:t>
            </a:r>
            <a:r>
              <a:rPr lang="ko-KR" altLang="en-US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두 집단의 안전사고 태도</a:t>
            </a:r>
            <a:r>
              <a:rPr lang="en-US" altLang="ko-KR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지식</a:t>
            </a:r>
            <a:r>
              <a:rPr lang="en-US" altLang="ko-KR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실천</a:t>
            </a:r>
            <a:r>
              <a:rPr lang="ko-KR" altLang="en-US" u="sng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의 정규성 검정</a:t>
            </a:r>
            <a:r>
              <a:rPr lang="ko-KR" altLang="en-US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&gt;</a:t>
            </a:r>
            <a:r>
              <a:rPr lang="ko-KR" altLang="en-US" u="sng" dirty="0"/>
              <a:t>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15B68FE-F548-4AA9-B9C8-B8DDB84DA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603136"/>
              </p:ext>
            </p:extLst>
          </p:nvPr>
        </p:nvGraphicFramePr>
        <p:xfrm>
          <a:off x="2008414" y="1602353"/>
          <a:ext cx="8113750" cy="2851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380">
                  <a:extLst>
                    <a:ext uri="{9D8B030D-6E8A-4147-A177-3AD203B41FA5}">
                      <a16:colId xmlns:a16="http://schemas.microsoft.com/office/drawing/2014/main" val="3296236621"/>
                    </a:ext>
                  </a:extLst>
                </a:gridCol>
                <a:gridCol w="1992086">
                  <a:extLst>
                    <a:ext uri="{9D8B030D-6E8A-4147-A177-3AD203B41FA5}">
                      <a16:colId xmlns:a16="http://schemas.microsoft.com/office/drawing/2014/main" val="2347816668"/>
                    </a:ext>
                  </a:extLst>
                </a:gridCol>
                <a:gridCol w="2416628">
                  <a:extLst>
                    <a:ext uri="{9D8B030D-6E8A-4147-A177-3AD203B41FA5}">
                      <a16:colId xmlns:a16="http://schemas.microsoft.com/office/drawing/2014/main" val="876440926"/>
                    </a:ext>
                  </a:extLst>
                </a:gridCol>
                <a:gridCol w="1598656">
                  <a:extLst>
                    <a:ext uri="{9D8B030D-6E8A-4147-A177-3AD203B41FA5}">
                      <a16:colId xmlns:a16="http://schemas.microsoft.com/office/drawing/2014/main" val="365471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Shapiro_wilk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통계량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95005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안전사고지식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실험군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(n=30)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0.937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0.078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9046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대조군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(n=30)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0.950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0.167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52357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안전사고태도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실험군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(n=30)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0.891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0.005 (**)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276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대조군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(n=30)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0.974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0.642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66966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입원아동 안전실천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실험군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(n=30)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0.762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&lt;.001 (***)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607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대조군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(n=30)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0.885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0.004 (**)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65634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2D4C883-BBF4-43EB-9B06-ED1024835AA6}"/>
              </a:ext>
            </a:extLst>
          </p:cNvPr>
          <p:cNvSpPr txBox="1"/>
          <p:nvPr/>
        </p:nvSpPr>
        <p:spPr>
          <a:xfrm>
            <a:off x="9370228" y="1203789"/>
            <a:ext cx="92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(N=60)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8041ED-586A-4E46-9465-6A17524A389F}"/>
                  </a:ext>
                </a:extLst>
              </p:cNvPr>
              <p:cNvSpPr txBox="1"/>
              <p:nvPr/>
            </p:nvSpPr>
            <p:spPr>
              <a:xfrm>
                <a:off x="3905824" y="5080059"/>
                <a:ext cx="4593244" cy="870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: </a:t>
                </a:r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각 데이터가 정규분포를 따른다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</a:t>
                </a:r>
                <a:endParaRPr lang="en-US" altLang="ko-KR" b="0" i="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: </a:t>
                </a:r>
                <a:r>
                  <a:rPr lang="ko-KR" altLang="en-US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각 데이터가 정규분포를 따르지 않는다</a:t>
                </a:r>
                <a:r>
                  <a:rPr lang="en-US" altLang="ko-KR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</a:t>
                </a:r>
                <a:endParaRPr lang="ko-KR" altLang="en-US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8041ED-586A-4E46-9465-6A17524A3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824" y="5080059"/>
                <a:ext cx="4593244" cy="870303"/>
              </a:xfrm>
              <a:prstGeom prst="rect">
                <a:avLst/>
              </a:prstGeom>
              <a:blipFill>
                <a:blip r:embed="rId2"/>
                <a:stretch>
                  <a:fillRect r="-664" b="-97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EC3622FB-F78B-4642-A00A-C750A10F77A2}"/>
              </a:ext>
            </a:extLst>
          </p:cNvPr>
          <p:cNvSpPr/>
          <p:nvPr/>
        </p:nvSpPr>
        <p:spPr>
          <a:xfrm>
            <a:off x="8507180" y="1943100"/>
            <a:ext cx="1614984" cy="25403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F7162-AF6F-48AB-A67F-CD6711D043B3}"/>
              </a:ext>
            </a:extLst>
          </p:cNvPr>
          <p:cNvSpPr txBox="1"/>
          <p:nvPr/>
        </p:nvSpPr>
        <p:spPr>
          <a:xfrm>
            <a:off x="2008414" y="4483497"/>
            <a:ext cx="3959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dirty="0"/>
              <a:t>P&lt;0.05: * , P&lt;0.01:**, P&lt;0.001:***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79A93E3-2E85-440B-921B-CA48B1362DBC}"/>
              </a:ext>
            </a:extLst>
          </p:cNvPr>
          <p:cNvGrpSpPr/>
          <p:nvPr/>
        </p:nvGrpSpPr>
        <p:grpSpPr>
          <a:xfrm>
            <a:off x="635906" y="1737544"/>
            <a:ext cx="10920185" cy="4513229"/>
            <a:chOff x="758228" y="1736243"/>
            <a:chExt cx="10920185" cy="451322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6DA9372-A805-4FC3-8E41-4EA4644D8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8228" y="1828801"/>
              <a:ext cx="5400001" cy="43200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8CEB474-7415-4E38-8EF3-C19DFE15A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8413" y="1736243"/>
              <a:ext cx="5400000" cy="4513229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AE4C91D-62F5-43AB-BA0F-F5C3DE0100F4}"/>
              </a:ext>
            </a:extLst>
          </p:cNvPr>
          <p:cNvSpPr txBox="1"/>
          <p:nvPr/>
        </p:nvSpPr>
        <p:spPr>
          <a:xfrm>
            <a:off x="2732739" y="607227"/>
            <a:ext cx="672652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ko-KR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&lt; Table 4. </a:t>
            </a:r>
            <a:r>
              <a:rPr lang="ko-KR" altLang="en-US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두 집단의 안전사고 태도</a:t>
            </a:r>
            <a:r>
              <a:rPr lang="en-US" altLang="ko-KR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지식</a:t>
            </a:r>
            <a:r>
              <a:rPr lang="en-US" altLang="ko-KR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실천</a:t>
            </a:r>
            <a:r>
              <a:rPr lang="ko-KR" altLang="en-US" u="sng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의 정규성 검정</a:t>
            </a:r>
            <a:r>
              <a:rPr lang="ko-KR" altLang="en-US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&gt;</a:t>
            </a:r>
            <a:r>
              <a:rPr lang="ko-KR" altLang="en-US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23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2821B44-E1F5-4A62-9B07-8F2DF1F36409}"/>
              </a:ext>
            </a:extLst>
          </p:cNvPr>
          <p:cNvGrpSpPr/>
          <p:nvPr/>
        </p:nvGrpSpPr>
        <p:grpSpPr>
          <a:xfrm>
            <a:off x="597959" y="1772265"/>
            <a:ext cx="10996080" cy="4320000"/>
            <a:chOff x="695999" y="1047585"/>
            <a:chExt cx="10996080" cy="43200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604CC99-6272-4713-859F-30B17F5C31CA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2079" y="1047585"/>
              <a:ext cx="5400000" cy="432000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9B9A344-C29A-4B6E-9DB7-4EE2F56868B3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999" y="1047585"/>
              <a:ext cx="5400000" cy="432000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2652E80-C17E-40C6-8F62-25C41FAF9EAD}"/>
              </a:ext>
            </a:extLst>
          </p:cNvPr>
          <p:cNvSpPr txBox="1"/>
          <p:nvPr/>
        </p:nvSpPr>
        <p:spPr>
          <a:xfrm>
            <a:off x="2732739" y="607227"/>
            <a:ext cx="672652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ko-KR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&lt; Table 4. </a:t>
            </a:r>
            <a:r>
              <a:rPr lang="ko-KR" altLang="en-US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두 집단의 안전사고 태도</a:t>
            </a:r>
            <a:r>
              <a:rPr lang="en-US" altLang="ko-KR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지식</a:t>
            </a:r>
            <a:r>
              <a:rPr lang="en-US" altLang="ko-KR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실천</a:t>
            </a:r>
            <a:r>
              <a:rPr lang="ko-KR" altLang="en-US" u="sng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의 정규성 검정</a:t>
            </a:r>
            <a:r>
              <a:rPr lang="ko-KR" altLang="en-US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u="sng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&gt;</a:t>
            </a:r>
            <a:r>
              <a:rPr lang="ko-KR" altLang="en-US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68197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1207</Words>
  <Application>Microsoft Office PowerPoint</Application>
  <PresentationFormat>와이드스크린</PresentationFormat>
  <Paragraphs>304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함초롬바탕</vt:lpstr>
      <vt:lpstr>맑은 고딕</vt:lpstr>
      <vt:lpstr>Cambria Math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이소민</cp:lastModifiedBy>
  <cp:revision>33</cp:revision>
  <dcterms:created xsi:type="dcterms:W3CDTF">2017-05-29T09:12:16Z</dcterms:created>
  <dcterms:modified xsi:type="dcterms:W3CDTF">2022-03-27T14:23:25Z</dcterms:modified>
</cp:coreProperties>
</file>