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7559675" cy="10691813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2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1600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1734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1466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71600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1734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83640" y="548640"/>
            <a:ext cx="4978440" cy="2669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1600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1734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1466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71600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1734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83640" y="548640"/>
            <a:ext cx="4978440" cy="2669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1600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1734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1466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71600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1734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3640" y="548640"/>
            <a:ext cx="4978440" cy="2669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14"/>
          <a:stretch/>
        </p:blipFill>
        <p:spPr>
          <a:xfrm>
            <a:off x="5370480" y="5400720"/>
            <a:ext cx="3773160" cy="145044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3486240" y="0"/>
            <a:ext cx="5670360" cy="188280"/>
          </a:xfrm>
          <a:prstGeom prst="rect">
            <a:avLst/>
          </a:prstGeom>
          <a:solidFill>
            <a:srgbClr val="B205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827640" y="908640"/>
            <a:ext cx="7704360" cy="2664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70000"/>
              </a:lnSpc>
            </a:pPr>
            <a:r>
              <a:rPr lang="en-GB" sz="8000" b="0" i="1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ESITLUSE</a:t>
            </a:r>
            <a:br/>
            <a:r>
              <a:rPr lang="en-GB" sz="8000" b="0" i="1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PEALKIRI</a:t>
            </a:r>
            <a:endParaRPr lang="en-GB" sz="8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Minion Pro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300" b="0" strike="noStrike" spc="-1">
                <a:solidFill>
                  <a:srgbClr val="000000"/>
                </a:solidFill>
                <a:latin typeface="Minion Pro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300" b="0" strike="noStrike" spc="-1">
                <a:solidFill>
                  <a:srgbClr val="000000"/>
                </a:solidFill>
                <a:latin typeface="Minion Pro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Minion Pro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Minion Pro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Minion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/>
          <p:nvPr/>
        </p:nvPicPr>
        <p:blipFill>
          <a:blip r:embed="rId14"/>
          <a:stretch/>
        </p:blipFill>
        <p:spPr>
          <a:xfrm>
            <a:off x="5370480" y="5400720"/>
            <a:ext cx="3773160" cy="14504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3486240" y="0"/>
            <a:ext cx="5670360" cy="188280"/>
          </a:xfrm>
          <a:prstGeom prst="rect">
            <a:avLst/>
          </a:prstGeom>
          <a:solidFill>
            <a:srgbClr val="B205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Minion Pro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Minion Pro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Minion Pro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Minion Pro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Minion Pro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Minion Pro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Minion Pro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83640" y="548640"/>
            <a:ext cx="4978440" cy="57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75000"/>
              </a:lnSpc>
            </a:pPr>
            <a:r>
              <a:rPr lang="en-GB" sz="4800" b="0" i="1" strike="noStrike" spc="-1">
                <a:solidFill>
                  <a:srgbClr val="B20533"/>
                </a:solidFill>
                <a:latin typeface="Minion Pro"/>
                <a:ea typeface="ＭＳ Ｐゴシック"/>
              </a:rPr>
              <a:t>PEALKIRI</a:t>
            </a:r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82560" y="1484640"/>
            <a:ext cx="4966920" cy="3888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Click to edit Master text styles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/>
          <p:cNvPicPr/>
          <p:nvPr/>
        </p:nvPicPr>
        <p:blipFill>
          <a:blip r:embed="rId14"/>
          <a:stretch/>
        </p:blipFill>
        <p:spPr>
          <a:xfrm>
            <a:off x="5370480" y="5400720"/>
            <a:ext cx="3773160" cy="14504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3486240" y="0"/>
            <a:ext cx="5670360" cy="188280"/>
          </a:xfrm>
          <a:prstGeom prst="rect">
            <a:avLst/>
          </a:prstGeom>
          <a:solidFill>
            <a:srgbClr val="B205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594000" y="476640"/>
            <a:ext cx="7886520" cy="3384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75000"/>
              </a:lnSpc>
            </a:pPr>
            <a:r>
              <a:rPr lang="en-GB" sz="8000" b="0" i="1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Vahepealkiri</a:t>
            </a:r>
            <a:endParaRPr lang="en-GB" sz="8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94000" y="4581000"/>
            <a:ext cx="7886520" cy="863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Alapealkiri / Autori Nimi / Kuupäev</a:t>
            </a:r>
            <a:endParaRPr lang="en-GB" sz="24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85" name="Line 4"/>
          <p:cNvSpPr/>
          <p:nvPr/>
        </p:nvSpPr>
        <p:spPr>
          <a:xfrm>
            <a:off x="588960" y="4149000"/>
            <a:ext cx="7896240" cy="1440"/>
          </a:xfrm>
          <a:prstGeom prst="line">
            <a:avLst/>
          </a:prstGeom>
          <a:ln w="25560">
            <a:solidFill>
              <a:srgbClr val="B9131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srakenduste-arendmine-2021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27640" y="908640"/>
            <a:ext cx="7704360" cy="26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70000"/>
              </a:lnSpc>
            </a:pPr>
            <a:r>
              <a:rPr lang="en-GB" sz="8000" b="0" i="1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Eesrakenduste arendamine</a:t>
            </a:r>
            <a:endParaRPr lang="en-GB" sz="8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27640" y="4149000"/>
            <a:ext cx="7704360" cy="12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t-EE" sz="3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Tauri Kirsipuu</a:t>
            </a:r>
            <a:endParaRPr lang="et-EE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t-EE" sz="3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05.02.2021</a:t>
            </a:r>
            <a:endParaRPr lang="et-E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3640" y="548640"/>
            <a:ext cx="497844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75000"/>
              </a:lnSpc>
            </a:pPr>
            <a:r>
              <a:rPr lang="en-GB" sz="4800" b="0" i="1" strike="noStrike" spc="-1">
                <a:solidFill>
                  <a:srgbClr val="B20533"/>
                </a:solidFill>
                <a:latin typeface="Minion Pro"/>
                <a:ea typeface="ＭＳ Ｐゴシック"/>
              </a:rPr>
              <a:t>Minust</a:t>
            </a:r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82560" y="1484640"/>
            <a:ext cx="7849440" cy="38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Tauri Kirsipuu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TLÜ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Informaatika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BA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TLÜ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Infotehnoloogia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juhtimine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MA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Eesti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Energia</a:t>
            </a:r>
            <a:r>
              <a:rPr lang="et-EE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– veebiprojektide juht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3640" y="548640"/>
            <a:ext cx="497844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75000"/>
              </a:lnSpc>
            </a:pPr>
            <a:r>
              <a:rPr lang="en-GB" sz="4800" b="0" i="1" strike="noStrike" spc="-1">
                <a:solidFill>
                  <a:srgbClr val="B20533"/>
                </a:solidFill>
                <a:latin typeface="Minion Pro"/>
                <a:ea typeface="ＭＳ Ｐゴシック"/>
              </a:rPr>
              <a:t>Ainest</a:t>
            </a:r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584000"/>
            <a:ext cx="7849440" cy="38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4 EAP-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i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26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kontakttundi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Aine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koduleht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- </a:t>
            </a:r>
            <a:r>
              <a:rPr lang="en-GB" sz="2600" spc="-1" dirty="0">
                <a:solidFill>
                  <a:srgbClr val="000000"/>
                </a:solidFill>
                <a:latin typeface="Minion Pro"/>
                <a:ea typeface="ＭＳ Ｐゴシック"/>
                <a:hlinkClick r:id="rId2"/>
              </a:rPr>
              <a:t>https://github.com/eesrakenduste-arendmine-202</a:t>
            </a:r>
            <a:r>
              <a:rPr lang="et-EE" sz="2600" spc="-1" dirty="0">
                <a:solidFill>
                  <a:srgbClr val="000000"/>
                </a:solidFill>
                <a:latin typeface="Minion Pro"/>
                <a:ea typeface="ＭＳ Ｐゴシック"/>
                <a:hlinkClick r:id="rId2"/>
              </a:rPr>
              <a:t>1</a:t>
            </a:r>
            <a:r>
              <a:rPr lang="et-EE" sz="2600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  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Aine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lõppeb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arvestusega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3640" y="548640"/>
            <a:ext cx="497844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75000"/>
              </a:lnSpc>
            </a:pPr>
            <a:r>
              <a:rPr lang="en-GB" sz="4800" b="0" i="1" strike="noStrike" spc="-1">
                <a:solidFill>
                  <a:srgbClr val="B20533"/>
                </a:solidFill>
                <a:latin typeface="Minion Pro"/>
                <a:ea typeface="ＭＳ Ｐゴシック"/>
              </a:rPr>
              <a:t>Aine sisu</a:t>
            </a:r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82560" y="1484640"/>
            <a:ext cx="7849440" cy="38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Esimene pool: javascript.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Teine pool: jQuery 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Kodutööd (2-3)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8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Iseseisev projekt</a:t>
            </a:r>
            <a:endParaRPr lang="en-GB" sz="2800" b="0" strike="noStrike" spc="-1">
              <a:solidFill>
                <a:srgbClr val="000000"/>
              </a:solidFill>
              <a:latin typeface="Minion Pro"/>
            </a:endParaRPr>
          </a:p>
          <a:p>
            <a:endParaRPr lang="en-GB" sz="2800" b="0" strike="noStrike" spc="-1">
              <a:solidFill>
                <a:srgbClr val="000000"/>
              </a:solidFill>
              <a:latin typeface="Minion Pro"/>
            </a:endParaRPr>
          </a:p>
          <a:p>
            <a:endParaRPr lang="en-GB" sz="28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3640" y="548640"/>
            <a:ext cx="497844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75000"/>
              </a:lnSpc>
            </a:pPr>
            <a:r>
              <a:rPr lang="en-GB" sz="4800" b="0" i="1" strike="noStrike" spc="-1">
                <a:solidFill>
                  <a:srgbClr val="B20533"/>
                </a:solidFill>
                <a:latin typeface="Minion Pro"/>
                <a:ea typeface="ＭＳ Ｐゴシック"/>
              </a:rPr>
              <a:t>Aine läbimiseks</a:t>
            </a:r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82560" y="1484640"/>
            <a:ext cx="7561440" cy="38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Tuleb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koguda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vähemalt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60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punkti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Punkte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võimalik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saada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järgmiselt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: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800280" lvl="1" indent="-342720">
              <a:lnSpc>
                <a:spcPct val="90000"/>
              </a:lnSpc>
              <a:spcBef>
                <a:spcPts val="374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loengus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saadavad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punktid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–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kuni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20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punkti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. </a:t>
            </a:r>
          </a:p>
          <a:p>
            <a:pPr marL="800280" lvl="1" indent="-342720">
              <a:lnSpc>
                <a:spcPct val="90000"/>
              </a:lnSpc>
              <a:spcBef>
                <a:spcPts val="374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kodused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tööd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–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kuni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40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punkti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;</a:t>
            </a:r>
          </a:p>
          <a:p>
            <a:pPr marL="800280" lvl="1" indent="-342720">
              <a:lnSpc>
                <a:spcPct val="90000"/>
              </a:lnSpc>
              <a:spcBef>
                <a:spcPts val="374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iseseisev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projekt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–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kuni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60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punkti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.</a:t>
            </a:r>
            <a:endParaRPr lang="en-GB" sz="2200" b="0" strike="noStrike" spc="-1" dirty="0">
              <a:solidFill>
                <a:srgbClr val="000000"/>
              </a:solidFill>
              <a:latin typeface="Minion Pro"/>
            </a:endParaRPr>
          </a:p>
          <a:p>
            <a:endParaRPr lang="en-GB" sz="2200" b="0" strike="noStrike" spc="-1" dirty="0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3640" y="54864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75000"/>
              </a:lnSpc>
            </a:pPr>
            <a:r>
              <a:rPr lang="en-GB" sz="4800" b="0" i="1" strike="noStrike" spc="-1">
                <a:solidFill>
                  <a:srgbClr val="B20533"/>
                </a:solidFill>
                <a:latin typeface="Minion Pro"/>
                <a:ea typeface="ＭＳ Ｐゴシック"/>
              </a:rPr>
              <a:t>Javascripti kasutamine</a:t>
            </a:r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82560" y="1484640"/>
            <a:ext cx="7561440" cy="38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Veebilehtede interaktiivseks muutmine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Võrgukoormus vähendamine (ei laeta kogu lehte uuesti)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AJAX (Asynchronous JavaScript And XML)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Vormide valideerimine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Websocket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Mängud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Brauserite lisateegid (add-on)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83640" y="54864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75000"/>
              </a:lnSpc>
            </a:pPr>
            <a:r>
              <a:rPr lang="en-GB" sz="4800" b="0" i="1" strike="noStrike" spc="-1">
                <a:solidFill>
                  <a:srgbClr val="B20533"/>
                </a:solidFill>
                <a:latin typeface="Minion Pro"/>
                <a:ea typeface="ＭＳ Ｐゴシック"/>
              </a:rPr>
              <a:t>Javascripti piirangud</a:t>
            </a:r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82560" y="1484640"/>
            <a:ext cx="7561440" cy="38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Ei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saa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andmeid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kirjutada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serverisse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Ei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pääse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ligi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andmebaasidele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Ei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pääse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ligi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failisüsteemile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Ei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saa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aknaid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sulgeda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Ei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pääse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ligi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teistele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veebilehtedele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3640" y="54864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75000"/>
              </a:lnSpc>
            </a:pPr>
            <a:r>
              <a:rPr lang="et-EE" sz="4800" i="1" spc="-1" dirty="0">
                <a:solidFill>
                  <a:srgbClr val="B20533"/>
                </a:solidFill>
                <a:latin typeface="Minion Pro"/>
                <a:ea typeface="ＭＳ Ｐゴシック"/>
              </a:rPr>
              <a:t>Visual Studio Code</a:t>
            </a:r>
            <a:endParaRPr lang="en-GB" sz="48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070017" y="1748111"/>
            <a:ext cx="7561440" cy="38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</a:pPr>
            <a:r>
              <a:rPr lang="en-GB" sz="2600" spc="-1" dirty="0">
                <a:solidFill>
                  <a:schemeClr val="accent1"/>
                </a:solidFill>
                <a:latin typeface="Minio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r>
              <a:rPr lang="et-EE" sz="2600" spc="-1" dirty="0">
                <a:solidFill>
                  <a:schemeClr val="accent1"/>
                </a:solidFill>
                <a:latin typeface="Minion Pro"/>
              </a:rPr>
              <a:t> </a:t>
            </a:r>
            <a:endParaRPr lang="en-GB" sz="2600" b="0" strike="noStrike" spc="-1" dirty="0">
              <a:solidFill>
                <a:schemeClr val="accent1"/>
              </a:solidFill>
              <a:latin typeface="Mini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20533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20533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20533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5000</TotalTime>
  <Words>155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Lucida Grande</vt:lpstr>
      <vt:lpstr>Minion Pro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dc:description/>
  <cp:lastModifiedBy>Tauri Kirsipuu</cp:lastModifiedBy>
  <cp:revision>186</cp:revision>
  <cp:lastPrinted>2014-11-06T11:21:17Z</cp:lastPrinted>
  <dcterms:created xsi:type="dcterms:W3CDTF">2013-01-09T16:04:06Z</dcterms:created>
  <dcterms:modified xsi:type="dcterms:W3CDTF">2021-02-07T18:06:01Z</dcterms:modified>
  <dc:language>et-EE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Ekraaniseanss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