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74" r:id="rId5"/>
    <p:sldId id="269" r:id="rId6"/>
    <p:sldId id="270" r:id="rId7"/>
    <p:sldId id="272" r:id="rId8"/>
    <p:sldId id="267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5CAB-C71F-440A-867A-5CC3EE1E5896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18F8-B3B1-4116-B265-24C9F458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F18F8-B3B1-4116-B265-24C9F458D2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F18F8-B3B1-4116-B265-24C9F458D2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F18F8-B3B1-4116-B265-24C9F458D2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F18F8-B3B1-4116-B265-24C9F458D2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13DE-8276-4EFC-B361-1E635D49F84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79C6-4E5C-4062-95C5-07C7C2E4D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tcbusroutes.in/" TargetMode="External"/><Relationship Id="rId4" Type="http://schemas.openxmlformats.org/officeDocument/2006/relationships/hyperlink" Target="https://www.mapsofindia.com/dtc-bus-rout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delhi transport corporation"/>
          <p:cNvPicPr>
            <a:picLocks noChangeAspect="1" noChangeArrowheads="1"/>
          </p:cNvPicPr>
          <p:nvPr/>
        </p:nvPicPr>
        <p:blipFill>
          <a:blip r:embed="rId2">
            <a:lum bright="23000" contrast="-44000"/>
          </a:blip>
          <a:srcRect/>
          <a:stretch>
            <a:fillRect/>
          </a:stretch>
        </p:blipFill>
        <p:spPr bwMode="auto">
          <a:xfrm>
            <a:off x="228600" y="228600"/>
            <a:ext cx="8714253" cy="55626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6019800"/>
            <a:ext cx="5410200" cy="685800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By Parveen Bajaj &amp; </a:t>
            </a:r>
            <a:r>
              <a:rPr lang="en-US" sz="2800" dirty="0" err="1" smtClean="0">
                <a:solidFill>
                  <a:srgbClr val="002060"/>
                </a:solidFill>
              </a:rPr>
              <a:t>Abhishek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Bohra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51" y="106740"/>
            <a:ext cx="8665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Social 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Network Analysis </a:t>
            </a:r>
            <a:b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on Delhi Bus Route Network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Proposal –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analyze Delhi Bus Route Network using Social Network Analysis techniques.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 Bus Route and Why Delhi?</a:t>
            </a:r>
          </a:p>
          <a:p>
            <a:endParaRPr lang="en-US" dirty="0" smtClean="0"/>
          </a:p>
          <a:p>
            <a:r>
              <a:rPr lang="en-US" dirty="0" smtClean="0"/>
              <a:t>What will we deliver ?</a:t>
            </a:r>
          </a:p>
          <a:p>
            <a:pPr lvl="1"/>
            <a:r>
              <a:rPr lang="en-US" dirty="0" smtClean="0"/>
              <a:t>Systematic survey of Delhi Transport Network.</a:t>
            </a:r>
          </a:p>
          <a:p>
            <a:pPr lvl="1"/>
            <a:r>
              <a:rPr lang="en-US" dirty="0" smtClean="0"/>
              <a:t>Present a model that with a small number of simple rules would be capable to reproduce the main properties.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Significance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 lIns="45720" rIns="45720" bIns="45720">
            <a:noAutofit/>
          </a:bodyPr>
          <a:lstStyle/>
          <a:p>
            <a:r>
              <a:rPr lang="en-US" sz="2400" dirty="0" smtClean="0"/>
              <a:t>In other words the questions we want to address are :-</a:t>
            </a:r>
          </a:p>
          <a:p>
            <a:pPr lvl="1"/>
            <a:r>
              <a:rPr lang="en-US" sz="2400" dirty="0" smtClean="0"/>
              <a:t>Identifying the routes that can be replaced by expressway corridors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Giant Components</a:t>
            </a:r>
            <a:endParaRPr lang="en-US" sz="1800" dirty="0" smtClean="0"/>
          </a:p>
          <a:p>
            <a:pPr lvl="1"/>
            <a:r>
              <a:rPr lang="en-US" sz="2400" dirty="0" smtClean="0"/>
              <a:t>How </a:t>
            </a:r>
            <a:r>
              <a:rPr lang="en-US" sz="2400" dirty="0" smtClean="0"/>
              <a:t>many bus routes are needed to get from one stop to another within city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2"/>
            <a:r>
              <a:rPr lang="en-US" sz="1800" dirty="0" smtClean="0"/>
              <a:t>Distance</a:t>
            </a:r>
            <a:endParaRPr lang="en-US" sz="1800" dirty="0" smtClean="0"/>
          </a:p>
          <a:p>
            <a:pPr lvl="1"/>
            <a:r>
              <a:rPr lang="en-US" sz="2400" dirty="0" err="1" smtClean="0"/>
              <a:t>Avg</a:t>
            </a:r>
            <a:r>
              <a:rPr lang="en-US" sz="2400" dirty="0" smtClean="0"/>
              <a:t> number of bus stops that a line has.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 Degree</a:t>
            </a:r>
          </a:p>
          <a:p>
            <a:pPr lvl="1"/>
            <a:r>
              <a:rPr lang="en-US" sz="2400" dirty="0" err="1" smtClean="0"/>
              <a:t>Avg</a:t>
            </a:r>
            <a:r>
              <a:rPr lang="en-US" sz="2400" dirty="0" smtClean="0"/>
              <a:t> number of  routes a bus stop serves</a:t>
            </a:r>
            <a:r>
              <a:rPr lang="en-US" sz="2400" dirty="0" smtClean="0"/>
              <a:t>.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 Degree</a:t>
            </a:r>
            <a:endParaRPr lang="en-US" sz="1800" dirty="0" smtClean="0"/>
          </a:p>
          <a:p>
            <a:pPr lvl="1"/>
            <a:r>
              <a:rPr lang="en-US" sz="2400" dirty="0" smtClean="0"/>
              <a:t>Transfer Efficiency: Minimum Transfer </a:t>
            </a:r>
            <a:r>
              <a:rPr lang="en-US" sz="2400" dirty="0" smtClean="0"/>
              <a:t>Time</a:t>
            </a:r>
          </a:p>
          <a:p>
            <a:pPr lvl="1"/>
            <a:r>
              <a:rPr lang="en-US" sz="2400" dirty="0" smtClean="0"/>
              <a:t>Identify bus stops used for better transfer among route.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Significance of Our </a:t>
            </a:r>
            <a:r>
              <a:rPr lang="en-US" dirty="0" smtClean="0"/>
              <a:t>Project (Conti..)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 lIns="45720" rIns="45720" bIns="45720">
            <a:noAutofit/>
          </a:bodyPr>
          <a:lstStyle/>
          <a:p>
            <a:pPr lvl="1"/>
            <a:r>
              <a:rPr lang="en-US" sz="2400" dirty="0" smtClean="0"/>
              <a:t>Diameter</a:t>
            </a:r>
          </a:p>
          <a:p>
            <a:pPr lvl="1"/>
            <a:r>
              <a:rPr lang="en-US" sz="2400" dirty="0" smtClean="0"/>
              <a:t>Degree</a:t>
            </a:r>
          </a:p>
          <a:p>
            <a:pPr lvl="2"/>
            <a:r>
              <a:rPr lang="en-US" dirty="0" smtClean="0"/>
              <a:t>Degree Correlation : </a:t>
            </a:r>
            <a:r>
              <a:rPr lang="en-US" dirty="0" err="1" smtClean="0"/>
              <a:t>Assortativity</a:t>
            </a:r>
            <a:r>
              <a:rPr lang="en-US" dirty="0" smtClean="0"/>
              <a:t> or </a:t>
            </a:r>
            <a:r>
              <a:rPr lang="en-US" dirty="0" err="1" smtClean="0"/>
              <a:t>Disassortativity</a:t>
            </a:r>
            <a:endParaRPr lang="en-US" dirty="0" smtClean="0"/>
          </a:p>
          <a:p>
            <a:pPr lvl="1"/>
            <a:r>
              <a:rPr lang="en-US" sz="2400" dirty="0" smtClean="0"/>
              <a:t>Location of possible bus terminals</a:t>
            </a:r>
          </a:p>
          <a:p>
            <a:pPr lvl="2"/>
            <a:r>
              <a:rPr lang="en-US" dirty="0" smtClean="0"/>
              <a:t>Closeness </a:t>
            </a:r>
          </a:p>
          <a:p>
            <a:pPr lvl="1"/>
            <a:r>
              <a:rPr lang="en-US" sz="2400" dirty="0" err="1" smtClean="0"/>
              <a:t>Betweenness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will we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study the bus system based on four topological models </a:t>
            </a:r>
          </a:p>
          <a:p>
            <a:pPr lvl="1"/>
            <a:r>
              <a:rPr lang="en-US" dirty="0" smtClean="0"/>
              <a:t>L Space</a:t>
            </a:r>
          </a:p>
          <a:p>
            <a:pPr lvl="1"/>
            <a:r>
              <a:rPr lang="en-US" dirty="0" smtClean="0"/>
              <a:t>B Space</a:t>
            </a:r>
          </a:p>
          <a:p>
            <a:pPr lvl="1"/>
            <a:r>
              <a:rPr lang="en-US" dirty="0" smtClean="0"/>
              <a:t>P Space</a:t>
            </a:r>
          </a:p>
          <a:p>
            <a:pPr lvl="1"/>
            <a:r>
              <a:rPr lang="en-US" dirty="0" smtClean="0"/>
              <a:t>C Space</a:t>
            </a:r>
            <a:endParaRPr lang="en-US" dirty="0"/>
          </a:p>
          <a:p>
            <a:r>
              <a:rPr lang="en-US" dirty="0" smtClean="0"/>
              <a:t>Nodes: Bus Stops / Routes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P, C, B &amp; L Space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L Space:</a:t>
            </a:r>
          </a:p>
          <a:p>
            <a:pPr lvl="1"/>
            <a:r>
              <a:rPr lang="en-US" sz="2000" dirty="0" smtClean="0"/>
              <a:t> Nodes -&gt; Bus Stop</a:t>
            </a:r>
          </a:p>
          <a:p>
            <a:pPr lvl="1"/>
            <a:r>
              <a:rPr lang="en-US" sz="2000" dirty="0" smtClean="0"/>
              <a:t>Edges -&gt; If nodes are adjacent.</a:t>
            </a:r>
          </a:p>
          <a:p>
            <a:r>
              <a:rPr lang="en-US" sz="2000" dirty="0" smtClean="0"/>
              <a:t>B Space:	</a:t>
            </a:r>
          </a:p>
          <a:p>
            <a:pPr lvl="1"/>
            <a:r>
              <a:rPr lang="en-US" sz="2000" dirty="0" smtClean="0"/>
              <a:t>Two mode network (Bipartite Graph)</a:t>
            </a:r>
          </a:p>
          <a:p>
            <a:pPr lvl="2"/>
            <a:r>
              <a:rPr lang="en-US" sz="1600" dirty="0" smtClean="0"/>
              <a:t>Bus Route and Bus Stops are nodes.</a:t>
            </a:r>
          </a:p>
          <a:p>
            <a:pPr lvl="2"/>
            <a:r>
              <a:rPr lang="en-US" sz="1600" dirty="0" smtClean="0"/>
              <a:t>Each route node is linked to all stops that it serves</a:t>
            </a:r>
          </a:p>
          <a:p>
            <a:r>
              <a:rPr lang="en-US" sz="2000" dirty="0" smtClean="0"/>
              <a:t>P Space:</a:t>
            </a:r>
          </a:p>
          <a:p>
            <a:pPr lvl="1"/>
            <a:r>
              <a:rPr lang="en-US" sz="2000" dirty="0" smtClean="0"/>
              <a:t>Nodes are Bus Stops</a:t>
            </a:r>
          </a:p>
          <a:p>
            <a:pPr lvl="1"/>
            <a:r>
              <a:rPr lang="en-US" sz="2000" dirty="0" smtClean="0"/>
              <a:t>Edge between bus stops if they are served by </a:t>
            </a:r>
            <a:r>
              <a:rPr lang="en-US" sz="2000" dirty="0" err="1" smtClean="0"/>
              <a:t>atleast</a:t>
            </a:r>
            <a:r>
              <a:rPr lang="en-US" sz="2000" dirty="0" smtClean="0"/>
              <a:t> one common route.</a:t>
            </a:r>
          </a:p>
          <a:p>
            <a:r>
              <a:rPr lang="en-US" sz="2000" dirty="0" smtClean="0"/>
              <a:t>C Space:</a:t>
            </a:r>
          </a:p>
          <a:p>
            <a:pPr lvl="1"/>
            <a:r>
              <a:rPr lang="en-US" sz="2000" dirty="0" smtClean="0"/>
              <a:t>Route nodes</a:t>
            </a:r>
            <a:endParaRPr lang="en-US" sz="2000" dirty="0"/>
          </a:p>
          <a:p>
            <a:pPr lvl="1"/>
            <a:r>
              <a:rPr lang="en-US" sz="2000" dirty="0" smtClean="0"/>
              <a:t>Two routes are connected if they share a common station.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will we go?(Conti..)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Gephi</a:t>
            </a:r>
            <a:endParaRPr lang="en-US" dirty="0" smtClean="0"/>
          </a:p>
          <a:p>
            <a:pPr lvl="1"/>
            <a:r>
              <a:rPr lang="en-US" dirty="0" smtClean="0"/>
              <a:t>Extract several properties.</a:t>
            </a:r>
          </a:p>
          <a:p>
            <a:r>
              <a:rPr lang="en-US" dirty="0" smtClean="0"/>
              <a:t>Source of Data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31000" contrast="-38000"/>
          </a:blip>
          <a:srcRect r="28125" b="14000"/>
          <a:stretch>
            <a:fillRect/>
          </a:stretch>
        </p:blipFill>
        <p:spPr bwMode="auto">
          <a:xfrm>
            <a:off x="6096000" y="3810000"/>
            <a:ext cx="2081907" cy="155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r="11250" b="7000"/>
          <a:stretch>
            <a:fillRect/>
          </a:stretch>
        </p:blipFill>
        <p:spPr bwMode="auto">
          <a:xfrm>
            <a:off x="609600" y="3429000"/>
            <a:ext cx="4419600" cy="289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6336268"/>
            <a:ext cx="45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https://www.mapsofindia.com/dtc-bus-route/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1546" y="5345668"/>
            <a:ext cx="299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https://www.dtcbusroutes.in/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Analysis of the Properties of Bus Network Topology </a:t>
            </a:r>
            <a:r>
              <a:rPr lang="en-US" sz="2000" dirty="0" smtClean="0"/>
              <a:t>in Beijing </a:t>
            </a:r>
            <a:r>
              <a:rPr lang="en-US" sz="2000" dirty="0"/>
              <a:t>Basing on Complex </a:t>
            </a:r>
            <a:r>
              <a:rPr lang="en-US" sz="2000" dirty="0" smtClean="0"/>
              <a:t>Networks by </a:t>
            </a:r>
            <a:r>
              <a:rPr lang="en-US" sz="2000" dirty="0" err="1"/>
              <a:t>Hui</a:t>
            </a:r>
            <a:r>
              <a:rPr lang="en-US" sz="2000" dirty="0"/>
              <a:t> Zhang,1 </a:t>
            </a:r>
            <a:r>
              <a:rPr lang="en-US" sz="2000" dirty="0" err="1"/>
              <a:t>Peng</a:t>
            </a:r>
            <a:r>
              <a:rPr lang="en-US" sz="2000" dirty="0"/>
              <a:t> Zhao,1 </a:t>
            </a:r>
            <a:r>
              <a:rPr lang="en-US" sz="2000" dirty="0" err="1"/>
              <a:t>Jian</a:t>
            </a:r>
            <a:r>
              <a:rPr lang="en-US" sz="2000" dirty="0"/>
              <a:t> Gao,1 and Xiang-</a:t>
            </a:r>
            <a:r>
              <a:rPr lang="en-US" sz="2000" dirty="0" err="1"/>
              <a:t>ming</a:t>
            </a:r>
            <a:r>
              <a:rPr lang="en-US" sz="2000" dirty="0"/>
              <a:t> </a:t>
            </a:r>
            <a:r>
              <a:rPr lang="en-US" sz="2000" dirty="0" smtClean="0"/>
              <a:t>Yao1,2</a:t>
            </a:r>
          </a:p>
          <a:p>
            <a:r>
              <a:rPr lang="en-US" sz="2000" dirty="0"/>
              <a:t>Bus transport network analysis in Rio de Janeiro based on topological </a:t>
            </a:r>
            <a:r>
              <a:rPr lang="en-US" sz="2000" dirty="0" smtClean="0"/>
              <a:t>models using Social Networks by </a:t>
            </a:r>
            <a:r>
              <a:rPr lang="en-US" sz="2000" dirty="0"/>
              <a:t>Diego </a:t>
            </a:r>
            <a:r>
              <a:rPr lang="en-US" sz="2000" dirty="0" err="1" smtClean="0"/>
              <a:t>Carvalho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Study on some bus transport networks in </a:t>
            </a:r>
            <a:r>
              <a:rPr lang="en-US" sz="2000" dirty="0" smtClean="0"/>
              <a:t>China with </a:t>
            </a:r>
            <a:r>
              <a:rPr lang="en-US" sz="2000" dirty="0"/>
              <a:t>considering spatial </a:t>
            </a:r>
            <a:r>
              <a:rPr lang="en-US" sz="2000" dirty="0" smtClean="0"/>
              <a:t>characteristics by </a:t>
            </a:r>
            <a:r>
              <a:rPr lang="en-US" sz="2000" dirty="0" err="1"/>
              <a:t>Xu-Hua</a:t>
            </a:r>
            <a:r>
              <a:rPr lang="en-US" sz="2000" dirty="0"/>
              <a:t> Yang a,⇑, </a:t>
            </a:r>
            <a:r>
              <a:rPr lang="en-US" sz="2000" dirty="0" err="1"/>
              <a:t>Guang</a:t>
            </a:r>
            <a:r>
              <a:rPr lang="en-US" sz="2000" dirty="0"/>
              <a:t> Chen </a:t>
            </a:r>
            <a:r>
              <a:rPr lang="en-US" sz="2000" dirty="0" err="1"/>
              <a:t>a,b</a:t>
            </a:r>
            <a:r>
              <a:rPr lang="en-US" sz="2000" dirty="0"/>
              <a:t>, </a:t>
            </a:r>
            <a:r>
              <a:rPr lang="en-US" sz="2000" dirty="0" err="1"/>
              <a:t>Sheng</a:t>
            </a:r>
            <a:r>
              <a:rPr lang="en-US" sz="2000" dirty="0"/>
              <a:t>-Yong Chen a, Wan-Liang </a:t>
            </a:r>
            <a:r>
              <a:rPr lang="en-US" sz="2000" dirty="0" err="1"/>
              <a:t>Wanga</a:t>
            </a:r>
            <a:r>
              <a:rPr lang="en-US" sz="2000" dirty="0"/>
              <a:t>, Lei Wang 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Structural Analysis of Bus Networks Using Indicators of Graph Theory and</a:t>
            </a:r>
          </a:p>
          <a:p>
            <a:pPr>
              <a:buNone/>
            </a:pPr>
            <a:r>
              <a:rPr lang="en-US" sz="2000" dirty="0" smtClean="0"/>
              <a:t>      Complex </a:t>
            </a:r>
            <a:r>
              <a:rPr lang="en-US" sz="2000" dirty="0"/>
              <a:t>Network </a:t>
            </a:r>
            <a:r>
              <a:rPr lang="en-US" sz="2000" dirty="0" smtClean="0"/>
              <a:t>Theory by </a:t>
            </a:r>
            <a:r>
              <a:rPr lang="en-US" sz="2000" dirty="0" err="1"/>
              <a:t>Hui</a:t>
            </a:r>
            <a:r>
              <a:rPr lang="en-US" sz="2000" dirty="0"/>
              <a:t> </a:t>
            </a:r>
            <a:r>
              <a:rPr lang="en-US" sz="2000" dirty="0" smtClean="0"/>
              <a:t>Zhang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Public </a:t>
            </a:r>
            <a:r>
              <a:rPr lang="en-US" sz="2000" dirty="0" smtClean="0"/>
              <a:t>transport networks: empirical analysis and modeling by C. von Ferber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2438400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368</Words>
  <Application>Microsoft Office PowerPoint</Application>
  <PresentationFormat>On-screen Show (4:3)</PresentationFormat>
  <Paragraphs>68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Proposal – Problem Definition</vt:lpstr>
      <vt:lpstr>Significance of Our Project</vt:lpstr>
      <vt:lpstr>Significance of Our Project (Conti..)</vt:lpstr>
      <vt:lpstr>How will we go?</vt:lpstr>
      <vt:lpstr>P, C, B &amp; L Space Examples</vt:lpstr>
      <vt:lpstr>How will we go?(Conti..)</vt:lpstr>
      <vt:lpstr>Literature Survey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</dc:title>
  <dc:creator>Admin</dc:creator>
  <cp:lastModifiedBy>Admin</cp:lastModifiedBy>
  <cp:revision>159</cp:revision>
  <dcterms:created xsi:type="dcterms:W3CDTF">2019-09-08T01:40:20Z</dcterms:created>
  <dcterms:modified xsi:type="dcterms:W3CDTF">2019-09-08T19:23:48Z</dcterms:modified>
</cp:coreProperties>
</file>