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%26@stdout" TargetMode="External"/><Relationship Id="rId2" Type="http://schemas.openxmlformats.org/officeDocument/2006/relationships/hyperlink" Target="mailto:%26@stdout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TCL Scripting for OPENLANE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65480" y="2286000"/>
            <a:ext cx="8495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Ahsen Tahir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Electrical Department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University of Engineering and Technology, Lahore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TCL Array: env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Array env is used for environment variables by TCL</a:t>
            </a:r>
            <a:endParaRPr b="0" lang="en-US" sz="20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e.g. env(PATH), env(USER), env(HOSTNAME) and openlane flow variables</a:t>
            </a:r>
            <a:endParaRPr b="0" lang="en-US" sz="1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env has a global name space and can also be written ::env()</a:t>
            </a:r>
            <a:endParaRPr b="0" lang="en-US" sz="1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Try </a:t>
            </a:r>
            <a:r>
              <a:rPr b="1" lang="en-US" sz="2000" spc="-1" strike="noStrike">
                <a:latin typeface="Arial"/>
              </a:rPr>
              <a:t>parray env</a:t>
            </a:r>
            <a:r>
              <a:rPr b="0" lang="en-US" sz="2000" spc="-1" strike="noStrike">
                <a:latin typeface="Arial"/>
              </a:rPr>
              <a:t> to get the list and </a:t>
            </a:r>
            <a:r>
              <a:rPr b="1" lang="en-US" sz="2000" spc="-1" strike="noStrike">
                <a:latin typeface="Arial"/>
              </a:rPr>
              <a:t>puts [array names env]</a:t>
            </a:r>
            <a:r>
              <a:rPr b="0" lang="en-US" sz="2000" spc="-1" strike="noStrike">
                <a:latin typeface="Arial"/>
              </a:rPr>
              <a:t> to get index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Used in openlane config files for variables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e.g. set ::env(DESIGN_NAME) alu, set ::env(CLOCK_PERIOD) "10.000"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set ::env(CLOCK_PORT) "clk"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Check if a particular env variable (index→ DISPLAY) exists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1409a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21409a"/>
                </a:solidFill>
                <a:latin typeface="Arial"/>
              </a:rPr>
              <a:t>if { [info exists ::env(DISPLAY) ] }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Other global variables</a:t>
            </a:r>
            <a:r>
              <a:rPr b="0" lang="en-US" sz="1800" spc="-1" strike="noStrike">
                <a:solidFill>
                  <a:srgbClr val="21409a"/>
                </a:solidFill>
                <a:latin typeface="Arial"/>
              </a:rPr>
              <a:t> argv → Tcl list of arguments to tclsh or wish.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Misc. Built-in Commands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puts [info script] → ./filename.tcl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puts [file normalize [info script]] → /</a:t>
            </a:r>
            <a:r>
              <a:rPr b="0" i="1" lang="en-US" sz="2200" spc="-1" strike="noStrike">
                <a:solidFill>
                  <a:srgbClr val="21409a"/>
                </a:solidFill>
                <a:latin typeface="Arial"/>
              </a:rPr>
              <a:t>home/</a:t>
            </a: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ahsen/vlsi/filename.tcl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  <a:ea typeface="AR PL SungtiL GB"/>
              </a:rPr>
              <a:t>puts [file dirname [file normalize [info script]]]</a:t>
            </a: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→ /</a:t>
            </a:r>
            <a:r>
              <a:rPr b="0" i="1" lang="en-US" sz="2200" spc="-1" strike="noStrike">
                <a:solidFill>
                  <a:srgbClr val="21409a"/>
                </a:solidFill>
                <a:latin typeface="Arial"/>
              </a:rPr>
              <a:t>home/</a:t>
            </a: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ahsen/vlsi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lappend will append new path to internal paths maintained by TCL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e.g. lappend ::auto_path $::env(OPENLANE_ROOT)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e.g. lappend ::auto_path “$::env(OPENLANE_ROOT)/scripts”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Execute commands/programs in tcl 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e.g. exec tclsh &gt;</a:t>
            </a:r>
            <a:r>
              <a:rPr b="0" lang="en-US" sz="2200" spc="-1" strike="noStrike">
                <a:solidFill>
                  <a:srgbClr val="21409a"/>
                </a:solidFill>
                <a:latin typeface="Arial"/>
                <a:hlinkClick r:id="rId1"/>
              </a:rPr>
              <a:t>&amp;@stdout</a:t>
            </a: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(&gt;</a:t>
            </a:r>
            <a:r>
              <a:rPr b="0" lang="en-US" sz="2200" spc="-1" strike="noStrike">
                <a:solidFill>
                  <a:srgbClr val="21409a"/>
                </a:solidFill>
                <a:latin typeface="Arial"/>
                <a:hlinkClick r:id="rId2"/>
              </a:rPr>
              <a:t>&amp;@stdout</a:t>
            </a: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 → sends standard output from the last command and standard error from all commands to standard output )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glob command is used to match file names and outputs a list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1409a"/>
                </a:solidFill>
                <a:latin typeface="Arial"/>
              </a:rPr>
              <a:t>glob *.v → design_2.v design_1.v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TCL Script File Execution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32000" y="1584000"/>
            <a:ext cx="8495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Make a file with the vim editor and tcl extension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04000" y="1930320"/>
            <a:ext cx="5618880" cy="23724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432000" y="2173680"/>
            <a:ext cx="8495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To invoke the tclsh interpreter when executing file write </a:t>
            </a:r>
            <a:r>
              <a:rPr b="0" lang="en-US" sz="1400" spc="-1" strike="noStrike">
                <a:solidFill>
                  <a:srgbClr val="4d5156"/>
                </a:solidFill>
                <a:latin typeface="arial;sans-serif"/>
              </a:rPr>
              <a:t>#!/usr/</a:t>
            </a:r>
            <a:r>
              <a:rPr b="0" lang="en-US" sz="1400" spc="-1" strike="noStrike">
                <a:solidFill>
                  <a:srgbClr val="5f6368"/>
                </a:solidFill>
                <a:latin typeface="arial;sans-serif"/>
              </a:rPr>
              <a:t>bin</a:t>
            </a:r>
            <a:r>
              <a:rPr b="0" lang="en-US" sz="1400" spc="-1" strike="noStrike">
                <a:solidFill>
                  <a:srgbClr val="4d5156"/>
                </a:solidFill>
                <a:latin typeface="arial;sans-serif"/>
              </a:rPr>
              <a:t>/</a:t>
            </a:r>
            <a:r>
              <a:rPr b="0" lang="en-US" sz="1400" spc="-1" strike="noStrike">
                <a:solidFill>
                  <a:srgbClr val="5f6368"/>
                </a:solidFill>
                <a:latin typeface="arial;sans-serif"/>
              </a:rPr>
              <a:t>tclsh (where # is for comment)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rcRect l="0" t="0" r="0" b="35165"/>
          <a:stretch/>
        </p:blipFill>
        <p:spPr>
          <a:xfrm>
            <a:off x="504360" y="2493360"/>
            <a:ext cx="6695280" cy="52992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432000" y="2173680"/>
            <a:ext cx="8495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To invoke the tclsh interpreter when executing file write </a:t>
            </a:r>
            <a:r>
              <a:rPr b="0" lang="en-US" sz="1400" spc="-1" strike="noStrike">
                <a:solidFill>
                  <a:srgbClr val="4d5156"/>
                </a:solidFill>
                <a:latin typeface="arial;sans-serif"/>
              </a:rPr>
              <a:t>#!/usr/</a:t>
            </a:r>
            <a:r>
              <a:rPr b="0" lang="en-US" sz="1400" spc="-1" strike="noStrike">
                <a:solidFill>
                  <a:srgbClr val="5f6368"/>
                </a:solidFill>
                <a:latin typeface="arial;sans-serif"/>
              </a:rPr>
              <a:t>bin</a:t>
            </a:r>
            <a:r>
              <a:rPr b="0" lang="en-US" sz="1400" spc="-1" strike="noStrike">
                <a:solidFill>
                  <a:srgbClr val="4d5156"/>
                </a:solidFill>
                <a:latin typeface="arial;sans-serif"/>
              </a:rPr>
              <a:t>/</a:t>
            </a:r>
            <a:r>
              <a:rPr b="0" lang="en-US" sz="1400" spc="-1" strike="noStrike">
                <a:solidFill>
                  <a:srgbClr val="5f6368"/>
                </a:solidFill>
                <a:latin typeface="arial;sans-serif"/>
              </a:rPr>
              <a:t>tclsh (where # is for comment)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32000" y="2173680"/>
            <a:ext cx="8495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To invoke the tclsh interpreter when executing file write </a:t>
            </a:r>
            <a:r>
              <a:rPr b="0" lang="en-US" sz="1400" spc="-1" strike="noStrike">
                <a:solidFill>
                  <a:srgbClr val="4d5156"/>
                </a:solidFill>
                <a:latin typeface="arial;sans-serif"/>
              </a:rPr>
              <a:t>#!/usr/</a:t>
            </a:r>
            <a:r>
              <a:rPr b="0" lang="en-US" sz="1400" spc="-1" strike="noStrike">
                <a:solidFill>
                  <a:srgbClr val="5f6368"/>
                </a:solidFill>
                <a:latin typeface="arial;sans-serif"/>
              </a:rPr>
              <a:t>bin</a:t>
            </a:r>
            <a:r>
              <a:rPr b="0" lang="en-US" sz="1400" spc="-1" strike="noStrike">
                <a:solidFill>
                  <a:srgbClr val="4d5156"/>
                </a:solidFill>
                <a:latin typeface="arial;sans-serif"/>
              </a:rPr>
              <a:t>/</a:t>
            </a:r>
            <a:r>
              <a:rPr b="0" lang="en-US" sz="1400" spc="-1" strike="noStrike">
                <a:solidFill>
                  <a:srgbClr val="5f6368"/>
                </a:solidFill>
                <a:latin typeface="arial;sans-serif"/>
              </a:rPr>
              <a:t>tclsh (where # is for comment)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32000" y="3021840"/>
            <a:ext cx="8495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;sans-serif"/>
              </a:rPr>
              <a:t>Execute on command prompt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432000" y="2173680"/>
            <a:ext cx="8855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To invoke the tclsh interpreter when executing file write </a:t>
            </a:r>
            <a:r>
              <a:rPr b="0" lang="en-US" sz="1400" spc="-1" strike="noStrike">
                <a:solidFill>
                  <a:srgbClr val="4d5156"/>
                </a:solidFill>
                <a:latin typeface="arial;sans-serif"/>
              </a:rPr>
              <a:t>#!/usr/</a:t>
            </a:r>
            <a:r>
              <a:rPr b="0" lang="en-US" sz="1400" spc="-1" strike="noStrike">
                <a:solidFill>
                  <a:srgbClr val="5f6368"/>
                </a:solidFill>
                <a:latin typeface="arial;sans-serif"/>
              </a:rPr>
              <a:t>bin</a:t>
            </a:r>
            <a:r>
              <a:rPr b="0" lang="en-US" sz="1400" spc="-1" strike="noStrike">
                <a:solidFill>
                  <a:srgbClr val="4d5156"/>
                </a:solidFill>
                <a:latin typeface="arial;sans-serif"/>
              </a:rPr>
              <a:t>/</a:t>
            </a:r>
            <a:r>
              <a:rPr b="0" lang="en-US" sz="1400" spc="-1" strike="noStrike">
                <a:solidFill>
                  <a:srgbClr val="5f6368"/>
                </a:solidFill>
                <a:latin typeface="arial;sans-serif"/>
              </a:rPr>
              <a:t>tclsh (where # is for comment) </a:t>
            </a:r>
            <a:r>
              <a:rPr b="0" lang="en-US" sz="1400" spc="-1" strike="noStrike">
                <a:solidFill>
                  <a:srgbClr val="000000"/>
                </a:solidFill>
                <a:latin typeface="arial;sans-serif"/>
              </a:rPr>
              <a:t>as first line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rcRect l="0" t="0" r="0" b="45950"/>
          <a:stretch/>
        </p:blipFill>
        <p:spPr>
          <a:xfrm>
            <a:off x="504000" y="3240000"/>
            <a:ext cx="6819120" cy="359280"/>
          </a:xfrm>
          <a:prstGeom prst="rect">
            <a:avLst/>
          </a:prstGeom>
          <a:ln>
            <a:noFill/>
          </a:ln>
        </p:spPr>
      </p:pic>
      <p:sp>
        <p:nvSpPr>
          <p:cNvPr id="90" name="CustomShape 8"/>
          <p:cNvSpPr/>
          <p:nvPr/>
        </p:nvSpPr>
        <p:spPr>
          <a:xfrm>
            <a:off x="432000" y="3600000"/>
            <a:ext cx="84956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;sans-serif"/>
              </a:rPr>
              <a:t>sorry the filename.tcl is not in the path such as /usr/bin etc.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;sans-serif"/>
              </a:rPr>
              <a:t>Please use ./filename.tcl (./ means present directory just like ../ means parent directory)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4"/>
          <a:srcRect l="0" t="0" r="0" b="37175"/>
          <a:stretch/>
        </p:blipFill>
        <p:spPr>
          <a:xfrm>
            <a:off x="504000" y="4089600"/>
            <a:ext cx="6895440" cy="363960"/>
          </a:xfrm>
          <a:prstGeom prst="rect">
            <a:avLst/>
          </a:prstGeom>
          <a:ln>
            <a:noFill/>
          </a:ln>
        </p:spPr>
      </p:pic>
      <p:sp>
        <p:nvSpPr>
          <p:cNvPr id="92" name="CustomShape 9"/>
          <p:cNvSpPr/>
          <p:nvPr/>
        </p:nvSpPr>
        <p:spPr>
          <a:xfrm>
            <a:off x="432000" y="4406040"/>
            <a:ext cx="849564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;sans-serif"/>
              </a:rPr>
              <a:t>Linux needs execution permissions for the file through </a:t>
            </a:r>
            <a:r>
              <a:rPr b="1" lang="en-US" sz="1400" spc="-1" strike="noStrike">
                <a:solidFill>
                  <a:srgbClr val="000000"/>
                </a:solidFill>
                <a:latin typeface="arial;sans-serif"/>
              </a:rPr>
              <a:t>chmod</a:t>
            </a:r>
            <a:r>
              <a:rPr b="0" lang="en-US" sz="1400" spc="-1" strike="noStrike">
                <a:solidFill>
                  <a:srgbClr val="000000"/>
                </a:solidFill>
                <a:latin typeface="arial;sans-serif"/>
              </a:rPr>
              <a:t> command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504000" y="4696200"/>
            <a:ext cx="6209640" cy="1994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6"/>
          <a:stretch/>
        </p:blipFill>
        <p:spPr>
          <a:xfrm>
            <a:off x="504000" y="4962240"/>
            <a:ext cx="5600160" cy="4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4000" y="177840"/>
            <a:ext cx="75596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TCL Execution on Shell Interpreter</a:t>
            </a:r>
            <a:endParaRPr b="0" lang="en-US" sz="357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646640" y="1656000"/>
            <a:ext cx="6705000" cy="27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Assigning Variables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Assign a variable with set command</a:t>
            </a:r>
            <a:endParaRPr b="0" lang="en-US" sz="2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a 1</a:t>
            </a:r>
            <a:endParaRPr b="0" lang="en-US" sz="2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b flower</a:t>
            </a:r>
            <a:endParaRPr b="0" lang="en-US" sz="2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c 2.2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r>
              <a:rPr b="0" lang="en-US" sz="2600" spc="-1" strike="noStrike">
                <a:latin typeface="Arial"/>
              </a:rPr>
              <a:t>Reference variable with $, e.g. $a, $b, $c, puts $a (/r for carriage return, /t for tab), puts “$a” (not {$a})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080000" y="3888000"/>
            <a:ext cx="7867080" cy="172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Mathematical Expressions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expr {$a+$b}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expr {$a == 1} or expr {$a eq 1}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Also eq, ne, !, &lt;=, &gt;=, &lt;&lt; , &gt;&gt;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Arrays</a:t>
            </a:r>
            <a:endParaRPr b="0" lang="en-US" sz="2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a(1) 10</a:t>
            </a:r>
            <a:endParaRPr b="0" lang="en-US" sz="2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a(2) 7</a:t>
            </a:r>
            <a:endParaRPr b="0" lang="en-US" sz="2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a(3) 17</a:t>
            </a:r>
            <a:endParaRPr b="0" lang="en-US" sz="2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b    2</a:t>
            </a:r>
            <a:endParaRPr b="0" lang="en-US" sz="2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puts "Sum: [expr {$a(1)+$a($b)}]"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Loops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for {set i 0} {$i &lt; 10} {incr i} {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puts $i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}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while {$i &lt; 10} {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puts $i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i [expr {$i + 2}]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If - else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x 3 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if {$x == 2} {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  </a:t>
            </a:r>
            <a:r>
              <a:rPr b="0" lang="en-US" sz="2600" spc="-1" strike="noStrike">
                <a:latin typeface="Arial"/>
              </a:rPr>
              <a:t>puts "x is 2"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} elseif {($x &gt; 2) &amp;&amp; ($x &lt;= 4)}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r>
              <a:rPr b="0" lang="en-US" sz="2600" spc="-1" strike="noStrike">
                <a:latin typeface="Arial"/>
              </a:rPr>
              <a:t>       </a:t>
            </a:r>
            <a:r>
              <a:rPr b="0" lang="en-US" sz="2600" spc="-1" strike="noStrike">
                <a:latin typeface="Arial"/>
              </a:rPr>
              <a:t>puts "x is greater than 2 and less than equal to 4"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} else {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  </a:t>
            </a:r>
            <a:r>
              <a:rPr b="0" lang="en-US" sz="2600" spc="-1" strike="noStrike">
                <a:latin typeface="Arial"/>
              </a:rPr>
              <a:t>puts "x is greater than 4"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Procedure/function in TCL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proc procedureName {arguments} {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body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}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proc sum {arg1 arg2} {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   </a:t>
            </a:r>
            <a:r>
              <a:rPr b="0" lang="en-US" sz="2600" spc="-1" strike="noStrike">
                <a:latin typeface="Arial"/>
              </a:rPr>
              <a:t>set x [expr {$arg1 + $arg2}] (or return [expr {$arg1 + $arg2}])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   </a:t>
            </a:r>
            <a:r>
              <a:rPr b="0" lang="en-US" sz="2600" spc="-1" strike="noStrike">
                <a:latin typeface="Arial"/>
              </a:rPr>
              <a:t>return $x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puts "[sum 2 3]"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set value [sum 2 3]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Associative Arrays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Array</a:t>
            </a:r>
            <a:endParaRPr b="0" lang="en-US" sz="20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set a(1) hello</a:t>
            </a:r>
            <a:endParaRPr b="0" lang="en-US" sz="1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set a(2) world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Associative Array</a:t>
            </a:r>
            <a:endParaRPr b="0" lang="en-US" sz="20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set a(age) 12</a:t>
            </a:r>
            <a:endParaRPr b="0" lang="en-US" sz="1600" spc="-1" strike="noStrike">
              <a:latin typeface="Arial"/>
            </a:endParaRPr>
          </a:p>
          <a:p>
            <a:pPr marL="61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set a(car) toyota 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parray a 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1409a"/>
                </a:solidFill>
                <a:latin typeface="Arial"/>
              </a:rPr>
              <a:t>a(age) = 12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1409a"/>
                </a:solidFill>
                <a:latin typeface="Arial"/>
              </a:rPr>
              <a:t>a(car) = toyota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1409a"/>
                </a:solidFill>
                <a:latin typeface="Arial"/>
              </a:rPr>
              <a:t>array names a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1409a"/>
                </a:solidFill>
                <a:latin typeface="Arial"/>
              </a:rPr>
              <a:t>age car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1409a"/>
                </a:solidFill>
                <a:latin typeface="Arial"/>
              </a:rPr>
              <a:t>info exists a(age)</a:t>
            </a:r>
            <a:endParaRPr b="0" lang="en-US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b3"/>
                </a:solidFill>
                <a:latin typeface="Arial"/>
              </a:rPr>
              <a:t>1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0" t="0" r="25008" b="0"/>
          <a:stretch/>
        </p:blipFill>
        <p:spPr>
          <a:xfrm>
            <a:off x="3960000" y="1728000"/>
            <a:ext cx="5327280" cy="30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2021-03-14T15:30:33Z</dcterms:created>
  <dc:creator/>
  <dc:description/>
  <dc:language>en-GB</dc:language>
  <cp:lastModifiedBy/>
  <dcterms:modified xsi:type="dcterms:W3CDTF">2021-03-15T14:18:15Z</dcterms:modified>
  <cp:revision>12</cp:revision>
  <dc:subject/>
  <dc:title>Bright Blue</dc:title>
</cp:coreProperties>
</file>