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61" r:id="rId6"/>
    <p:sldId id="260" r:id="rId7"/>
    <p:sldId id="259" r:id="rId8"/>
    <p:sldId id="262" r:id="rId9"/>
    <p:sldId id="263" r:id="rId10"/>
    <p:sldId id="264" r:id="rId11"/>
    <p:sldId id="271" r:id="rId12"/>
    <p:sldId id="272" r:id="rId13"/>
    <p:sldId id="273" r:id="rId14"/>
    <p:sldId id="274" r:id="rId15"/>
    <p:sldId id="266" r:id="rId16"/>
    <p:sldId id="269" r:id="rId17"/>
    <p:sldId id="275" r:id="rId18"/>
    <p:sldId id="268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1" initials="d" lastIdx="2" clrIdx="0">
    <p:extLst>
      <p:ext uri="{19B8F6BF-5375-455C-9EA6-DF929625EA0E}">
        <p15:presenceInfo xmlns:p15="http://schemas.microsoft.com/office/powerpoint/2012/main" userId="d7ae3ff9c8ec4d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9919" y="0"/>
            <a:ext cx="9361231" cy="2769326"/>
          </a:xfrm>
        </p:spPr>
        <p:txBody>
          <a:bodyPr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基础与面向对象程序设计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3946330"/>
            <a:ext cx="7766936" cy="1853579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/>
              <a:t>主讲人：易凯</a:t>
            </a:r>
            <a:endParaRPr lang="en-US" altLang="zh-CN" sz="3200" dirty="0"/>
          </a:p>
          <a:p>
            <a:pPr algn="ctr"/>
            <a:r>
              <a:rPr lang="en-US" altLang="zh-CN" sz="3200" dirty="0"/>
              <a:t>Email</a:t>
            </a:r>
            <a:r>
              <a:rPr lang="zh-CN" altLang="en-US" sz="3200" dirty="0"/>
              <a:t>：</a:t>
            </a:r>
            <a:r>
              <a:rPr lang="en-US" altLang="zh-CN" sz="3200" dirty="0"/>
              <a:t>williamyi96@gmail.com</a:t>
            </a:r>
          </a:p>
          <a:p>
            <a:pPr algn="ctr"/>
            <a:r>
              <a:rPr lang="en-US" altLang="zh-CN" sz="3200" dirty="0"/>
              <a:t>2016-9-24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914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283055" y="98656"/>
            <a:ext cx="7766936" cy="1646302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技术架构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413" y="2288294"/>
            <a:ext cx="7766936" cy="3025828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J2EE</a:t>
            </a:r>
            <a:r>
              <a:rPr lang="zh-CN" altLang="en-US" sz="2800" dirty="0"/>
              <a:t>：企业版，是以企业为环境开发应用程序的解决方案</a:t>
            </a:r>
            <a:endParaRPr lang="en-US" altLang="zh-CN" sz="2800" dirty="0"/>
          </a:p>
          <a:p>
            <a:pPr algn="l"/>
            <a:r>
              <a:rPr lang="en-US" altLang="zh-CN" sz="2800" dirty="0"/>
              <a:t>J2SE:</a:t>
            </a:r>
            <a:r>
              <a:rPr lang="zh-CN" altLang="en-US" sz="2800" dirty="0"/>
              <a:t>标注版，是为桌面开发和低端商务应用的解决方案</a:t>
            </a:r>
            <a:endParaRPr lang="en-US" altLang="zh-CN" sz="2800" dirty="0"/>
          </a:p>
          <a:p>
            <a:pPr algn="l"/>
            <a:r>
              <a:rPr lang="en-US" altLang="zh-CN" sz="2800" dirty="0"/>
              <a:t>J2ME</a:t>
            </a:r>
            <a:r>
              <a:rPr lang="zh-CN" altLang="en-US" sz="2800" dirty="0"/>
              <a:t>：小型版，是致力于消费产品和嵌入式设备的最佳解决方案</a:t>
            </a:r>
          </a:p>
        </p:txBody>
      </p:sp>
    </p:spTree>
    <p:extLst>
      <p:ext uri="{BB962C8B-B14F-4D97-AF65-F5344CB8AC3E}">
        <p14:creationId xmlns:p14="http://schemas.microsoft.com/office/powerpoint/2010/main" val="8787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1497" y="-331305"/>
            <a:ext cx="1067389" cy="6851374"/>
          </a:xfrm>
        </p:spPr>
        <p:txBody>
          <a:bodyPr/>
          <a:lstStyle/>
          <a:p>
            <a:pPr algn="l"/>
            <a:r>
              <a:rPr lang="zh-CN" altLang="en-US" sz="4000" dirty="0"/>
              <a:t>多分支条件语句的使用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6938" y="106017"/>
            <a:ext cx="7766936" cy="6751983"/>
          </a:xfrm>
        </p:spPr>
        <p:txBody>
          <a:bodyPr>
            <a:noAutofit/>
          </a:bodyPr>
          <a:lstStyle/>
          <a:p>
            <a:pPr algn="l"/>
            <a:r>
              <a:rPr lang="en-US" altLang="zh-CN" sz="1400" dirty="0"/>
              <a:t>public class </a:t>
            </a:r>
            <a:r>
              <a:rPr lang="en-US" altLang="zh-CN" sz="1400" dirty="0" err="1"/>
              <a:t>caseTest</a:t>
            </a:r>
            <a:r>
              <a:rPr lang="en-US" altLang="zh-CN" sz="1400" dirty="0"/>
              <a:t> {</a:t>
            </a:r>
          </a:p>
          <a:p>
            <a:pPr algn="l"/>
            <a:r>
              <a:rPr lang="en-US" altLang="zh-CN" sz="1400" dirty="0"/>
              <a:t>    //the operator of division</a:t>
            </a:r>
          </a:p>
          <a:p>
            <a:pPr algn="l"/>
            <a:r>
              <a:rPr lang="en-US" altLang="zh-CN" sz="1400" dirty="0"/>
              <a:t>    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 = 10, b = 7;</a:t>
            </a:r>
          </a:p>
          <a:p>
            <a:pPr algn="l"/>
            <a:r>
              <a:rPr lang="en-US" altLang="zh-CN" sz="1400" dirty="0"/>
              <a:t>        char </a:t>
            </a:r>
            <a:r>
              <a:rPr lang="en-US" altLang="zh-CN" sz="1400" dirty="0" err="1"/>
              <a:t>oper</a:t>
            </a:r>
            <a:r>
              <a:rPr lang="en-US" altLang="zh-CN" sz="1400" dirty="0"/>
              <a:t> = '/';</a:t>
            </a:r>
          </a:p>
          <a:p>
            <a:pPr algn="l"/>
            <a:endParaRPr lang="en-US" altLang="zh-CN" sz="1400" dirty="0"/>
          </a:p>
          <a:p>
            <a:pPr algn="l"/>
            <a:r>
              <a:rPr lang="en-US" altLang="zh-CN" sz="1400" dirty="0"/>
              <a:t>        //using switch statement</a:t>
            </a:r>
          </a:p>
          <a:p>
            <a:pPr algn="l"/>
            <a:r>
              <a:rPr lang="en-US" altLang="zh-CN" sz="1400" dirty="0"/>
              <a:t>        switch(</a:t>
            </a:r>
            <a:r>
              <a:rPr lang="en-US" altLang="zh-CN" sz="1400" dirty="0" err="1"/>
              <a:t>oper</a:t>
            </a:r>
            <a:r>
              <a:rPr lang="en-US" altLang="zh-CN" sz="1400" dirty="0"/>
              <a:t>) {</a:t>
            </a:r>
          </a:p>
          <a:p>
            <a:pPr algn="l"/>
            <a:r>
              <a:rPr lang="en-US" altLang="zh-CN" sz="1400" dirty="0"/>
              <a:t>            case'+':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(a + "+" + b + "=" + (a + b));</a:t>
            </a:r>
          </a:p>
          <a:p>
            <a:pPr algn="l"/>
            <a:r>
              <a:rPr lang="en-US" altLang="zh-CN" sz="1400" dirty="0"/>
              <a:t>                    break;</a:t>
            </a:r>
          </a:p>
          <a:p>
            <a:pPr algn="l"/>
            <a:r>
              <a:rPr lang="en-US" altLang="zh-CN" sz="1400" dirty="0"/>
              <a:t>            case'-':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(a + "-" + b + "=" + (a - b));</a:t>
            </a:r>
          </a:p>
          <a:p>
            <a:pPr algn="l"/>
            <a:r>
              <a:rPr lang="en-US" altLang="zh-CN" sz="1400" dirty="0"/>
              <a:t>                    break;</a:t>
            </a:r>
          </a:p>
          <a:p>
            <a:pPr algn="l"/>
            <a:r>
              <a:rPr lang="en-US" altLang="zh-CN" sz="1400" dirty="0"/>
              <a:t>            case'*':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(a + "*" + b + "=" + (a * b));</a:t>
            </a:r>
          </a:p>
          <a:p>
            <a:pPr algn="l"/>
            <a:r>
              <a:rPr lang="en-US" altLang="zh-CN" sz="1400" dirty="0"/>
              <a:t>                    break;</a:t>
            </a:r>
          </a:p>
          <a:p>
            <a:pPr algn="l"/>
            <a:r>
              <a:rPr lang="en-US" altLang="zh-CN" sz="1400" dirty="0"/>
              <a:t>            case'/':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(a + "/" + b + "=" + (a / b));</a:t>
            </a:r>
          </a:p>
          <a:p>
            <a:pPr algn="l"/>
            <a:r>
              <a:rPr lang="en-US" altLang="zh-CN" sz="1400" dirty="0"/>
              <a:t>                    break;</a:t>
            </a:r>
          </a:p>
          <a:p>
            <a:pPr algn="l"/>
            <a:r>
              <a:rPr lang="en-US" altLang="zh-CN" sz="1400" dirty="0"/>
              <a:t>            </a:t>
            </a:r>
            <a:r>
              <a:rPr lang="en-US" altLang="zh-CN" sz="1400" dirty="0" err="1"/>
              <a:t>default:System.out.println</a:t>
            </a:r>
            <a:r>
              <a:rPr lang="en-US" altLang="zh-CN" sz="1400" dirty="0"/>
              <a:t>("Unknown Operation!");</a:t>
            </a:r>
          </a:p>
          <a:p>
            <a:pPr algn="l"/>
            <a:r>
              <a:rPr lang="en-US" altLang="zh-CN" sz="1400" dirty="0"/>
              <a:t>        }</a:t>
            </a:r>
          </a:p>
          <a:p>
            <a:pPr algn="l"/>
            <a:r>
              <a:rPr lang="en-US" altLang="zh-CN" sz="1400" dirty="0"/>
              <a:t>    }</a:t>
            </a:r>
          </a:p>
          <a:p>
            <a:pPr algn="l"/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21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178904"/>
            <a:ext cx="732550" cy="6679096"/>
          </a:xfrm>
        </p:spPr>
        <p:txBody>
          <a:bodyPr/>
          <a:lstStyle/>
          <a:p>
            <a:r>
              <a:rPr lang="zh-CN" altLang="en-US" sz="3600" dirty="0"/>
              <a:t>循环语句的使用</a:t>
            </a:r>
            <a:r>
              <a:rPr lang="en-US" altLang="zh-CN" sz="3600" dirty="0"/>
              <a:t>—99</a:t>
            </a:r>
            <a:r>
              <a:rPr lang="zh-CN" altLang="en-US" sz="3600" dirty="0"/>
              <a:t>乘法表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937820" y="512619"/>
            <a:ext cx="6742838" cy="4412973"/>
          </a:xfrm>
        </p:spPr>
        <p:txBody>
          <a:bodyPr>
            <a:noAutofit/>
          </a:bodyPr>
          <a:lstStyle/>
          <a:p>
            <a:pPr algn="l"/>
            <a:r>
              <a:rPr lang="en-US" altLang="zh-CN" sz="2000" dirty="0"/>
              <a:t>public class </a:t>
            </a:r>
            <a:r>
              <a:rPr lang="en-US" altLang="zh-CN" sz="2000" dirty="0" err="1"/>
              <a:t>loopTest</a:t>
            </a:r>
            <a:r>
              <a:rPr lang="en-US" altLang="zh-CN" sz="2000" dirty="0"/>
              <a:t> {</a:t>
            </a:r>
          </a:p>
          <a:p>
            <a:pPr algn="l"/>
            <a:r>
              <a:rPr lang="en-US" altLang="zh-CN" sz="2000" dirty="0"/>
              <a:t> 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algn="l"/>
            <a:r>
              <a:rPr lang="en-US" altLang="zh-CN" sz="2000" dirty="0"/>
              <a:t>        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&lt;= 9;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</a:p>
          <a:p>
            <a:pPr algn="l"/>
            <a:r>
              <a:rPr lang="en-US" altLang="zh-CN" sz="2000" dirty="0"/>
              <a:t>            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 = 1; j &lt;= 9;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{</a:t>
            </a:r>
          </a:p>
          <a:p>
            <a:pPr algn="l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"*" + j + "=" +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*j) + "\t");</a:t>
            </a:r>
          </a:p>
          <a:p>
            <a:pPr algn="l"/>
            <a:r>
              <a:rPr lang="en-US" altLang="zh-CN" sz="2000" dirty="0"/>
              <a:t>            }</a:t>
            </a:r>
          </a:p>
          <a:p>
            <a:pPr algn="l"/>
            <a:r>
              <a:rPr lang="en-US" altLang="zh-CN" sz="2000" dirty="0"/>
              <a:t>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();</a:t>
            </a:r>
          </a:p>
          <a:p>
            <a:pPr algn="l"/>
            <a:r>
              <a:rPr lang="en-US" altLang="zh-CN" sz="2000" dirty="0"/>
              <a:t>        }</a:t>
            </a:r>
          </a:p>
          <a:p>
            <a:pPr algn="l"/>
            <a:r>
              <a:rPr lang="en-US" altLang="zh-CN" sz="2000" dirty="0"/>
              <a:t>    }</a:t>
            </a:r>
          </a:p>
          <a:p>
            <a:pPr algn="l"/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937820" y="5403273"/>
            <a:ext cx="585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How to solve this question by while and do-while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0849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-221672"/>
            <a:ext cx="501842" cy="7079672"/>
          </a:xfrm>
        </p:spPr>
        <p:txBody>
          <a:bodyPr/>
          <a:lstStyle/>
          <a:p>
            <a:r>
              <a:rPr lang="zh-CN" altLang="en-US" sz="3200" dirty="0"/>
              <a:t>一维数组的使用</a:t>
            </a:r>
            <a:r>
              <a:rPr lang="en-US" altLang="zh-CN" sz="3200" dirty="0"/>
              <a:t>—</a:t>
            </a:r>
            <a:r>
              <a:rPr lang="zh-CN" altLang="en-US" sz="3200" dirty="0"/>
              <a:t>求数组最大值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9393" y="310105"/>
            <a:ext cx="7766936" cy="6547895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/>
              <a:t>public class </a:t>
            </a:r>
            <a:r>
              <a:rPr lang="en-US" altLang="zh-CN" sz="1600" dirty="0" err="1"/>
              <a:t>oneDivArrayTest</a:t>
            </a:r>
            <a:r>
              <a:rPr lang="en-US" altLang="zh-CN" sz="1600" dirty="0"/>
              <a:t> {</a:t>
            </a:r>
          </a:p>
          <a:p>
            <a:pPr algn="l"/>
            <a:r>
              <a:rPr lang="en-US" altLang="zh-CN" sz="1600" dirty="0"/>
              <a:t>    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min, max;</a:t>
            </a:r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[] = {1,2,5,3,4};</a:t>
            </a:r>
          </a:p>
          <a:p>
            <a:pPr algn="l"/>
            <a:r>
              <a:rPr lang="en-US" altLang="zh-CN" sz="1600" dirty="0"/>
              <a:t>        min = max =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[0];</a:t>
            </a:r>
          </a:p>
          <a:p>
            <a:pPr algn="l"/>
            <a:r>
              <a:rPr lang="en-US" altLang="zh-CN" sz="1600" dirty="0"/>
              <a:t>      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arr.length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{</a:t>
            </a:r>
          </a:p>
          <a:p>
            <a:pPr algn="l"/>
            <a:r>
              <a:rPr lang="en-US" altLang="zh-CN" sz="1600" dirty="0"/>
              <a:t>            //</a:t>
            </a:r>
            <a:r>
              <a:rPr lang="en-US" altLang="zh-CN" sz="1600" dirty="0" err="1"/>
              <a:t>System.out.print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+ "");</a:t>
            </a:r>
          </a:p>
          <a:p>
            <a:pPr algn="l"/>
            <a:r>
              <a:rPr lang="en-US" altLang="zh-CN" sz="1600" dirty="0"/>
              <a:t>            if(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&gt; max) {</a:t>
            </a:r>
          </a:p>
          <a:p>
            <a:pPr algn="l"/>
            <a:r>
              <a:rPr lang="en-US" altLang="zh-CN" sz="1600" dirty="0"/>
              <a:t>                max =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</a:p>
          <a:p>
            <a:pPr algn="l"/>
            <a:r>
              <a:rPr lang="en-US" altLang="zh-CN" sz="1600" dirty="0"/>
              <a:t>            } else if(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&lt; min) {</a:t>
            </a:r>
          </a:p>
          <a:p>
            <a:pPr algn="l"/>
            <a:r>
              <a:rPr lang="en-US" altLang="zh-CN" sz="1600" dirty="0"/>
              <a:t>                min =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</a:p>
          <a:p>
            <a:pPr algn="l"/>
            <a:r>
              <a:rPr lang="en-US" altLang="zh-CN" sz="1600" dirty="0"/>
              <a:t>            }</a:t>
            </a:r>
          </a:p>
          <a:p>
            <a:pPr algn="l"/>
            <a:r>
              <a:rPr lang="en-US" altLang="zh-CN" sz="1600" dirty="0"/>
              <a:t>        }</a:t>
            </a:r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("the maximum element in the array is:" + max);</a:t>
            </a:r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("the </a:t>
            </a:r>
            <a:r>
              <a:rPr lang="en-US" altLang="zh-CN" sz="1600" dirty="0" err="1"/>
              <a:t>minmum</a:t>
            </a:r>
            <a:r>
              <a:rPr lang="en-US" altLang="zh-CN" sz="1600" dirty="0"/>
              <a:t> element in the array is:" + min);</a:t>
            </a:r>
          </a:p>
          <a:p>
            <a:pPr algn="l"/>
            <a:r>
              <a:rPr lang="en-US" altLang="zh-CN" sz="1600" dirty="0"/>
              <a:t>    }</a:t>
            </a:r>
          </a:p>
          <a:p>
            <a:pPr algn="l"/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65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450574"/>
            <a:ext cx="1056024" cy="5202082"/>
          </a:xfrm>
        </p:spPr>
        <p:txBody>
          <a:bodyPr/>
          <a:lstStyle/>
          <a:p>
            <a:pPr algn="ctr"/>
            <a:r>
              <a:rPr lang="zh-CN" altLang="en-US" sz="4000" dirty="0"/>
              <a:t>数组操作的相关</a:t>
            </a:r>
            <a:r>
              <a:rPr lang="en-US" altLang="zh-CN" sz="4000" dirty="0"/>
              <a:t>API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3542" y="201678"/>
            <a:ext cx="8601867" cy="655693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dirty="0"/>
              <a:t>public class </a:t>
            </a:r>
            <a:r>
              <a:rPr lang="en-US" altLang="zh-CN" dirty="0" err="1"/>
              <a:t>arrayAPItest</a:t>
            </a:r>
            <a:r>
              <a:rPr lang="en-US" altLang="zh-CN" dirty="0"/>
              <a:t> {</a:t>
            </a:r>
          </a:p>
          <a:p>
            <a:pPr algn="l"/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arr1[] = {1,2,3};</a:t>
            </a:r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arr2[] = {4,5,6};</a:t>
            </a:r>
          </a:p>
          <a:p>
            <a:pPr algn="l"/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arr1.length;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algn="l"/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("elements in array one are:" + arr1[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pPr algn="l"/>
            <a:r>
              <a:rPr lang="en-US" altLang="zh-CN" dirty="0"/>
              <a:t>        }</a:t>
            </a:r>
          </a:p>
          <a:p>
            <a:pPr algn="l"/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arr2.length;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algn="l"/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("elements in array two are:" + arr2[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pPr algn="l"/>
            <a:r>
              <a:rPr lang="en-US" altLang="zh-CN" dirty="0"/>
              <a:t>        }</a:t>
            </a:r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('\n');</a:t>
            </a:r>
          </a:p>
          <a:p>
            <a:pPr algn="l"/>
            <a:r>
              <a:rPr lang="en-US" altLang="zh-CN" dirty="0"/>
              <a:t>        //copy two array, you need to pay attention to the formal parameters</a:t>
            </a:r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System.arraycopy</a:t>
            </a:r>
            <a:r>
              <a:rPr lang="en-US" altLang="zh-CN" dirty="0"/>
              <a:t>(arr1,0,arr2,0,2);</a:t>
            </a:r>
          </a:p>
          <a:p>
            <a:pPr algn="l"/>
            <a:r>
              <a:rPr lang="en-US" altLang="zh-CN" dirty="0"/>
              <a:t>        //print two array and find whether their elements have been changed</a:t>
            </a:r>
          </a:p>
          <a:p>
            <a:pPr algn="l"/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arr1.length;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algn="l"/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("elements in array one are:" + arr1[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pPr algn="l"/>
            <a:r>
              <a:rPr lang="en-US" altLang="zh-CN" dirty="0"/>
              <a:t>        }</a:t>
            </a:r>
          </a:p>
          <a:p>
            <a:pPr algn="l"/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arr2.length;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algn="l"/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("elements in array two are:" + arr2[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pPr algn="l"/>
            <a:r>
              <a:rPr lang="en-US" altLang="zh-CN" dirty="0"/>
              <a:t>        }</a:t>
            </a:r>
          </a:p>
          <a:p>
            <a:pPr algn="l"/>
            <a:r>
              <a:rPr lang="en-US" altLang="zh-CN" dirty="0"/>
              <a:t>    }</a:t>
            </a:r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0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774" y="2151017"/>
            <a:ext cx="8596668" cy="470698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Any other questions about statements and variables</a:t>
            </a:r>
            <a:r>
              <a:rPr lang="zh-CN" altLang="en-US" sz="48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971040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330" y="2809461"/>
            <a:ext cx="10058400" cy="980661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Part2--Java</a:t>
            </a:r>
            <a:r>
              <a:rPr lang="zh-CN" altLang="en-US" sz="5400" dirty="0"/>
              <a:t>面向对象的结构特性</a:t>
            </a:r>
          </a:p>
        </p:txBody>
      </p:sp>
    </p:spTree>
    <p:extLst>
      <p:ext uri="{BB962C8B-B14F-4D97-AF65-F5344CB8AC3E}">
        <p14:creationId xmlns:p14="http://schemas.microsoft.com/office/powerpoint/2010/main" val="271309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38539"/>
            <a:ext cx="8596668" cy="755374"/>
          </a:xfrm>
        </p:spPr>
        <p:txBody>
          <a:bodyPr/>
          <a:lstStyle/>
          <a:p>
            <a:r>
              <a:rPr lang="zh-CN" altLang="en-US" dirty="0"/>
              <a:t>计算机语言的发展史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993913"/>
            <a:ext cx="8596668" cy="5685183"/>
          </a:xfrm>
        </p:spPr>
      </p:pic>
    </p:spTree>
    <p:extLst>
      <p:ext uri="{BB962C8B-B14F-4D97-AF65-F5344CB8AC3E}">
        <p14:creationId xmlns:p14="http://schemas.microsoft.com/office/powerpoint/2010/main" val="915487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487924" y="496221"/>
            <a:ext cx="7766936" cy="1646302"/>
          </a:xfrm>
        </p:spPr>
        <p:txBody>
          <a:bodyPr/>
          <a:lstStyle/>
          <a:p>
            <a:r>
              <a:rPr lang="zh-CN" altLang="en-US" dirty="0"/>
              <a:t>什么是对象？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9850" y="2884642"/>
            <a:ext cx="7766936" cy="1435567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/>
              <a:t>静态特征</a:t>
            </a:r>
            <a:r>
              <a:rPr lang="en-US" altLang="zh-CN" sz="4000" dirty="0"/>
              <a:t>+</a:t>
            </a:r>
            <a:r>
              <a:rPr lang="zh-CN" altLang="en-US" sz="4000" dirty="0"/>
              <a:t>动态特征</a:t>
            </a:r>
            <a:endParaRPr lang="en-US" altLang="zh-CN" sz="4000" dirty="0"/>
          </a:p>
          <a:p>
            <a:pPr algn="l"/>
            <a:r>
              <a:rPr lang="zh-CN" altLang="en-US" sz="4000" dirty="0"/>
              <a:t>对象 </a:t>
            </a:r>
            <a:r>
              <a:rPr lang="en-US" altLang="zh-CN" sz="4000" dirty="0"/>
              <a:t>= </a:t>
            </a:r>
            <a:r>
              <a:rPr lang="zh-CN" altLang="en-US" sz="4000" dirty="0"/>
              <a:t>数据</a:t>
            </a:r>
            <a:r>
              <a:rPr lang="en-US" altLang="zh-CN" sz="4000" dirty="0"/>
              <a:t>+</a:t>
            </a:r>
            <a:r>
              <a:rPr lang="zh-CN" altLang="en-US" sz="4000" dirty="0"/>
              <a:t>操作</a:t>
            </a:r>
            <a:endParaRPr lang="en-US" altLang="zh-CN" sz="4000" dirty="0"/>
          </a:p>
          <a:p>
            <a:pPr algn="l"/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602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667367" y="522725"/>
            <a:ext cx="7451402" cy="1646302"/>
          </a:xfrm>
        </p:spPr>
        <p:txBody>
          <a:bodyPr/>
          <a:lstStyle/>
          <a:p>
            <a:r>
              <a:rPr lang="zh-CN" altLang="en-US" dirty="0"/>
              <a:t>什么是类？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8334" y="3255703"/>
            <a:ext cx="8971721" cy="109689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相同属性和相同行为的一组对象，是对象的抽象</a:t>
            </a:r>
          </a:p>
        </p:txBody>
      </p:sp>
    </p:spTree>
    <p:extLst>
      <p:ext uri="{BB962C8B-B14F-4D97-AF65-F5344CB8AC3E}">
        <p14:creationId xmlns:p14="http://schemas.microsoft.com/office/powerpoint/2010/main" val="11485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30738" y="1006808"/>
            <a:ext cx="7766936" cy="1646302"/>
          </a:xfrm>
        </p:spPr>
        <p:txBody>
          <a:bodyPr/>
          <a:lstStyle/>
          <a:p>
            <a:r>
              <a:rPr lang="zh-CN" altLang="en-US" dirty="0"/>
              <a:t>课程之前，你需要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52730" y="3227873"/>
            <a:ext cx="5760094" cy="1662782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一颗学好</a:t>
            </a:r>
            <a:r>
              <a:rPr lang="en-US" altLang="zh-CN" sz="2800" dirty="0"/>
              <a:t>android</a:t>
            </a:r>
            <a:r>
              <a:rPr lang="zh-CN" altLang="en-US" sz="2800" dirty="0"/>
              <a:t>的心</a:t>
            </a:r>
            <a:endParaRPr lang="en-US" altLang="zh-CN" sz="2800" dirty="0"/>
          </a:p>
          <a:p>
            <a:pPr algn="l"/>
            <a:r>
              <a:rPr lang="en-US" altLang="zh-CN" sz="2800" dirty="0"/>
              <a:t>2.</a:t>
            </a:r>
            <a:r>
              <a:rPr lang="zh-CN" altLang="en-US" sz="2800" dirty="0"/>
              <a:t>配置好</a:t>
            </a:r>
            <a:r>
              <a:rPr lang="en-US" altLang="zh-CN" sz="2800" dirty="0"/>
              <a:t>java</a:t>
            </a:r>
            <a:r>
              <a:rPr lang="zh-CN" altLang="en-US" sz="2800" dirty="0"/>
              <a:t>所需要的环境变量</a:t>
            </a:r>
            <a:endParaRPr lang="en-US" altLang="zh-CN" sz="2800" dirty="0"/>
          </a:p>
          <a:p>
            <a:pPr algn="l"/>
            <a:r>
              <a:rPr lang="en-US" altLang="zh-CN" sz="2800" dirty="0"/>
              <a:t>3.</a:t>
            </a:r>
            <a:r>
              <a:rPr lang="zh-CN" altLang="en-US" sz="2800" dirty="0"/>
              <a:t>文本编辑器</a:t>
            </a:r>
          </a:p>
        </p:txBody>
      </p:sp>
    </p:spTree>
    <p:extLst>
      <p:ext uri="{BB962C8B-B14F-4D97-AF65-F5344CB8AC3E}">
        <p14:creationId xmlns:p14="http://schemas.microsoft.com/office/powerpoint/2010/main" val="55119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6893" y="1325217"/>
            <a:ext cx="7835715" cy="795130"/>
          </a:xfrm>
        </p:spPr>
        <p:txBody>
          <a:bodyPr/>
          <a:lstStyle/>
          <a:p>
            <a:r>
              <a:rPr lang="zh-CN" altLang="en-US" sz="4400" dirty="0"/>
              <a:t>面向对象程序设计的三大特征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81641" y="3017163"/>
            <a:ext cx="7766936" cy="2005411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1.</a:t>
            </a:r>
            <a:r>
              <a:rPr lang="zh-CN" altLang="en-US" sz="3600" dirty="0"/>
              <a:t>封装性</a:t>
            </a:r>
            <a:endParaRPr lang="en-US" altLang="zh-CN" sz="3600" dirty="0"/>
          </a:p>
          <a:p>
            <a:pPr algn="l"/>
            <a:r>
              <a:rPr lang="en-US" altLang="zh-CN" sz="3600" dirty="0"/>
              <a:t>2.</a:t>
            </a:r>
            <a:r>
              <a:rPr lang="zh-CN" altLang="en-US" sz="3600" dirty="0"/>
              <a:t>继承性</a:t>
            </a:r>
            <a:endParaRPr lang="en-US" altLang="zh-CN" sz="3600" dirty="0"/>
          </a:p>
          <a:p>
            <a:pPr algn="l"/>
            <a:r>
              <a:rPr lang="en-US" altLang="zh-CN" sz="3600" dirty="0"/>
              <a:t>3.</a:t>
            </a:r>
            <a:r>
              <a:rPr lang="zh-CN" altLang="en-US" sz="3600" dirty="0"/>
              <a:t>多态性</a:t>
            </a:r>
          </a:p>
        </p:txBody>
      </p:sp>
    </p:spTree>
    <p:extLst>
      <p:ext uri="{BB962C8B-B14F-4D97-AF65-F5344CB8AC3E}">
        <p14:creationId xmlns:p14="http://schemas.microsoft.com/office/powerpoint/2010/main" val="156197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847" y="821634"/>
            <a:ext cx="8596668" cy="467801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封装性：</a:t>
            </a:r>
            <a:br>
              <a:rPr lang="en-US" altLang="zh-CN" dirty="0"/>
            </a:br>
            <a:r>
              <a:rPr lang="en-US" altLang="zh-CN" dirty="0"/>
              <a:t>1.</a:t>
            </a:r>
            <a:r>
              <a:rPr lang="zh-CN" altLang="en-US" dirty="0"/>
              <a:t>把对象的属性和行为封装成密不可分的整体</a:t>
            </a: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将无需对外界显示的信息隐藏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继承性：</a:t>
            </a:r>
            <a:br>
              <a:rPr lang="en-US" altLang="zh-CN" dirty="0"/>
            </a:br>
            <a:r>
              <a:rPr lang="zh-CN" altLang="en-US" dirty="0"/>
              <a:t>从一般属性的类中派生出反映特殊事物的类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多态性：</a:t>
            </a:r>
            <a:br>
              <a:rPr lang="en-US" altLang="zh-CN" dirty="0"/>
            </a:br>
            <a:r>
              <a:rPr lang="zh-CN" altLang="en-US" dirty="0"/>
              <a:t>允许程序重名的现象：方法重载，成员覆盖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99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4410" y="-110349"/>
            <a:ext cx="827154" cy="6858000"/>
          </a:xfrm>
        </p:spPr>
        <p:txBody>
          <a:bodyPr/>
          <a:lstStyle/>
          <a:p>
            <a:r>
              <a:rPr lang="zh-CN" altLang="en-US" sz="4400" dirty="0"/>
              <a:t>构造方法</a:t>
            </a:r>
            <a:r>
              <a:rPr lang="en-US" altLang="zh-CN" sz="4400" dirty="0"/>
              <a:t>—</a:t>
            </a:r>
            <a:r>
              <a:rPr lang="zh-CN" altLang="en-US" sz="4400" dirty="0"/>
              <a:t>我是老司机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22713" y="313720"/>
            <a:ext cx="6771181" cy="633887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zh-CN" dirty="0"/>
              <a:t>class Person {</a:t>
            </a:r>
          </a:p>
          <a:p>
            <a:pPr algn="l"/>
            <a:r>
              <a:rPr lang="en-US" altLang="zh-CN" dirty="0"/>
              <a:t>    private String name;</a:t>
            </a:r>
          </a:p>
          <a:p>
            <a:pPr algn="l"/>
            <a:r>
              <a:rPr lang="en-US" altLang="zh-CN" dirty="0"/>
              <a:t>    private String occupation;</a:t>
            </a:r>
          </a:p>
          <a:p>
            <a:pPr algn="l"/>
            <a:r>
              <a:rPr lang="en-US" altLang="zh-CN" dirty="0"/>
              <a:t>    public Person(String n, String </a:t>
            </a:r>
            <a:r>
              <a:rPr lang="en-US" altLang="zh-CN" dirty="0" err="1"/>
              <a:t>ocp</a:t>
            </a:r>
            <a:r>
              <a:rPr lang="en-US" altLang="zh-CN" dirty="0"/>
              <a:t>) {</a:t>
            </a:r>
          </a:p>
          <a:p>
            <a:pPr algn="l"/>
            <a:r>
              <a:rPr lang="en-US" altLang="zh-CN" dirty="0"/>
              <a:t>        name = n;</a:t>
            </a:r>
          </a:p>
          <a:p>
            <a:pPr algn="l"/>
            <a:r>
              <a:rPr lang="en-US" altLang="zh-CN" dirty="0"/>
              <a:t>        occupation = </a:t>
            </a:r>
            <a:r>
              <a:rPr lang="en-US" altLang="zh-CN" dirty="0" err="1"/>
              <a:t>ocp</a:t>
            </a:r>
            <a:r>
              <a:rPr lang="en-US" altLang="zh-CN" dirty="0"/>
              <a:t>;</a:t>
            </a:r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Person(String n, String a)");</a:t>
            </a:r>
          </a:p>
          <a:p>
            <a:pPr algn="l"/>
            <a:r>
              <a:rPr lang="en-US" altLang="zh-CN" dirty="0"/>
              <a:t>    }</a:t>
            </a:r>
          </a:p>
          <a:p>
            <a:pPr algn="l"/>
            <a:r>
              <a:rPr lang="en-US" altLang="zh-CN" dirty="0"/>
              <a:t>    public String talk() {</a:t>
            </a:r>
          </a:p>
          <a:p>
            <a:pPr algn="l"/>
            <a:r>
              <a:rPr lang="en-US" altLang="zh-CN" dirty="0"/>
              <a:t>        return "my name is " + name + ", I am a " + occupation + "! "</a:t>
            </a:r>
          </a:p>
          <a:p>
            <a:pPr algn="l"/>
            <a:r>
              <a:rPr lang="en-US" altLang="zh-CN" dirty="0"/>
              <a:t>        + "\</a:t>
            </a:r>
            <a:r>
              <a:rPr lang="en-US" altLang="zh-CN" dirty="0" err="1"/>
              <a:t>nDo</a:t>
            </a:r>
            <a:r>
              <a:rPr lang="en-US" altLang="zh-CN" dirty="0"/>
              <a:t> you want to drive with me?";  </a:t>
            </a:r>
          </a:p>
          <a:p>
            <a:pPr algn="l"/>
            <a:r>
              <a:rPr lang="en-US" altLang="zh-CN" dirty="0"/>
              <a:t>    }</a:t>
            </a:r>
          </a:p>
          <a:p>
            <a:pPr algn="l"/>
            <a:r>
              <a:rPr lang="en-US" altLang="zh-CN" dirty="0"/>
              <a:t>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public class </a:t>
            </a:r>
            <a:r>
              <a:rPr lang="en-US" altLang="zh-CN" dirty="0" err="1"/>
              <a:t>constructTest</a:t>
            </a:r>
            <a:r>
              <a:rPr lang="en-US" altLang="zh-CN" dirty="0"/>
              <a:t> {</a:t>
            </a:r>
          </a:p>
          <a:p>
            <a:pPr algn="l"/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algn="l"/>
            <a:r>
              <a:rPr lang="en-US" altLang="zh-CN" dirty="0"/>
              <a:t>        Person p = new Person("Lei </a:t>
            </a:r>
            <a:r>
              <a:rPr lang="en-US" altLang="zh-CN" dirty="0" err="1"/>
              <a:t>Guo</a:t>
            </a:r>
            <a:r>
              <a:rPr lang="en-US" altLang="zh-CN" dirty="0"/>
              <a:t>", "old driver");</a:t>
            </a:r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p.talk</a:t>
            </a:r>
            <a:r>
              <a:rPr lang="en-US" altLang="zh-CN" dirty="0"/>
              <a:t>());</a:t>
            </a:r>
          </a:p>
          <a:p>
            <a:pPr algn="l"/>
            <a:r>
              <a:rPr lang="en-US" altLang="zh-CN" dirty="0"/>
              <a:t>    }</a:t>
            </a:r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5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5018" y="1762539"/>
            <a:ext cx="1024098" cy="4208344"/>
          </a:xfrm>
        </p:spPr>
        <p:txBody>
          <a:bodyPr/>
          <a:lstStyle/>
          <a:p>
            <a:r>
              <a:rPr lang="zh-CN" altLang="en-US" dirty="0"/>
              <a:t>对象的比较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2441" y="159027"/>
            <a:ext cx="3435994" cy="638754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b="1" dirty="0"/>
              <a:t>public class </a:t>
            </a:r>
            <a:r>
              <a:rPr lang="en-US" altLang="zh-CN" b="1" dirty="0" err="1"/>
              <a:t>EqualTest</a:t>
            </a:r>
            <a:r>
              <a:rPr lang="en-US" altLang="zh-CN" b="1" dirty="0"/>
              <a:t> {</a:t>
            </a:r>
          </a:p>
          <a:p>
            <a:pPr algn="l"/>
            <a:r>
              <a:rPr lang="en-US" altLang="zh-CN" b="1" dirty="0"/>
              <a:t>    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</a:p>
          <a:p>
            <a:pPr algn="l"/>
            <a:r>
              <a:rPr lang="en-US" altLang="zh-CN" b="1" dirty="0"/>
              <a:t>        String str1 = new String ("java");</a:t>
            </a:r>
          </a:p>
          <a:p>
            <a:pPr algn="l"/>
            <a:r>
              <a:rPr lang="en-US" altLang="zh-CN" b="1" dirty="0"/>
              <a:t>        String str2 = new String ("java");</a:t>
            </a:r>
          </a:p>
          <a:p>
            <a:pPr algn="l"/>
            <a:r>
              <a:rPr lang="en-US" altLang="zh-CN" b="1" dirty="0"/>
              <a:t>        String str3 = str2;</a:t>
            </a:r>
          </a:p>
          <a:p>
            <a:pPr algn="l"/>
            <a:r>
              <a:rPr lang="en-US" altLang="zh-CN" b="1" dirty="0"/>
              <a:t>        if(str1.equals(str2)) {</a:t>
            </a:r>
          </a:p>
          <a:p>
            <a:pPr algn="l"/>
            <a:r>
              <a:rPr lang="en-US" altLang="zh-CN" b="1" dirty="0"/>
              <a:t>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("1");</a:t>
            </a:r>
          </a:p>
          <a:p>
            <a:pPr algn="l"/>
            <a:r>
              <a:rPr lang="en-US" altLang="zh-CN" b="1" dirty="0"/>
              <a:t>        } else {</a:t>
            </a:r>
          </a:p>
          <a:p>
            <a:pPr algn="l"/>
            <a:r>
              <a:rPr lang="en-US" altLang="zh-CN" b="1" dirty="0"/>
              <a:t>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("0");</a:t>
            </a:r>
          </a:p>
          <a:p>
            <a:pPr algn="l"/>
            <a:r>
              <a:rPr lang="en-US" altLang="zh-CN" b="1" dirty="0"/>
              <a:t>        }</a:t>
            </a:r>
          </a:p>
          <a:p>
            <a:pPr algn="l"/>
            <a:r>
              <a:rPr lang="en-US" altLang="zh-CN" b="1" dirty="0"/>
              <a:t>        if(str2.equals(str3)) {</a:t>
            </a:r>
          </a:p>
          <a:p>
            <a:pPr algn="l"/>
            <a:r>
              <a:rPr lang="en-US" altLang="zh-CN" b="1" dirty="0"/>
              <a:t>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("2");</a:t>
            </a:r>
          </a:p>
          <a:p>
            <a:pPr algn="l"/>
            <a:r>
              <a:rPr lang="en-US" altLang="zh-CN" b="1" dirty="0"/>
              <a:t>        } else {</a:t>
            </a:r>
          </a:p>
          <a:p>
            <a:pPr algn="l"/>
            <a:r>
              <a:rPr lang="en-US" altLang="zh-CN" b="1" dirty="0"/>
              <a:t>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("0");</a:t>
            </a:r>
          </a:p>
          <a:p>
            <a:pPr algn="l"/>
            <a:r>
              <a:rPr lang="en-US" altLang="zh-CN" b="1" dirty="0"/>
              <a:t>        }</a:t>
            </a:r>
          </a:p>
          <a:p>
            <a:pPr algn="l"/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804451" y="159027"/>
            <a:ext cx="3988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if(str1 == str2) {</a:t>
            </a: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("3");</a:t>
            </a: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} else {</a:t>
            </a: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("0");</a:t>
            </a: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}</a:t>
            </a: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if(str2 == str3) {</a:t>
            </a: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("4");</a:t>
            </a: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} else {</a:t>
            </a: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("0");</a:t>
            </a: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}</a:t>
            </a: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5269" y="4426260"/>
            <a:ext cx="417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zh-CN" altLang="en-US" dirty="0">
                <a:solidFill>
                  <a:srgbClr val="FF0000"/>
                </a:solidFill>
              </a:rPr>
              <a:t>”比较的是内存地址的值，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equals</a:t>
            </a:r>
            <a:r>
              <a:rPr lang="zh-CN" altLang="en-US" dirty="0">
                <a:solidFill>
                  <a:srgbClr val="FF0000"/>
                </a:solidFill>
              </a:rPr>
              <a:t>”比较的是内容</a:t>
            </a:r>
          </a:p>
        </p:txBody>
      </p:sp>
    </p:spTree>
    <p:extLst>
      <p:ext uri="{BB962C8B-B14F-4D97-AF65-F5344CB8AC3E}">
        <p14:creationId xmlns:p14="http://schemas.microsoft.com/office/powerpoint/2010/main" val="193165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6006" y="297437"/>
            <a:ext cx="1010846" cy="6222631"/>
          </a:xfrm>
        </p:spPr>
        <p:txBody>
          <a:bodyPr/>
          <a:lstStyle/>
          <a:p>
            <a:r>
              <a:rPr lang="zh-CN" altLang="en-US" sz="4400" dirty="0"/>
              <a:t>静态变量和静态方法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6121" y="297438"/>
            <a:ext cx="3604592" cy="656056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zh-CN" dirty="0"/>
              <a:t>class Person {</a:t>
            </a:r>
          </a:p>
          <a:p>
            <a:pPr algn="l"/>
            <a:r>
              <a:rPr lang="en-US" altLang="zh-CN" dirty="0"/>
              <a:t>    String name;</a:t>
            </a:r>
          </a:p>
          <a:p>
            <a:pPr algn="l"/>
            <a:r>
              <a:rPr lang="en-US" altLang="zh-CN" dirty="0"/>
              <a:t>    static String occupation = "good student";</a:t>
            </a:r>
          </a:p>
          <a:p>
            <a:pPr algn="l"/>
            <a:r>
              <a:rPr lang="en-US" altLang="zh-CN" dirty="0"/>
              <a:t>    public Person(String n) {</a:t>
            </a:r>
          </a:p>
          <a:p>
            <a:pPr algn="l"/>
            <a:r>
              <a:rPr lang="en-US" altLang="zh-CN" dirty="0"/>
              <a:t>        this.name = n;</a:t>
            </a:r>
          </a:p>
          <a:p>
            <a:pPr algn="l"/>
            <a:r>
              <a:rPr lang="en-US" altLang="zh-CN" dirty="0"/>
              <a:t>        //</a:t>
            </a:r>
            <a:r>
              <a:rPr lang="en-US" altLang="zh-CN" dirty="0" err="1"/>
              <a:t>this.occupation</a:t>
            </a:r>
            <a:r>
              <a:rPr lang="en-US" altLang="zh-CN" dirty="0"/>
              <a:t> = </a:t>
            </a:r>
            <a:r>
              <a:rPr lang="en-US" altLang="zh-CN" dirty="0" err="1"/>
              <a:t>ocp</a:t>
            </a:r>
            <a:r>
              <a:rPr lang="en-US" altLang="zh-CN" dirty="0"/>
              <a:t>;</a:t>
            </a:r>
          </a:p>
          <a:p>
            <a:pPr algn="l"/>
            <a:r>
              <a:rPr lang="en-US" altLang="zh-CN" dirty="0"/>
              <a:t>    }</a:t>
            </a:r>
          </a:p>
          <a:p>
            <a:pPr algn="l"/>
            <a:r>
              <a:rPr lang="en-US" altLang="zh-CN" dirty="0"/>
              <a:t>    public String talk() {</a:t>
            </a:r>
          </a:p>
          <a:p>
            <a:pPr algn="l"/>
            <a:r>
              <a:rPr lang="en-US" altLang="zh-CN" dirty="0"/>
              <a:t>        return "My name is " + this.name + " , I am a " +  occupation + "!";</a:t>
            </a:r>
          </a:p>
          <a:p>
            <a:pPr algn="l"/>
            <a:r>
              <a:rPr lang="en-US" altLang="zh-CN" dirty="0"/>
              <a:t>    }</a:t>
            </a:r>
          </a:p>
          <a:p>
            <a:pPr algn="l"/>
            <a:r>
              <a:rPr lang="en-US" altLang="zh-CN" dirty="0"/>
              <a:t>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public class </a:t>
            </a:r>
            <a:r>
              <a:rPr lang="en-US" altLang="zh-CN" dirty="0" err="1"/>
              <a:t>staticTest</a:t>
            </a:r>
            <a:r>
              <a:rPr lang="en-US" altLang="zh-CN" dirty="0"/>
              <a:t> {</a:t>
            </a:r>
          </a:p>
          <a:p>
            <a:pPr algn="l"/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algn="l"/>
            <a:r>
              <a:rPr lang="en-US" altLang="zh-CN" dirty="0"/>
              <a:t>        Person p1 = new Person("Lei </a:t>
            </a:r>
            <a:r>
              <a:rPr lang="en-US" altLang="zh-CN" dirty="0" err="1"/>
              <a:t>Guo</a:t>
            </a:r>
            <a:r>
              <a:rPr lang="en-US" altLang="zh-CN" dirty="0"/>
              <a:t>");</a:t>
            </a:r>
          </a:p>
          <a:p>
            <a:pPr algn="l"/>
            <a:r>
              <a:rPr lang="en-US" altLang="zh-CN" dirty="0"/>
              <a:t>        Person p2 = new Person("</a:t>
            </a:r>
            <a:r>
              <a:rPr lang="en-US" altLang="zh-CN" dirty="0" err="1"/>
              <a:t>bboylin</a:t>
            </a:r>
            <a:r>
              <a:rPr lang="en-US" altLang="zh-CN" dirty="0"/>
              <a:t>");</a:t>
            </a:r>
          </a:p>
          <a:p>
            <a:pPr algn="l"/>
            <a:r>
              <a:rPr lang="en-US" altLang="zh-CN" dirty="0"/>
              <a:t>        Person p3 = new Person("Wan Xu");</a:t>
            </a:r>
          </a:p>
          <a:p>
            <a:pPr algn="l"/>
            <a:r>
              <a:rPr lang="en-US" altLang="zh-CN" dirty="0"/>
              <a:t>        Person p4 = new Person("Wei Xuan </a:t>
            </a:r>
            <a:r>
              <a:rPr lang="en-US" altLang="zh-CN" dirty="0" err="1"/>
              <a:t>Guang</a:t>
            </a:r>
            <a:r>
              <a:rPr lang="en-US" altLang="zh-CN" dirty="0"/>
              <a:t>");</a:t>
            </a:r>
          </a:p>
          <a:p>
            <a:pPr algn="l"/>
            <a:r>
              <a:rPr lang="en-US" altLang="zh-CN" dirty="0"/>
              <a:t>        Person p5 = new Person("President Mao");</a:t>
            </a:r>
          </a:p>
          <a:p>
            <a:pPr algn="l"/>
            <a:r>
              <a:rPr lang="en-US" altLang="zh-CN" dirty="0"/>
              <a:t>    </a:t>
            </a:r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82748" y="297437"/>
            <a:ext cx="37768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//before you change their occupation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(p1.talk());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(p2.talk());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(p3.talk());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(p4.talk());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(p5.talk());</a:t>
            </a: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("\n");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p1.occupation = "old driver";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//after you change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theri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occupation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(p1.talk() + "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haha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");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(p2.talk() + "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haha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");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(p3.talk() + "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haha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");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(p4.talk() + "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haha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");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(p5.talk() + "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haha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");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}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2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357809"/>
            <a:ext cx="1032933" cy="5830955"/>
          </a:xfrm>
        </p:spPr>
        <p:txBody>
          <a:bodyPr/>
          <a:lstStyle/>
          <a:p>
            <a:r>
              <a:rPr lang="zh-CN" altLang="en-US" dirty="0"/>
              <a:t>对象数组的使用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8573" y="106016"/>
            <a:ext cx="4704523" cy="6082748"/>
          </a:xfrm>
        </p:spPr>
        <p:txBody>
          <a:bodyPr>
            <a:noAutofit/>
          </a:bodyPr>
          <a:lstStyle/>
          <a:p>
            <a:pPr algn="l"/>
            <a:r>
              <a:rPr lang="en-US" altLang="zh-CN" sz="900" dirty="0"/>
              <a:t>class Person {</a:t>
            </a:r>
          </a:p>
          <a:p>
            <a:pPr algn="l"/>
            <a:r>
              <a:rPr lang="en-US" altLang="zh-CN" sz="900" dirty="0"/>
              <a:t>    String name;</a:t>
            </a:r>
          </a:p>
          <a:p>
            <a:pPr algn="l"/>
            <a:r>
              <a:rPr lang="en-US" altLang="zh-CN" sz="900" dirty="0"/>
              <a:t>    static String occupation = "old driver";</a:t>
            </a:r>
          </a:p>
          <a:p>
            <a:pPr algn="l"/>
            <a:r>
              <a:rPr lang="en-US" altLang="zh-CN" sz="900" dirty="0"/>
              <a:t>    public Person() {</a:t>
            </a:r>
          </a:p>
          <a:p>
            <a:pPr algn="l"/>
            <a:endParaRPr lang="en-US" altLang="zh-CN" sz="900" dirty="0"/>
          </a:p>
          <a:p>
            <a:pPr algn="l"/>
            <a:r>
              <a:rPr lang="en-US" altLang="zh-CN" sz="900" dirty="0"/>
              <a:t>    }</a:t>
            </a:r>
          </a:p>
          <a:p>
            <a:pPr algn="l"/>
            <a:r>
              <a:rPr lang="en-US" altLang="zh-CN" sz="900" dirty="0"/>
              <a:t>    public Person(String n) {</a:t>
            </a:r>
          </a:p>
          <a:p>
            <a:pPr algn="l"/>
            <a:r>
              <a:rPr lang="en-US" altLang="zh-CN" sz="900" dirty="0"/>
              <a:t>        this.name = n;</a:t>
            </a:r>
          </a:p>
          <a:p>
            <a:pPr algn="l"/>
            <a:r>
              <a:rPr lang="en-US" altLang="zh-CN" sz="900" dirty="0"/>
              <a:t>        //</a:t>
            </a:r>
            <a:r>
              <a:rPr lang="en-US" altLang="zh-CN" sz="900" dirty="0" err="1"/>
              <a:t>this.occupation</a:t>
            </a:r>
            <a:r>
              <a:rPr lang="en-US" altLang="zh-CN" sz="900" dirty="0"/>
              <a:t> = </a:t>
            </a:r>
            <a:r>
              <a:rPr lang="en-US" altLang="zh-CN" sz="900" dirty="0" err="1"/>
              <a:t>ocp</a:t>
            </a:r>
            <a:r>
              <a:rPr lang="en-US" altLang="zh-CN" sz="900" dirty="0"/>
              <a:t>;</a:t>
            </a:r>
          </a:p>
          <a:p>
            <a:pPr algn="l"/>
            <a:r>
              <a:rPr lang="en-US" altLang="zh-CN" sz="900" dirty="0"/>
              <a:t>    }</a:t>
            </a:r>
          </a:p>
          <a:p>
            <a:pPr algn="l"/>
            <a:r>
              <a:rPr lang="en-US" altLang="zh-CN" sz="900" dirty="0"/>
              <a:t>    public String talk() {</a:t>
            </a:r>
          </a:p>
          <a:p>
            <a:pPr algn="l"/>
            <a:r>
              <a:rPr lang="en-US" altLang="zh-CN" sz="900" dirty="0"/>
              <a:t>        return "My name is " + this.name + " , Actually, I am an " + occupation + "!";</a:t>
            </a:r>
          </a:p>
          <a:p>
            <a:pPr algn="l"/>
            <a:r>
              <a:rPr lang="en-US" altLang="zh-CN" sz="900" dirty="0"/>
              <a:t>    }</a:t>
            </a:r>
          </a:p>
          <a:p>
            <a:pPr algn="l"/>
            <a:r>
              <a:rPr lang="en-US" altLang="zh-CN" sz="900" dirty="0"/>
              <a:t>}</a:t>
            </a:r>
          </a:p>
          <a:p>
            <a:pPr algn="l"/>
            <a:endParaRPr lang="en-US" altLang="zh-CN" sz="900" dirty="0"/>
          </a:p>
          <a:p>
            <a:pPr algn="l"/>
            <a:r>
              <a:rPr lang="en-US" altLang="zh-CN" sz="900" dirty="0"/>
              <a:t>public class </a:t>
            </a:r>
            <a:r>
              <a:rPr lang="en-US" altLang="zh-CN" sz="900" dirty="0" err="1"/>
              <a:t>objectArrayTest</a:t>
            </a:r>
            <a:r>
              <a:rPr lang="en-US" altLang="zh-CN" sz="900" dirty="0"/>
              <a:t> {</a:t>
            </a:r>
          </a:p>
          <a:p>
            <a:pPr algn="l"/>
            <a:r>
              <a:rPr lang="en-US" altLang="zh-CN" sz="900" dirty="0"/>
              <a:t>    public static void main(String[] </a:t>
            </a:r>
            <a:r>
              <a:rPr lang="en-US" altLang="zh-CN" sz="900" dirty="0" err="1"/>
              <a:t>args</a:t>
            </a:r>
            <a:r>
              <a:rPr lang="en-US" altLang="zh-CN" sz="900" dirty="0"/>
              <a:t>) {</a:t>
            </a:r>
          </a:p>
          <a:p>
            <a:pPr algn="l"/>
            <a:r>
              <a:rPr lang="en-US" altLang="zh-CN" sz="900" dirty="0"/>
              <a:t>        Person p[] = {</a:t>
            </a:r>
          </a:p>
          <a:p>
            <a:pPr algn="l"/>
            <a:r>
              <a:rPr lang="en-US" altLang="zh-CN" sz="900" dirty="0"/>
              <a:t>            new Person("Lei </a:t>
            </a:r>
            <a:r>
              <a:rPr lang="en-US" altLang="zh-CN" sz="900" dirty="0" err="1"/>
              <a:t>Guo</a:t>
            </a:r>
            <a:r>
              <a:rPr lang="en-US" altLang="zh-CN" sz="900" dirty="0"/>
              <a:t>"),</a:t>
            </a:r>
          </a:p>
          <a:p>
            <a:pPr algn="l"/>
            <a:r>
              <a:rPr lang="en-US" altLang="zh-CN" sz="900" dirty="0"/>
              <a:t>            new Person("</a:t>
            </a:r>
            <a:r>
              <a:rPr lang="en-US" altLang="zh-CN" sz="900" dirty="0" err="1"/>
              <a:t>bboblin</a:t>
            </a:r>
            <a:r>
              <a:rPr lang="en-US" altLang="zh-CN" sz="900" dirty="0"/>
              <a:t>")</a:t>
            </a:r>
          </a:p>
          <a:p>
            <a:pPr algn="l"/>
            <a:r>
              <a:rPr lang="en-US" altLang="zh-CN" sz="900" dirty="0"/>
              <a:t>        };</a:t>
            </a:r>
          </a:p>
          <a:p>
            <a:pPr algn="l"/>
            <a:r>
              <a:rPr lang="en-US" altLang="zh-CN" sz="900" dirty="0"/>
              <a:t>        for(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i</a:t>
            </a:r>
            <a:r>
              <a:rPr lang="en-US" altLang="zh-CN" sz="900" dirty="0"/>
              <a:t> = 0; </a:t>
            </a:r>
            <a:r>
              <a:rPr lang="en-US" altLang="zh-CN" sz="900" dirty="0" err="1"/>
              <a:t>i</a:t>
            </a:r>
            <a:r>
              <a:rPr lang="en-US" altLang="zh-CN" sz="900" dirty="0"/>
              <a:t> &lt; </a:t>
            </a:r>
            <a:r>
              <a:rPr lang="en-US" altLang="zh-CN" sz="900" dirty="0" err="1"/>
              <a:t>p.length</a:t>
            </a:r>
            <a:r>
              <a:rPr lang="en-US" altLang="zh-CN" sz="900" dirty="0"/>
              <a:t>; </a:t>
            </a:r>
            <a:r>
              <a:rPr lang="en-US" altLang="zh-CN" sz="900" dirty="0" err="1"/>
              <a:t>i</a:t>
            </a:r>
            <a:r>
              <a:rPr lang="en-US" altLang="zh-CN" sz="900" dirty="0"/>
              <a:t>++) {</a:t>
            </a:r>
          </a:p>
          <a:p>
            <a:pPr algn="l"/>
            <a:r>
              <a:rPr lang="en-US" altLang="zh-CN" sz="900" dirty="0"/>
              <a:t>            </a:t>
            </a:r>
            <a:r>
              <a:rPr lang="en-US" altLang="zh-CN" sz="900" dirty="0" err="1"/>
              <a:t>System.out.println</a:t>
            </a:r>
            <a:r>
              <a:rPr lang="en-US" altLang="zh-CN" sz="900" dirty="0"/>
              <a:t>(p[</a:t>
            </a:r>
            <a:r>
              <a:rPr lang="en-US" altLang="zh-CN" sz="900" dirty="0" err="1"/>
              <a:t>i</a:t>
            </a:r>
            <a:r>
              <a:rPr lang="en-US" altLang="zh-CN" sz="900" dirty="0"/>
              <a:t>].talk());</a:t>
            </a:r>
          </a:p>
          <a:p>
            <a:pPr algn="l"/>
            <a:r>
              <a:rPr lang="en-US" altLang="zh-CN" sz="900" dirty="0"/>
              <a:t>        }</a:t>
            </a:r>
          </a:p>
          <a:p>
            <a:pPr algn="l"/>
            <a:r>
              <a:rPr lang="en-US" altLang="zh-CN" sz="900" dirty="0"/>
              <a:t>    }</a:t>
            </a:r>
          </a:p>
          <a:p>
            <a:pPr algn="l"/>
            <a:r>
              <a:rPr lang="en-US" altLang="zh-CN" sz="900" dirty="0"/>
              <a:t>}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25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5519" y="1325218"/>
            <a:ext cx="1116863" cy="3454488"/>
          </a:xfrm>
        </p:spPr>
        <p:txBody>
          <a:bodyPr/>
          <a:lstStyle/>
          <a:p>
            <a:r>
              <a:rPr lang="zh-CN" altLang="en-US" dirty="0"/>
              <a:t>类的继承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3529" y="304800"/>
            <a:ext cx="5738193" cy="606949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zh-CN" dirty="0"/>
              <a:t>class Person {</a:t>
            </a:r>
          </a:p>
          <a:p>
            <a:pPr algn="l"/>
            <a:r>
              <a:rPr lang="en-US" altLang="zh-CN" dirty="0"/>
              <a:t>    String name;</a:t>
            </a:r>
          </a:p>
          <a:p>
            <a:pPr algn="l"/>
            <a:r>
              <a:rPr lang="en-US" altLang="zh-CN" dirty="0"/>
              <a:t>    String occupation;</a:t>
            </a:r>
          </a:p>
          <a:p>
            <a:pPr algn="l"/>
            <a:r>
              <a:rPr lang="en-US" altLang="zh-CN" dirty="0"/>
              <a:t>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class OD extends Person {</a:t>
            </a:r>
          </a:p>
          <a:p>
            <a:pPr algn="l"/>
            <a:r>
              <a:rPr lang="en-US" altLang="zh-CN" dirty="0"/>
              <a:t>    String </a:t>
            </a:r>
            <a:r>
              <a:rPr lang="en-US" altLang="zh-CN" dirty="0" err="1"/>
              <a:t>loveAffair</a:t>
            </a:r>
            <a:r>
              <a:rPr lang="en-US" altLang="zh-CN" dirty="0"/>
              <a:t>;</a:t>
            </a:r>
          </a:p>
          <a:p>
            <a:pPr algn="l"/>
            <a:r>
              <a:rPr lang="en-US" altLang="zh-CN" dirty="0"/>
              <a:t>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public class </a:t>
            </a:r>
            <a:r>
              <a:rPr lang="en-US" altLang="zh-CN" dirty="0" err="1"/>
              <a:t>extendTest</a:t>
            </a:r>
            <a:r>
              <a:rPr lang="en-US" altLang="zh-CN" dirty="0"/>
              <a:t> {</a:t>
            </a:r>
          </a:p>
          <a:p>
            <a:pPr algn="l"/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algn="l"/>
            <a:r>
              <a:rPr lang="en-US" altLang="zh-CN" dirty="0"/>
              <a:t>        OD </a:t>
            </a:r>
            <a:r>
              <a:rPr lang="en-US" altLang="zh-CN" dirty="0" err="1"/>
              <a:t>od</a:t>
            </a:r>
            <a:r>
              <a:rPr lang="en-US" altLang="zh-CN" dirty="0"/>
              <a:t> = new OD();</a:t>
            </a:r>
          </a:p>
          <a:p>
            <a:pPr algn="l"/>
            <a:r>
              <a:rPr lang="en-US" altLang="zh-CN" dirty="0"/>
              <a:t>        od.name = "Lei </a:t>
            </a:r>
            <a:r>
              <a:rPr lang="en-US" altLang="zh-CN" dirty="0" err="1"/>
              <a:t>Guo</a:t>
            </a:r>
            <a:r>
              <a:rPr lang="en-US" altLang="zh-CN" dirty="0"/>
              <a:t>";</a:t>
            </a:r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od.occupation</a:t>
            </a:r>
            <a:r>
              <a:rPr lang="en-US" altLang="zh-CN" dirty="0"/>
              <a:t> = "old driver";</a:t>
            </a:r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od.loveAffair</a:t>
            </a:r>
            <a:r>
              <a:rPr lang="en-US" altLang="zh-CN" dirty="0"/>
              <a:t> = "eager for a girlfriend";</a:t>
            </a:r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(od.name + " is an " + </a:t>
            </a:r>
            <a:r>
              <a:rPr lang="en-US" altLang="zh-CN" dirty="0" err="1"/>
              <a:t>od.occupation</a:t>
            </a:r>
            <a:r>
              <a:rPr lang="en-US" altLang="zh-CN" dirty="0"/>
              <a:t> + " , and he is " + </a:t>
            </a:r>
            <a:r>
              <a:rPr lang="en-US" altLang="zh-CN" dirty="0" err="1"/>
              <a:t>od.loveAffair</a:t>
            </a:r>
            <a:r>
              <a:rPr lang="en-US" altLang="zh-CN" dirty="0"/>
              <a:t> + "!");</a:t>
            </a:r>
          </a:p>
          <a:p>
            <a:pPr algn="l"/>
            <a:r>
              <a:rPr lang="en-US" altLang="zh-CN" dirty="0"/>
              <a:t>    }</a:t>
            </a:r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0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5875" y="1521424"/>
            <a:ext cx="965934" cy="3236106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抽象类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45635" y="0"/>
            <a:ext cx="6915116" cy="68580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abstract class Person {</a:t>
            </a:r>
          </a:p>
          <a:p>
            <a:r>
              <a:rPr lang="en-US" altLang="zh-CN" dirty="0"/>
              <a:t>    String name;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age;</a:t>
            </a:r>
          </a:p>
          <a:p>
            <a:r>
              <a:rPr lang="en-US" altLang="zh-CN" dirty="0"/>
              <a:t>    String occupation;</a:t>
            </a:r>
          </a:p>
          <a:p>
            <a:r>
              <a:rPr lang="en-US" altLang="zh-CN" dirty="0"/>
              <a:t>    //declare an abstract method talk()</a:t>
            </a:r>
          </a:p>
          <a:p>
            <a:r>
              <a:rPr lang="en-US" altLang="zh-CN" dirty="0"/>
              <a:t>    public abstract String talk();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class OD extends Person {</a:t>
            </a:r>
          </a:p>
          <a:p>
            <a:r>
              <a:rPr lang="en-US" altLang="zh-CN" dirty="0"/>
              <a:t>    public OD(String name, </a:t>
            </a:r>
            <a:r>
              <a:rPr lang="en-US" altLang="zh-CN" dirty="0" err="1"/>
              <a:t>int</a:t>
            </a:r>
            <a:r>
              <a:rPr lang="en-US" altLang="zh-CN" dirty="0"/>
              <a:t> age, String occupation) {</a:t>
            </a:r>
          </a:p>
          <a:p>
            <a:r>
              <a:rPr lang="en-US" altLang="zh-CN" dirty="0"/>
              <a:t>        this.name = name;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this.age</a:t>
            </a:r>
            <a:r>
              <a:rPr lang="en-US" altLang="zh-CN" dirty="0"/>
              <a:t> = age;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this.occupation</a:t>
            </a:r>
            <a:r>
              <a:rPr lang="en-US" altLang="zh-CN" dirty="0"/>
              <a:t> = occupation;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//override the talk() method</a:t>
            </a:r>
          </a:p>
          <a:p>
            <a:r>
              <a:rPr lang="en-US" altLang="zh-CN" dirty="0"/>
              <a:t>    public String talk() {</a:t>
            </a:r>
          </a:p>
          <a:p>
            <a:r>
              <a:rPr lang="en-US" altLang="zh-CN" dirty="0"/>
              <a:t>        return "My name is " + name + " , I am " + age + " years old, and I am an " + occupation + "!";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abstractClassTest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OD </a:t>
            </a:r>
            <a:r>
              <a:rPr lang="en-US" altLang="zh-CN" dirty="0" err="1"/>
              <a:t>od</a:t>
            </a:r>
            <a:r>
              <a:rPr lang="en-US" altLang="zh-CN" dirty="0"/>
              <a:t> = new OD("Lei </a:t>
            </a:r>
            <a:r>
              <a:rPr lang="en-US" altLang="zh-CN" dirty="0" err="1"/>
              <a:t>Guo</a:t>
            </a:r>
            <a:r>
              <a:rPr lang="en-US" altLang="zh-CN" dirty="0"/>
              <a:t>", 80, "old driver");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od.talk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0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6005" y="1245705"/>
            <a:ext cx="1156620" cy="3573758"/>
          </a:xfrm>
        </p:spPr>
        <p:txBody>
          <a:bodyPr/>
          <a:lstStyle/>
          <a:p>
            <a:r>
              <a:rPr lang="zh-CN" altLang="en-US" dirty="0"/>
              <a:t>接口实现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08242" y="318052"/>
            <a:ext cx="7010401" cy="610925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dirty="0"/>
              <a:t>interface Person {</a:t>
            </a:r>
          </a:p>
          <a:p>
            <a:pPr algn="l"/>
            <a:r>
              <a:rPr lang="en-US" altLang="zh-CN" dirty="0"/>
              <a:t>    String name = "Lei </a:t>
            </a:r>
            <a:r>
              <a:rPr lang="en-US" altLang="zh-CN" dirty="0" err="1"/>
              <a:t>Guo</a:t>
            </a:r>
            <a:r>
              <a:rPr lang="en-US" altLang="zh-CN" dirty="0"/>
              <a:t>";</a:t>
            </a:r>
          </a:p>
          <a:p>
            <a:pPr algn="l"/>
            <a:r>
              <a:rPr lang="en-US" altLang="zh-CN" dirty="0"/>
              <a:t>    String occupation = "old driver";</a:t>
            </a:r>
          </a:p>
          <a:p>
            <a:pPr algn="l"/>
            <a:r>
              <a:rPr lang="en-US" altLang="zh-CN" dirty="0"/>
              <a:t>    //declare an abstract method</a:t>
            </a:r>
          </a:p>
          <a:p>
            <a:pPr algn="l"/>
            <a:r>
              <a:rPr lang="en-US" altLang="zh-CN" dirty="0"/>
              <a:t>    public abstract String talk(); </a:t>
            </a:r>
          </a:p>
          <a:p>
            <a:pPr algn="l"/>
            <a:r>
              <a:rPr lang="en-US" altLang="zh-CN" dirty="0"/>
              <a:t>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class OD implements Person {</a:t>
            </a:r>
          </a:p>
          <a:p>
            <a:pPr algn="l"/>
            <a:r>
              <a:rPr lang="en-US" altLang="zh-CN" dirty="0"/>
              <a:t>    //override the talk() method</a:t>
            </a:r>
          </a:p>
          <a:p>
            <a:pPr algn="l"/>
            <a:r>
              <a:rPr lang="en-US" altLang="zh-CN" dirty="0"/>
              <a:t>    public String talk() {</a:t>
            </a:r>
          </a:p>
          <a:p>
            <a:pPr algn="l"/>
            <a:r>
              <a:rPr lang="en-US" altLang="zh-CN" dirty="0"/>
              <a:t>        return "My name is " + name + " , I am an " + occupation + "!";</a:t>
            </a:r>
          </a:p>
          <a:p>
            <a:pPr algn="l"/>
            <a:r>
              <a:rPr lang="en-US" altLang="zh-CN" dirty="0"/>
              <a:t>    }</a:t>
            </a:r>
          </a:p>
          <a:p>
            <a:pPr algn="l"/>
            <a:r>
              <a:rPr lang="en-US" altLang="zh-CN" dirty="0"/>
              <a:t>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class </a:t>
            </a:r>
            <a:r>
              <a:rPr lang="en-US" altLang="zh-CN" dirty="0" err="1"/>
              <a:t>interfaceTest</a:t>
            </a:r>
            <a:r>
              <a:rPr lang="en-US" altLang="zh-CN" dirty="0"/>
              <a:t> {</a:t>
            </a:r>
          </a:p>
          <a:p>
            <a:pPr algn="l"/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algn="l"/>
            <a:r>
              <a:rPr lang="en-US" altLang="zh-CN" dirty="0"/>
              <a:t>        OD </a:t>
            </a:r>
            <a:r>
              <a:rPr lang="en-US" altLang="zh-CN" dirty="0" err="1"/>
              <a:t>od</a:t>
            </a:r>
            <a:r>
              <a:rPr lang="en-US" altLang="zh-CN" dirty="0"/>
              <a:t> = new OD();</a:t>
            </a:r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od.talk</a:t>
            </a:r>
            <a:r>
              <a:rPr lang="en-US" altLang="zh-CN" dirty="0"/>
              <a:t>());</a:t>
            </a:r>
          </a:p>
          <a:p>
            <a:pPr algn="l"/>
            <a:r>
              <a:rPr lang="en-US" altLang="zh-CN" dirty="0"/>
              <a:t>    }</a:t>
            </a:r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91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1780" y="1205948"/>
            <a:ext cx="997594" cy="4090592"/>
          </a:xfrm>
        </p:spPr>
        <p:txBody>
          <a:bodyPr/>
          <a:lstStyle/>
          <a:p>
            <a:r>
              <a:rPr lang="zh-CN" altLang="en-US" dirty="0"/>
              <a:t>多态性实例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46782" y="304800"/>
            <a:ext cx="6901864" cy="60694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dirty="0"/>
              <a:t>class Person {</a:t>
            </a:r>
          </a:p>
          <a:p>
            <a:pPr algn="l"/>
            <a:r>
              <a:rPr lang="en-US" altLang="zh-CN" dirty="0"/>
              <a:t>    public void fun1() {</a:t>
            </a:r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("Lei");</a:t>
            </a:r>
          </a:p>
          <a:p>
            <a:pPr algn="l"/>
            <a:r>
              <a:rPr lang="en-US" altLang="zh-CN" dirty="0"/>
              <a:t>    }</a:t>
            </a:r>
          </a:p>
          <a:p>
            <a:pPr algn="l"/>
            <a:r>
              <a:rPr lang="en-US" altLang="zh-CN" dirty="0"/>
              <a:t>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class OD extends Person {</a:t>
            </a:r>
          </a:p>
          <a:p>
            <a:pPr algn="l"/>
            <a:r>
              <a:rPr lang="en-US" altLang="zh-CN" dirty="0"/>
              <a:t>    public void fun1() {</a:t>
            </a:r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Guo</a:t>
            </a:r>
            <a:r>
              <a:rPr lang="en-US" altLang="zh-CN" dirty="0"/>
              <a:t>");</a:t>
            </a:r>
          </a:p>
          <a:p>
            <a:pPr algn="l"/>
            <a:r>
              <a:rPr lang="en-US" altLang="zh-CN" dirty="0"/>
              <a:t>    }</a:t>
            </a:r>
          </a:p>
          <a:p>
            <a:pPr algn="l"/>
            <a:r>
              <a:rPr lang="en-US" altLang="zh-CN" dirty="0"/>
              <a:t>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class </a:t>
            </a:r>
            <a:r>
              <a:rPr lang="en-US" altLang="zh-CN" dirty="0" err="1"/>
              <a:t>poTest</a:t>
            </a:r>
            <a:r>
              <a:rPr lang="en-US" altLang="zh-CN" dirty="0"/>
              <a:t> {</a:t>
            </a:r>
          </a:p>
          <a:p>
            <a:pPr algn="l"/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algn="l"/>
            <a:r>
              <a:rPr lang="en-US" altLang="zh-CN" dirty="0"/>
              <a:t>        Person p = new OD();</a:t>
            </a:r>
          </a:p>
          <a:p>
            <a:pPr algn="l"/>
            <a:r>
              <a:rPr lang="en-US" altLang="zh-CN" dirty="0"/>
              <a:t>        p.fun1();</a:t>
            </a:r>
          </a:p>
          <a:p>
            <a:pPr algn="l"/>
            <a:r>
              <a:rPr lang="en-US" altLang="zh-CN" dirty="0"/>
              <a:t>    }</a:t>
            </a:r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0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047" y="2544417"/>
            <a:ext cx="8596668" cy="1258957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dirty="0"/>
              <a:t>Part One –-Java</a:t>
            </a:r>
            <a:r>
              <a:rPr lang="zh-CN" altLang="en-US" sz="5400" dirty="0"/>
              <a:t>基础</a:t>
            </a:r>
            <a:br>
              <a:rPr lang="zh-CN" altLang="en-US" sz="5400" dirty="0"/>
            </a:b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3438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908" y="2557669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感谢大家的聆听与实践！</a:t>
            </a:r>
          </a:p>
        </p:txBody>
      </p:sp>
    </p:spTree>
    <p:extLst>
      <p:ext uri="{BB962C8B-B14F-4D97-AF65-F5344CB8AC3E}">
        <p14:creationId xmlns:p14="http://schemas.microsoft.com/office/powerpoint/2010/main" val="140804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301448" y="993745"/>
            <a:ext cx="7885128" cy="1646302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的前尘往事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16964" y="3136433"/>
            <a:ext cx="7766936" cy="2336715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1990</a:t>
            </a:r>
            <a:r>
              <a:rPr lang="zh-CN" altLang="en-US" sz="2800" dirty="0"/>
              <a:t>：</a:t>
            </a:r>
            <a:r>
              <a:rPr lang="en-US" altLang="zh-CN" sz="2800" dirty="0"/>
              <a:t>Sun</a:t>
            </a:r>
            <a:r>
              <a:rPr lang="zh-CN" altLang="en-US" sz="2800" dirty="0"/>
              <a:t>公司设计出了平台独立的语言</a:t>
            </a:r>
            <a:r>
              <a:rPr lang="en-US" altLang="zh-CN" sz="2800" dirty="0"/>
              <a:t>Oak</a:t>
            </a:r>
          </a:p>
          <a:p>
            <a:pPr algn="l"/>
            <a:r>
              <a:rPr lang="en-US" altLang="zh-CN" sz="2800" dirty="0"/>
              <a:t>1995:1 Oak </a:t>
            </a:r>
            <a:r>
              <a:rPr lang="zh-CN" altLang="en-US" sz="2800" dirty="0"/>
              <a:t>改名为</a:t>
            </a:r>
            <a:r>
              <a:rPr lang="en-US" altLang="zh-CN" sz="2800" dirty="0"/>
              <a:t>java,</a:t>
            </a:r>
            <a:r>
              <a:rPr lang="zh-CN" altLang="en-US" sz="2800" dirty="0"/>
              <a:t>同年</a:t>
            </a:r>
            <a:r>
              <a:rPr lang="en-US" altLang="zh-CN" sz="2800" dirty="0"/>
              <a:t>5</a:t>
            </a:r>
            <a:r>
              <a:rPr lang="zh-CN" altLang="en-US" sz="2800" dirty="0"/>
              <a:t>月</a:t>
            </a:r>
            <a:r>
              <a:rPr lang="en-US" altLang="zh-CN" sz="2800" dirty="0"/>
              <a:t>java</a:t>
            </a:r>
            <a:r>
              <a:rPr lang="zh-CN" altLang="en-US" sz="2800" dirty="0"/>
              <a:t>发布</a:t>
            </a:r>
            <a:endParaRPr lang="en-US" altLang="zh-CN" sz="2800" dirty="0"/>
          </a:p>
          <a:p>
            <a:pPr algn="l"/>
            <a:r>
              <a:rPr lang="en-US" altLang="zh-CN" sz="2800" dirty="0"/>
              <a:t>1996</a:t>
            </a:r>
            <a:r>
              <a:rPr lang="zh-CN" altLang="en-US" sz="2800" dirty="0"/>
              <a:t>年初：</a:t>
            </a:r>
            <a:r>
              <a:rPr lang="en-US" altLang="zh-CN" sz="2800" dirty="0"/>
              <a:t>Sun</a:t>
            </a:r>
            <a:r>
              <a:rPr lang="zh-CN" altLang="en-US" sz="2800" dirty="0"/>
              <a:t>发布</a:t>
            </a:r>
            <a:r>
              <a:rPr lang="en-US" altLang="zh-CN" sz="2800" dirty="0"/>
              <a:t>jdk1.0</a:t>
            </a:r>
          </a:p>
          <a:p>
            <a:pPr algn="l"/>
            <a:r>
              <a:rPr lang="en-US" altLang="zh-CN" sz="2800" dirty="0"/>
              <a:t>2010:10 Sun</a:t>
            </a:r>
            <a:r>
              <a:rPr lang="zh-CN" altLang="en-US" sz="2800" dirty="0"/>
              <a:t>公司被</a:t>
            </a:r>
            <a:r>
              <a:rPr lang="en-US" altLang="zh-CN" sz="2800" dirty="0"/>
              <a:t>Oracle</a:t>
            </a:r>
            <a:r>
              <a:rPr lang="zh-CN" altLang="en-US" sz="2800" dirty="0"/>
              <a:t>收购</a:t>
            </a:r>
            <a:endParaRPr lang="en-US" altLang="zh-CN" sz="2800" dirty="0"/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991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35242" y="1098249"/>
            <a:ext cx="7766936" cy="1646302"/>
          </a:xfrm>
        </p:spPr>
        <p:txBody>
          <a:bodyPr/>
          <a:lstStyle/>
          <a:p>
            <a:r>
              <a:rPr lang="zh-CN" altLang="en-US" dirty="0"/>
              <a:t>为何要学习</a:t>
            </a:r>
            <a:r>
              <a:rPr lang="en-US" altLang="zh-CN" dirty="0"/>
              <a:t>java</a:t>
            </a:r>
            <a:r>
              <a:rPr lang="zh-CN" altLang="en-US" dirty="0"/>
              <a:t>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04793" y="3384627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1.java</a:t>
            </a:r>
            <a:r>
              <a:rPr lang="zh-CN" altLang="en-US" sz="3600" dirty="0"/>
              <a:t>所具有的优势</a:t>
            </a:r>
            <a:endParaRPr lang="en-US" altLang="zh-CN" sz="3600" dirty="0"/>
          </a:p>
          <a:p>
            <a:pPr algn="l"/>
            <a:r>
              <a:rPr lang="en-US" altLang="zh-CN" sz="3600" dirty="0"/>
              <a:t>2.Java</a:t>
            </a:r>
            <a:r>
              <a:rPr lang="zh-CN" altLang="en-US" sz="3600" dirty="0"/>
              <a:t>对安卓的帮助</a:t>
            </a:r>
            <a:endParaRPr lang="en-US" altLang="zh-CN" sz="3600" dirty="0"/>
          </a:p>
          <a:p>
            <a:pPr algn="l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3470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63287"/>
            <a:ext cx="45719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26571"/>
            <a:ext cx="9002243" cy="6309359"/>
          </a:xfrm>
        </p:spPr>
      </p:pic>
    </p:spTree>
    <p:extLst>
      <p:ext uri="{BB962C8B-B14F-4D97-AF65-F5344CB8AC3E}">
        <p14:creationId xmlns:p14="http://schemas.microsoft.com/office/powerpoint/2010/main" val="80502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87494" y="236100"/>
            <a:ext cx="7766936" cy="1646302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所具有的优势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57" y="2143660"/>
            <a:ext cx="8456165" cy="1096899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/>
              <a:t>1.</a:t>
            </a:r>
            <a:r>
              <a:rPr lang="zh-CN" altLang="en-US" sz="2400" dirty="0"/>
              <a:t>简洁有效，省略了</a:t>
            </a:r>
            <a:r>
              <a:rPr lang="en-US" altLang="zh-CN" sz="2400" dirty="0" err="1"/>
              <a:t>cpp</a:t>
            </a:r>
            <a:r>
              <a:rPr lang="zh-CN" altLang="en-US" sz="2400" dirty="0"/>
              <a:t>中难以解释的成分，运算符重载，指针等</a:t>
            </a:r>
            <a:endParaRPr lang="en-US" altLang="zh-CN" sz="2400" dirty="0"/>
          </a:p>
          <a:p>
            <a:pPr algn="l"/>
            <a:r>
              <a:rPr lang="en-US" altLang="zh-CN" sz="2400" dirty="0"/>
              <a:t>2.</a:t>
            </a:r>
            <a:r>
              <a:rPr lang="zh-CN" altLang="en-US" sz="2400" dirty="0"/>
              <a:t>可移植性，</a:t>
            </a:r>
            <a:r>
              <a:rPr lang="en-US" altLang="zh-CN" sz="2400" dirty="0"/>
              <a:t>Write Once, run anywhere. </a:t>
            </a:r>
            <a:r>
              <a:rPr lang="en-US" altLang="zh-CN" sz="2400" dirty="0">
                <a:sym typeface="Wingdings" panose="05000000000000000000" pitchFamily="2" charset="2"/>
              </a:rPr>
              <a:t> JVM</a:t>
            </a:r>
          </a:p>
          <a:p>
            <a:pPr algn="l"/>
            <a:r>
              <a:rPr lang="en-US" altLang="zh-CN" sz="2400" dirty="0">
                <a:sym typeface="Wingdings" panose="05000000000000000000" pitchFamily="2" charset="2"/>
              </a:rPr>
              <a:t>3.OO</a:t>
            </a:r>
            <a:r>
              <a:rPr lang="zh-CN" altLang="en-US" sz="2400" dirty="0">
                <a:sym typeface="Wingdings" panose="05000000000000000000" pitchFamily="2" charset="2"/>
              </a:rPr>
              <a:t>，每个字文件就是一个对象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algn="l"/>
            <a:r>
              <a:rPr lang="en-US" altLang="zh-CN" sz="2400" dirty="0">
                <a:sym typeface="Wingdings" panose="05000000000000000000" pitchFamily="2" charset="2"/>
              </a:rPr>
              <a:t>3.</a:t>
            </a:r>
            <a:r>
              <a:rPr lang="zh-CN" altLang="en-US" sz="2400" dirty="0">
                <a:sym typeface="Wingdings" panose="05000000000000000000" pitchFamily="2" charset="2"/>
              </a:rPr>
              <a:t>强大联网能力，特别适合进行分布式计算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algn="l"/>
            <a:r>
              <a:rPr lang="en-US" altLang="zh-CN" sz="2400" dirty="0">
                <a:sym typeface="Wingdings" panose="05000000000000000000" pitchFamily="2" charset="2"/>
              </a:rPr>
              <a:t>4.</a:t>
            </a:r>
            <a:r>
              <a:rPr lang="zh-CN" altLang="en-US" sz="2400" dirty="0">
                <a:sym typeface="Wingdings" panose="05000000000000000000" pitchFamily="2" charset="2"/>
              </a:rPr>
              <a:t>多线程处理能力，更好的交互性与实时性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algn="l"/>
            <a:r>
              <a:rPr lang="en-US" altLang="zh-CN" sz="2400" dirty="0">
                <a:sym typeface="Wingdings" panose="05000000000000000000" pitchFamily="2" charset="2"/>
              </a:rPr>
              <a:t>6.</a:t>
            </a:r>
            <a:r>
              <a:rPr lang="zh-CN" altLang="en-US" sz="2400" dirty="0">
                <a:sym typeface="Wingdings" panose="05000000000000000000" pitchFamily="2" charset="2"/>
              </a:rPr>
              <a:t>智能化</a:t>
            </a:r>
            <a:r>
              <a:rPr lang="en-US" altLang="zh-CN" sz="2400" dirty="0">
                <a:sym typeface="Wingdings" panose="05000000000000000000" pitchFamily="2" charset="2"/>
              </a:rPr>
              <a:t>—</a:t>
            </a:r>
            <a:r>
              <a:rPr lang="zh-CN" altLang="en-US" sz="2400" dirty="0">
                <a:sym typeface="Wingdings" panose="05000000000000000000" pitchFamily="2" charset="2"/>
              </a:rPr>
              <a:t>垃圾回收机制。对内存自动分配，自动释放内存</a:t>
            </a:r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909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26682" y="1059059"/>
            <a:ext cx="7766936" cy="1646302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对安卓的帮助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3384627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Android Studio</a:t>
            </a:r>
            <a:r>
              <a:rPr lang="zh-CN" altLang="en-US" sz="2800" dirty="0"/>
              <a:t>是基于</a:t>
            </a:r>
            <a:r>
              <a:rPr lang="en-US" altLang="zh-CN" sz="2800" dirty="0"/>
              <a:t>IntelliJ IDEA</a:t>
            </a:r>
            <a:r>
              <a:rPr lang="zh-CN" altLang="en-US" sz="2800" dirty="0"/>
              <a:t>这个</a:t>
            </a:r>
            <a:r>
              <a:rPr lang="en-US" altLang="zh-CN" sz="2800" dirty="0"/>
              <a:t>java</a:t>
            </a:r>
            <a:r>
              <a:rPr lang="zh-CN" altLang="en-US" sz="2800" dirty="0"/>
              <a:t>的</a:t>
            </a:r>
            <a:r>
              <a:rPr lang="en-US" altLang="zh-CN" sz="2800" dirty="0"/>
              <a:t>IDE</a:t>
            </a:r>
            <a:r>
              <a:rPr lang="zh-CN" altLang="en-US" sz="2800" dirty="0"/>
              <a:t>开发的，因此</a:t>
            </a:r>
            <a:r>
              <a:rPr lang="en-US" altLang="zh-CN" sz="2800" dirty="0"/>
              <a:t>java</a:t>
            </a:r>
            <a:r>
              <a:rPr lang="zh-CN" altLang="en-US" sz="2800" dirty="0"/>
              <a:t>目前是</a:t>
            </a:r>
            <a:r>
              <a:rPr lang="en-US" altLang="zh-CN" sz="2800" dirty="0"/>
              <a:t>AS</a:t>
            </a:r>
            <a:r>
              <a:rPr lang="zh-CN" altLang="en-US" sz="2800" dirty="0"/>
              <a:t>的官方语言</a:t>
            </a:r>
          </a:p>
        </p:txBody>
      </p:sp>
    </p:spTree>
    <p:extLst>
      <p:ext uri="{BB962C8B-B14F-4D97-AF65-F5344CB8AC3E}">
        <p14:creationId xmlns:p14="http://schemas.microsoft.com/office/powerpoint/2010/main" val="39530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52808" y="915370"/>
            <a:ext cx="7766936" cy="1646302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程序运行流程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04792" y="3384628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OS(Windows, </a:t>
            </a:r>
            <a:r>
              <a:rPr lang="en-US" altLang="zh-CN" sz="3600" dirty="0" err="1"/>
              <a:t>linux</a:t>
            </a:r>
            <a:r>
              <a:rPr lang="en-US" altLang="zh-CN" sz="3600" dirty="0"/>
              <a:t>, </a:t>
            </a:r>
            <a:r>
              <a:rPr lang="en-US" altLang="zh-CN" sz="3600" dirty="0" err="1"/>
              <a:t>unix</a:t>
            </a:r>
            <a:r>
              <a:rPr lang="en-US" altLang="zh-CN" sz="3600" dirty="0"/>
              <a:t>) </a:t>
            </a:r>
          </a:p>
          <a:p>
            <a:pPr algn="l"/>
            <a:r>
              <a:rPr lang="en-US" altLang="zh-CN" sz="3600" dirty="0">
                <a:sym typeface="Wingdings" panose="05000000000000000000" pitchFamily="2" charset="2"/>
              </a:rPr>
              <a:t> JVM  .class  .java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17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1007</TotalTime>
  <Words>1892</Words>
  <Application>Microsoft Office PowerPoint</Application>
  <PresentationFormat>宽屏</PresentationFormat>
  <Paragraphs>323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Java基础与面向对象程序设计</vt:lpstr>
      <vt:lpstr>课程之前，你需要</vt:lpstr>
      <vt:lpstr>Part One –-Java基础 </vt:lpstr>
      <vt:lpstr>Java的前尘往事</vt:lpstr>
      <vt:lpstr>为何要学习java？</vt:lpstr>
      <vt:lpstr>PowerPoint 演示文稿</vt:lpstr>
      <vt:lpstr>Java所具有的优势</vt:lpstr>
      <vt:lpstr>Java对安卓的帮助</vt:lpstr>
      <vt:lpstr>Java程序运行流程</vt:lpstr>
      <vt:lpstr>Java技术架构</vt:lpstr>
      <vt:lpstr>多分支条件语句的使用</vt:lpstr>
      <vt:lpstr>循环语句的使用—99乘法表</vt:lpstr>
      <vt:lpstr>一维数组的使用—求数组最大值</vt:lpstr>
      <vt:lpstr>数组操作的相关API</vt:lpstr>
      <vt:lpstr>Any other questions about statements and variables？</vt:lpstr>
      <vt:lpstr>Part2--Java面向对象的结构特性</vt:lpstr>
      <vt:lpstr>计算机语言的发展史</vt:lpstr>
      <vt:lpstr>什么是对象？</vt:lpstr>
      <vt:lpstr>什么是类？</vt:lpstr>
      <vt:lpstr>面向对象程序设计的三大特征</vt:lpstr>
      <vt:lpstr>封装性： 1.把对象的属性和行为封装成密不可分的整体 2.将无需对外界显示的信息隐藏  继承性： 从一般属性的类中派生出反映特殊事物的类  多态性： 允许程序重名的现象：方法重载，成员覆盖  </vt:lpstr>
      <vt:lpstr>构造方法—我是老司机</vt:lpstr>
      <vt:lpstr>对象的比较</vt:lpstr>
      <vt:lpstr>静态变量和静态方法</vt:lpstr>
      <vt:lpstr>对象数组的使用</vt:lpstr>
      <vt:lpstr>类的继承</vt:lpstr>
      <vt:lpstr>抽象类</vt:lpstr>
      <vt:lpstr>接口实现</vt:lpstr>
      <vt:lpstr>多态性实例</vt:lpstr>
      <vt:lpstr>感谢大家的聆听与实践！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Java基础与面向对象程序设计</dc:title>
  <dc:creator>dell1</dc:creator>
  <cp:lastModifiedBy>dell1</cp:lastModifiedBy>
  <cp:revision>9</cp:revision>
  <dcterms:created xsi:type="dcterms:W3CDTF">2016-09-22T12:04:52Z</dcterms:created>
  <dcterms:modified xsi:type="dcterms:W3CDTF">2016-09-24T04:37:29Z</dcterms:modified>
</cp:coreProperties>
</file>