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nick Oswald" initials="YO" lastIdx="1" clrIdx="0">
    <p:extLst>
      <p:ext uri="{19B8F6BF-5375-455C-9EA6-DF929625EA0E}">
        <p15:presenceInfo xmlns:p15="http://schemas.microsoft.com/office/powerpoint/2012/main" userId="S::earyo@leeds.ac.uk::b0b30cc0-f968-45c6-b128-242d710aaee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1T16:04:28.82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72EB-4523-4685-B8F3-88CB1127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60D46-673E-4B93-924E-D08FF4824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178D-5E9B-432A-B822-33BC4FE8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83C6-EF00-47B4-A59F-1CE3C2C9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CD6E-623D-4571-87CE-5649F0AE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7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8E87-460B-451F-9353-A4E382EC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54F5-5CAF-474F-A891-96CBDABFE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87B77-F081-45DE-B2E9-4D9338DF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B156-E980-43BA-93E3-A2F329F6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4346-87CF-45B6-850E-44BE282B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4DEB7-5544-44F0-AA08-1F2828124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410C6-A638-4AF0-A341-57590B8F7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8CDC-80F3-493A-9BC3-F529FFAC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843E-B715-4B97-85BA-2D5E945A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BC2C-15F0-4A63-9F43-830AC638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B0D0-D526-4F9D-9CEF-5F8DC8BD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7FC2-07BF-4379-A70B-1E78C5A0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5660-3AD5-4466-9F7C-DBA7B5BF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DE94-D42B-47E0-A07A-308930A7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6DCD-B07F-4ECE-B895-1DA359CD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03ED-79EB-42EF-8F23-A26944D3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8374-BCE7-4D51-8642-6BA9B1B0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9D67-0771-424F-A9F9-253665D9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1747-8F5E-4404-A2BD-ECA20C23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5A27-B574-4BC4-ADBD-20D2E287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6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5C24-2531-4BC4-B098-92104D08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05ED-9615-450E-B8FD-72AEBFBAD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1562D-96CF-474B-A061-B57FD7EEA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35A96-ADC8-4D3F-9DE1-CC54B064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99CB7-DB62-47FD-BA2A-CB93B37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D26FD-1470-4CC2-9A93-A13E6F9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7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8E7E-8B6A-4BC0-863C-A00DD9A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087A-1AD5-4D56-B464-A455386B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8153-C68D-4334-94E4-8CE48601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6A66D-8A64-41B8-8001-86710B100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0F945-0EE1-4823-9842-FD6E640A4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E0106-848B-4A88-8AF5-47DD414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A7F43-E005-44EE-9833-2B8C018E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7847C-B6FB-46C7-B0AD-E85CD458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2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FAE6-67CF-4326-B1C5-CB5AAAE6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F0516-04E4-4B41-B8CF-B513521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066A-0EBE-426F-9EB3-4C90DA51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6214D-7DB8-44E3-B838-FDFA9460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57D3-9BB6-4DAE-AEA4-5FC84E49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25FD4-3A61-4BD5-AC2B-5A528FE3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265B0-897C-4F05-B63F-6F06F0D6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DA90-158E-4E52-8512-122437C5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BCF4-4EB1-44F4-A93D-5299ED7C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167A6-3FA1-4C50-9629-C23530651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ECC6-4351-46B2-8E12-97C0B997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65DA5-BF9E-491E-BFCB-F2F2F290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439F-2973-468D-A208-5AFFC482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6BDA-190C-4440-924F-89663CB0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ABE01-86BC-4C03-99F0-A692EF495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2A6A8-5223-4262-98E5-72DADAD8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9BF6-B8B1-42E3-81E2-FAA3AFF3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E20C-AF12-44FE-B7D6-DD46B5E6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4EF3-5EA9-458C-BB4E-5C3561E2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3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ED4FC-0E1C-47EE-A827-F5EF7306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8FCB-72F7-4783-A141-795F0AAF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8DCF-3061-43C2-9098-71E63A4C0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F152-40E5-426F-8AF5-780928ADAAC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865F-156F-453D-BDCE-5F871DCDC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717C-0BD5-451E-9447-9D491C69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5067-29A0-423E-86E2-A6F534B5F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4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A6C3-A07D-48B6-ADF2-7AB0687DD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B6324-ECDB-4D3B-8854-C6B83A7FB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5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D8DE46-433D-48C9-A749-8858F6008DD5}"/>
              </a:ext>
            </a:extLst>
          </p:cNvPr>
          <p:cNvCxnSpPr>
            <a:cxnSpLocks/>
          </p:cNvCxnSpPr>
          <p:nvPr/>
        </p:nvCxnSpPr>
        <p:spPr>
          <a:xfrm flipV="1">
            <a:off x="5318722" y="3880357"/>
            <a:ext cx="480433" cy="58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6D0016-A6B6-48C3-8AD4-9C7834006D2F}"/>
              </a:ext>
            </a:extLst>
          </p:cNvPr>
          <p:cNvCxnSpPr>
            <a:cxnSpLocks/>
          </p:cNvCxnSpPr>
          <p:nvPr/>
        </p:nvCxnSpPr>
        <p:spPr>
          <a:xfrm>
            <a:off x="4889612" y="2035889"/>
            <a:ext cx="0" cy="142724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B54723-A2F8-4EBD-AB70-8F0B68F47E5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05707" y="3870904"/>
            <a:ext cx="1151331" cy="1371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A51B04-F5C7-4D36-8473-5E547ACA2B74}"/>
              </a:ext>
            </a:extLst>
          </p:cNvPr>
          <p:cNvSpPr/>
          <p:nvPr/>
        </p:nvSpPr>
        <p:spPr>
          <a:xfrm>
            <a:off x="7472850" y="3420374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1C669F-8DA1-46C3-B0E7-921A94ACE705}"/>
              </a:ext>
            </a:extLst>
          </p:cNvPr>
          <p:cNvSpPr/>
          <p:nvPr/>
        </p:nvSpPr>
        <p:spPr>
          <a:xfrm>
            <a:off x="7389941" y="3357036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Particles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258662-42AD-42C6-96BB-357DDF41F17D}"/>
              </a:ext>
            </a:extLst>
          </p:cNvPr>
          <p:cNvSpPr/>
          <p:nvPr/>
        </p:nvSpPr>
        <p:spPr>
          <a:xfrm>
            <a:off x="1923157" y="3441659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2C1A9-B8AA-4850-B125-68877ECCDF02}"/>
              </a:ext>
            </a:extLst>
          </p:cNvPr>
          <p:cNvSpPr/>
          <p:nvPr/>
        </p:nvSpPr>
        <p:spPr>
          <a:xfrm>
            <a:off x="1851942" y="3399133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59D27-11B3-403F-B86B-74AF6C6A52E0}"/>
              </a:ext>
            </a:extLst>
          </p:cNvPr>
          <p:cNvSpPr/>
          <p:nvPr/>
        </p:nvSpPr>
        <p:spPr>
          <a:xfrm>
            <a:off x="1762717" y="3357036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Simulation runs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(Particles)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1CF5C5-489F-46E6-94D8-F377D757FA10}"/>
              </a:ext>
            </a:extLst>
          </p:cNvPr>
          <p:cNvSpPr/>
          <p:nvPr/>
        </p:nvSpPr>
        <p:spPr>
          <a:xfrm>
            <a:off x="1850733" y="1540801"/>
            <a:ext cx="1253765" cy="97096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Real-world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D156C8-3814-4C32-A673-F28C92B0588D}"/>
              </a:ext>
            </a:extLst>
          </p:cNvPr>
          <p:cNvCxnSpPr>
            <a:cxnSpLocks/>
          </p:cNvCxnSpPr>
          <p:nvPr/>
        </p:nvCxnSpPr>
        <p:spPr>
          <a:xfrm flipV="1">
            <a:off x="1878705" y="4934533"/>
            <a:ext cx="8415464" cy="1066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8515B3-D9D2-4709-80CA-A0201C0EDD18}"/>
              </a:ext>
            </a:extLst>
          </p:cNvPr>
          <p:cNvSpPr/>
          <p:nvPr/>
        </p:nvSpPr>
        <p:spPr>
          <a:xfrm>
            <a:off x="4257037" y="1167319"/>
            <a:ext cx="4672951" cy="33169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799CB-93F8-4A00-B9AA-804EDF0EBB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4498" y="2026282"/>
            <a:ext cx="1152539" cy="960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0A2458-793D-49F1-AE1E-91891A587F3A}"/>
              </a:ext>
            </a:extLst>
          </p:cNvPr>
          <p:cNvSpPr txBox="1"/>
          <p:nvPr/>
        </p:nvSpPr>
        <p:spPr>
          <a:xfrm>
            <a:off x="5795191" y="1499772"/>
            <a:ext cx="3035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Data assimilation</a:t>
            </a:r>
          </a:p>
          <a:p>
            <a:r>
              <a:rPr lang="en-GB" sz="2800" b="1" dirty="0"/>
              <a:t>            step </a:t>
            </a:r>
          </a:p>
          <a:p>
            <a:r>
              <a:rPr lang="en-GB" sz="2800" b="1" dirty="0"/>
              <a:t>   (Particle Filter)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D674D-4C6D-4DA4-B282-46E6CD69BF87}"/>
              </a:ext>
            </a:extLst>
          </p:cNvPr>
          <p:cNvSpPr txBox="1"/>
          <p:nvPr/>
        </p:nvSpPr>
        <p:spPr>
          <a:xfrm>
            <a:off x="1828609" y="5047976"/>
            <a:ext cx="98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Time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44F9F8-6D5C-4154-B084-48946EADDD1E}"/>
              </a:ext>
            </a:extLst>
          </p:cNvPr>
          <p:cNvSpPr/>
          <p:nvPr/>
        </p:nvSpPr>
        <p:spPr>
          <a:xfrm>
            <a:off x="7315200" y="3285700"/>
            <a:ext cx="1253765" cy="97096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990307-DD1E-4A55-B665-C0EEE4A2441D}"/>
              </a:ext>
            </a:extLst>
          </p:cNvPr>
          <p:cNvCxnSpPr/>
          <p:nvPr/>
        </p:nvCxnSpPr>
        <p:spPr>
          <a:xfrm>
            <a:off x="4257037" y="4517875"/>
            <a:ext cx="0" cy="436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FED438-7A52-4951-A04E-2EAB2624B6A3}"/>
              </a:ext>
            </a:extLst>
          </p:cNvPr>
          <p:cNvCxnSpPr/>
          <p:nvPr/>
        </p:nvCxnSpPr>
        <p:spPr>
          <a:xfrm>
            <a:off x="8929988" y="4517875"/>
            <a:ext cx="0" cy="43650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14AF665-A797-4C73-8E06-95E7963103E3}"/>
              </a:ext>
            </a:extLst>
          </p:cNvPr>
          <p:cNvSpPr txBox="1"/>
          <p:nvPr/>
        </p:nvSpPr>
        <p:spPr>
          <a:xfrm>
            <a:off x="3158802" y="4430714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7A111-FB14-4C84-B28B-E19C69B82880}"/>
              </a:ext>
            </a:extLst>
          </p:cNvPr>
          <p:cNvCxnSpPr>
            <a:cxnSpLocks/>
          </p:cNvCxnSpPr>
          <p:nvPr/>
        </p:nvCxnSpPr>
        <p:spPr>
          <a:xfrm flipV="1">
            <a:off x="8929988" y="2025774"/>
            <a:ext cx="1373744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602420-85B2-4ACD-8EE9-E0ED53C4CC4C}"/>
              </a:ext>
            </a:extLst>
          </p:cNvPr>
          <p:cNvSpPr txBox="1"/>
          <p:nvPr/>
        </p:nvSpPr>
        <p:spPr>
          <a:xfrm>
            <a:off x="9132734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4B40CD-5200-4C2B-B056-7EBCA3804026}"/>
              </a:ext>
            </a:extLst>
          </p:cNvPr>
          <p:cNvCxnSpPr>
            <a:cxnSpLocks/>
          </p:cNvCxnSpPr>
          <p:nvPr/>
        </p:nvCxnSpPr>
        <p:spPr>
          <a:xfrm flipV="1">
            <a:off x="8920425" y="3863319"/>
            <a:ext cx="1373744" cy="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F0E6DD-6A68-45DC-B619-0D0E34B41A87}"/>
              </a:ext>
            </a:extLst>
          </p:cNvPr>
          <p:cNvSpPr/>
          <p:nvPr/>
        </p:nvSpPr>
        <p:spPr>
          <a:xfrm>
            <a:off x="4294661" y="1708702"/>
            <a:ext cx="1146312" cy="6341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8D12C0-3CE1-4B87-B040-134B3477FBFC}"/>
              </a:ext>
            </a:extLst>
          </p:cNvPr>
          <p:cNvSpPr/>
          <p:nvPr/>
        </p:nvSpPr>
        <p:spPr>
          <a:xfrm>
            <a:off x="4294661" y="3560687"/>
            <a:ext cx="1009247" cy="6341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Reweight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442ACD-2903-45F9-9092-F6C6E720D7B2}"/>
              </a:ext>
            </a:extLst>
          </p:cNvPr>
          <p:cNvSpPr/>
          <p:nvPr/>
        </p:nvSpPr>
        <p:spPr>
          <a:xfrm>
            <a:off x="5853458" y="3546247"/>
            <a:ext cx="1009247" cy="6341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Resample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D211FC-E46B-452C-9004-EE255BB881FA}"/>
              </a:ext>
            </a:extLst>
          </p:cNvPr>
          <p:cNvCxnSpPr>
            <a:cxnSpLocks/>
          </p:cNvCxnSpPr>
          <p:nvPr/>
        </p:nvCxnSpPr>
        <p:spPr>
          <a:xfrm>
            <a:off x="6911815" y="3897899"/>
            <a:ext cx="400891" cy="795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9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1602557" y="-1"/>
            <a:ext cx="7537514" cy="6287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1602558" y="0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220039" y="1343320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4675694" y="2417188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own decision yes/no?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4675694" y="3690654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peer pressure yes/no?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447462" y="1520774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Decision-making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013408" y="20564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2066825" y="5466706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4952017" y="390306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1655190" y="3114179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7736067" y="3195687"/>
            <a:ext cx="1351961" cy="1515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4680015" y="5316898"/>
            <a:ext cx="2419937" cy="8910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 to agent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/>
          <p:nvPr/>
        </p:nvCxnSpPr>
        <p:spPr>
          <a:xfrm>
            <a:off x="6096000" y="1141248"/>
            <a:ext cx="0" cy="116126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</p:cNvCxnSpPr>
          <p:nvPr/>
        </p:nvCxnSpPr>
        <p:spPr>
          <a:xfrm flipV="1">
            <a:off x="3124201" y="2902668"/>
            <a:ext cx="1551493" cy="462512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A32E51-BFAD-42B0-AD82-F42CE8074A2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24201" y="3443921"/>
            <a:ext cx="1492970" cy="72076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099954" y="4095353"/>
            <a:ext cx="627667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5850117" y="4696064"/>
            <a:ext cx="0" cy="5764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447462" y="2632954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6EF7E3-DF90-4A3E-8A04-4B2304A72799}"/>
              </a:ext>
            </a:extLst>
          </p:cNvPr>
          <p:cNvSpPr txBox="1"/>
          <p:nvPr/>
        </p:nvSpPr>
        <p:spPr>
          <a:xfrm>
            <a:off x="3447462" y="3718980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203203" y="4590860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197337" y="1412783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237035" y="348113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1136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1602557" y="-1"/>
            <a:ext cx="7537514" cy="6287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1602558" y="0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220039" y="1343320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4675694" y="2417188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own decision yes/no?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4675694" y="3690654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peer pressure yes/no?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447462" y="1520774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013408" y="20564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7619606" y="5380449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4952017" y="390306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1660590" y="2315385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7736067" y="3195687"/>
            <a:ext cx="1351961" cy="1515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4680015" y="5316898"/>
            <a:ext cx="2419937" cy="8910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 to agent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/>
          <p:nvPr/>
        </p:nvCxnSpPr>
        <p:spPr>
          <a:xfrm>
            <a:off x="6096000" y="1141248"/>
            <a:ext cx="0" cy="1161263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29601" y="2645127"/>
            <a:ext cx="1545604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099954" y="4095353"/>
            <a:ext cx="627667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5850117" y="4696064"/>
            <a:ext cx="0" cy="5764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519142" y="2097126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203203" y="4545674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197337" y="1412783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237035" y="348113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118D9C-3204-4BF6-B3B8-A37DADF8A123}"/>
              </a:ext>
            </a:extLst>
          </p:cNvPr>
          <p:cNvSpPr/>
          <p:nvPr/>
        </p:nvSpPr>
        <p:spPr>
          <a:xfrm>
            <a:off x="1646745" y="3031171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income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7B2C2F-4D1C-4BE6-8763-3A2F670103E7}"/>
              </a:ext>
            </a:extLst>
          </p:cNvPr>
          <p:cNvSpPr/>
          <p:nvPr/>
        </p:nvSpPr>
        <p:spPr>
          <a:xfrm>
            <a:off x="1646745" y="3765611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  <a:p>
            <a:pPr algn="ctr"/>
            <a:r>
              <a:rPr lang="en-GB" dirty="0"/>
              <a:t>(geo-coord.)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4C4E95-F637-4C5F-8D85-F574DCCF960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129601" y="2645127"/>
            <a:ext cx="1546093" cy="153100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A8A3E-52B1-4D87-A834-BA8AF4A1D708}"/>
              </a:ext>
            </a:extLst>
          </p:cNvPr>
          <p:cNvSpPr/>
          <p:nvPr/>
        </p:nvSpPr>
        <p:spPr>
          <a:xfrm>
            <a:off x="1631182" y="2146318"/>
            <a:ext cx="1525961" cy="24485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BE257-8E9E-4E55-B9CF-5B207E3E6C69}"/>
              </a:ext>
            </a:extLst>
          </p:cNvPr>
          <p:cNvSpPr txBox="1"/>
          <p:nvPr/>
        </p:nvSpPr>
        <p:spPr>
          <a:xfrm>
            <a:off x="3285632" y="2663032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D46222-527E-453D-82DC-8C2DD3B3C948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2953305" y="4035724"/>
            <a:ext cx="1167569" cy="2285852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C0625-5076-49E4-A108-14F6F50A65BB}"/>
              </a:ext>
            </a:extLst>
          </p:cNvPr>
          <p:cNvSpPr txBox="1"/>
          <p:nvPr/>
        </p:nvSpPr>
        <p:spPr>
          <a:xfrm rot="1365504">
            <a:off x="2060003" y="5453109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Evaluation by agent</a:t>
            </a:r>
          </a:p>
        </p:txBody>
      </p:sp>
    </p:spTree>
    <p:extLst>
      <p:ext uri="{BB962C8B-B14F-4D97-AF65-F5344CB8AC3E}">
        <p14:creationId xmlns:p14="http://schemas.microsoft.com/office/powerpoint/2010/main" val="51462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2055043" y="285160"/>
            <a:ext cx="7537514" cy="6287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2055044" y="285161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672525" y="1628481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5128180" y="2702349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own decision yes/no?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5128180" y="3975815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peer pressure yes/no?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899948" y="1805935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403099" y="54811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8072092" y="5665610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5404503" y="675467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2113076" y="2600546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8187963" y="2408835"/>
            <a:ext cx="1351961" cy="1515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5132501" y="5602059"/>
            <a:ext cx="2419937" cy="8910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>
            <a:cxnSpLocks/>
          </p:cNvCxnSpPr>
          <p:nvPr/>
        </p:nvCxnSpPr>
        <p:spPr>
          <a:xfrm>
            <a:off x="6548486" y="1334950"/>
            <a:ext cx="0" cy="126559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82087" y="2930288"/>
            <a:ext cx="1545604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552438" y="3166416"/>
            <a:ext cx="635525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6302603" y="4981225"/>
            <a:ext cx="0" cy="5764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971628" y="238228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655689" y="4830835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649823" y="1697944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701306" y="2435598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118D9C-3204-4BF6-B3B8-A37DADF8A123}"/>
              </a:ext>
            </a:extLst>
          </p:cNvPr>
          <p:cNvSpPr/>
          <p:nvPr/>
        </p:nvSpPr>
        <p:spPr>
          <a:xfrm>
            <a:off x="2099231" y="331633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income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7B2C2F-4D1C-4BE6-8763-3A2F670103E7}"/>
              </a:ext>
            </a:extLst>
          </p:cNvPr>
          <p:cNvSpPr/>
          <p:nvPr/>
        </p:nvSpPr>
        <p:spPr>
          <a:xfrm>
            <a:off x="2099231" y="405077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  <a:p>
            <a:pPr algn="ctr"/>
            <a:r>
              <a:rPr lang="en-GB" dirty="0"/>
              <a:t>(geo-coord.)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4C4E95-F637-4C5F-8D85-F574DCCF960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582087" y="2930288"/>
            <a:ext cx="1546093" cy="153100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A8A3E-52B1-4D87-A834-BA8AF4A1D708}"/>
              </a:ext>
            </a:extLst>
          </p:cNvPr>
          <p:cNvSpPr/>
          <p:nvPr/>
        </p:nvSpPr>
        <p:spPr>
          <a:xfrm>
            <a:off x="2083668" y="2431479"/>
            <a:ext cx="1525961" cy="24485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BE257-8E9E-4E55-B9CF-5B207E3E6C69}"/>
              </a:ext>
            </a:extLst>
          </p:cNvPr>
          <p:cNvSpPr txBox="1"/>
          <p:nvPr/>
        </p:nvSpPr>
        <p:spPr>
          <a:xfrm>
            <a:off x="3738118" y="2948193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D46222-527E-453D-82DC-8C2DD3B3C948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3405791" y="4320885"/>
            <a:ext cx="1167569" cy="2285852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C0625-5076-49E4-A108-14F6F50A65BB}"/>
              </a:ext>
            </a:extLst>
          </p:cNvPr>
          <p:cNvSpPr txBox="1"/>
          <p:nvPr/>
        </p:nvSpPr>
        <p:spPr>
          <a:xfrm rot="1365504">
            <a:off x="2512489" y="5738270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Evaluation by agent</a:t>
            </a:r>
          </a:p>
        </p:txBody>
      </p:sp>
    </p:spTree>
    <p:extLst>
      <p:ext uri="{BB962C8B-B14F-4D97-AF65-F5344CB8AC3E}">
        <p14:creationId xmlns:p14="http://schemas.microsoft.com/office/powerpoint/2010/main" val="87389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2055043" y="285160"/>
            <a:ext cx="7537514" cy="6287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2055044" y="285161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672525" y="1628481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5128180" y="2702349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initiative yes/no?</a:t>
            </a:r>
            <a:r>
              <a:rPr lang="en-GB" baseline="-25000" dirty="0"/>
              <a:t>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5128180" y="3975815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mimicking yes/no?</a:t>
            </a:r>
            <a:r>
              <a:rPr lang="en-GB" baseline="-25000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899948" y="1805935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403099" y="54811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8072092" y="5665610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5404503" y="675467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  <a:r>
              <a:rPr lang="en-GB" baseline="-25000" dirty="0"/>
              <a:t>f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2113076" y="2600546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  <a:r>
              <a:rPr lang="en-GB" baseline="-25000" dirty="0"/>
              <a:t>f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8187963" y="2408835"/>
            <a:ext cx="1351961" cy="1515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  <a:r>
              <a:rPr lang="en-GB" baseline="-25000" dirty="0"/>
              <a:t>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5132501" y="5602059"/>
            <a:ext cx="2419937" cy="8910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</a:t>
            </a:r>
            <a:r>
              <a:rPr lang="en-GB" baseline="-25000" dirty="0"/>
              <a:t>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>
            <a:cxnSpLocks/>
          </p:cNvCxnSpPr>
          <p:nvPr/>
        </p:nvCxnSpPr>
        <p:spPr>
          <a:xfrm>
            <a:off x="6548486" y="1334950"/>
            <a:ext cx="0" cy="126559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82087" y="2930288"/>
            <a:ext cx="1545604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552438" y="3166416"/>
            <a:ext cx="63552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6302603" y="4981225"/>
            <a:ext cx="0" cy="57641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971628" y="238228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655689" y="4830835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649823" y="1697944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701306" y="2435598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118D9C-3204-4BF6-B3B8-A37DADF8A123}"/>
              </a:ext>
            </a:extLst>
          </p:cNvPr>
          <p:cNvSpPr/>
          <p:nvPr/>
        </p:nvSpPr>
        <p:spPr>
          <a:xfrm>
            <a:off x="2099231" y="331633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income</a:t>
            </a:r>
            <a:r>
              <a:rPr lang="en-GB" baseline="-25000" dirty="0"/>
              <a:t>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7B2C2F-4D1C-4BE6-8763-3A2F670103E7}"/>
              </a:ext>
            </a:extLst>
          </p:cNvPr>
          <p:cNvSpPr/>
          <p:nvPr/>
        </p:nvSpPr>
        <p:spPr>
          <a:xfrm>
            <a:off x="2099231" y="405077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  <a:p>
            <a:pPr algn="ctr"/>
            <a:r>
              <a:rPr lang="en-GB" dirty="0"/>
              <a:t>(geo-coord.)</a:t>
            </a:r>
            <a:r>
              <a:rPr lang="en-GB" baseline="-25000" dirty="0"/>
              <a:t>f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4C4E95-F637-4C5F-8D85-F574DCCF960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582087" y="2930288"/>
            <a:ext cx="1546093" cy="153100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A8A3E-52B1-4D87-A834-BA8AF4A1D708}"/>
              </a:ext>
            </a:extLst>
          </p:cNvPr>
          <p:cNvSpPr/>
          <p:nvPr/>
        </p:nvSpPr>
        <p:spPr>
          <a:xfrm>
            <a:off x="2083668" y="2431479"/>
            <a:ext cx="1525961" cy="24485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BE257-8E9E-4E55-B9CF-5B207E3E6C69}"/>
              </a:ext>
            </a:extLst>
          </p:cNvPr>
          <p:cNvSpPr txBox="1"/>
          <p:nvPr/>
        </p:nvSpPr>
        <p:spPr>
          <a:xfrm>
            <a:off x="3738118" y="2948193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D46222-527E-453D-82DC-8C2DD3B3C948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3405791" y="4320885"/>
            <a:ext cx="1167569" cy="2285852"/>
          </a:xfrm>
          <a:prstGeom prst="curved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C0625-5076-49E4-A108-14F6F50A65BB}"/>
              </a:ext>
            </a:extLst>
          </p:cNvPr>
          <p:cNvSpPr txBox="1"/>
          <p:nvPr/>
        </p:nvSpPr>
        <p:spPr>
          <a:xfrm rot="1365504">
            <a:off x="2512489" y="5738270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Evaluation by agent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BA9467-4228-4F86-85C5-41A9A3288DC5}"/>
              </a:ext>
            </a:extLst>
          </p:cNvPr>
          <p:cNvCxnSpPr>
            <a:cxnSpLocks/>
          </p:cNvCxnSpPr>
          <p:nvPr/>
        </p:nvCxnSpPr>
        <p:spPr>
          <a:xfrm>
            <a:off x="9724007" y="5557639"/>
            <a:ext cx="65438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815516-B455-4BEF-B558-8DAEF33B66B1}"/>
              </a:ext>
            </a:extLst>
          </p:cNvPr>
          <p:cNvSpPr txBox="1"/>
          <p:nvPr/>
        </p:nvSpPr>
        <p:spPr>
          <a:xfrm>
            <a:off x="9630264" y="3054082"/>
            <a:ext cx="12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Legend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35AB58-8564-4D8E-A7BB-6B437D96ACA0}"/>
              </a:ext>
            </a:extLst>
          </p:cNvPr>
          <p:cNvCxnSpPr>
            <a:cxnSpLocks/>
          </p:cNvCxnSpPr>
          <p:nvPr/>
        </p:nvCxnSpPr>
        <p:spPr>
          <a:xfrm>
            <a:off x="9724007" y="5107335"/>
            <a:ext cx="642859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7DCDC7-6C59-4559-AAEF-0DD18AA8D006}"/>
              </a:ext>
            </a:extLst>
          </p:cNvPr>
          <p:cNvSpPr txBox="1"/>
          <p:nvPr/>
        </p:nvSpPr>
        <p:spPr>
          <a:xfrm>
            <a:off x="10431001" y="4922669"/>
            <a:ext cx="12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at t=0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E70C02-70F0-4CD1-A68F-50A6EE76FA94}"/>
              </a:ext>
            </a:extLst>
          </p:cNvPr>
          <p:cNvSpPr txBox="1"/>
          <p:nvPr/>
        </p:nvSpPr>
        <p:spPr>
          <a:xfrm>
            <a:off x="10431001" y="5389532"/>
            <a:ext cx="127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Always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F66E7F-1F7B-4FBB-BF84-91FA91B3E92B}"/>
              </a:ext>
            </a:extLst>
          </p:cNvPr>
          <p:cNvSpPr txBox="1"/>
          <p:nvPr/>
        </p:nvSpPr>
        <p:spPr>
          <a:xfrm>
            <a:off x="9632227" y="4477351"/>
            <a:ext cx="23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Relationships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8C12C6-A459-47A2-974F-53115019E60F}"/>
              </a:ext>
            </a:extLst>
          </p:cNvPr>
          <p:cNvSpPr txBox="1"/>
          <p:nvPr/>
        </p:nvSpPr>
        <p:spPr>
          <a:xfrm>
            <a:off x="9632226" y="3461407"/>
            <a:ext cx="23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Subscripts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46935A-E0FB-4D5B-9316-8090328C662E}"/>
              </a:ext>
            </a:extLst>
          </p:cNvPr>
          <p:cNvSpPr txBox="1"/>
          <p:nvPr/>
        </p:nvSpPr>
        <p:spPr>
          <a:xfrm>
            <a:off x="9643617" y="3816885"/>
            <a:ext cx="23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= fixed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92B736-AF51-48AC-B141-26E85B169B4A}"/>
              </a:ext>
            </a:extLst>
          </p:cNvPr>
          <p:cNvSpPr txBox="1"/>
          <p:nvPr/>
        </p:nvSpPr>
        <p:spPr>
          <a:xfrm>
            <a:off x="9643617" y="4138635"/>
            <a:ext cx="236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 = dynamic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6A5C6D-4080-4F30-A617-E03473063BC7}"/>
              </a:ext>
            </a:extLst>
          </p:cNvPr>
          <p:cNvSpPr/>
          <p:nvPr/>
        </p:nvSpPr>
        <p:spPr>
          <a:xfrm>
            <a:off x="9646957" y="2930287"/>
            <a:ext cx="2087495" cy="29545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9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09D1D6F-651A-41F4-9391-B6CD3A79DDF2}"/>
              </a:ext>
            </a:extLst>
          </p:cNvPr>
          <p:cNvSpPr/>
          <p:nvPr/>
        </p:nvSpPr>
        <p:spPr>
          <a:xfrm>
            <a:off x="2055043" y="285160"/>
            <a:ext cx="7537514" cy="62876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F8FACB-F9DA-452E-8EEF-A6AB6632A4D7}"/>
              </a:ext>
            </a:extLst>
          </p:cNvPr>
          <p:cNvSpPr/>
          <p:nvPr/>
        </p:nvSpPr>
        <p:spPr>
          <a:xfrm>
            <a:off x="2055044" y="285161"/>
            <a:ext cx="6029226" cy="50480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76BA8-DE31-4131-94FE-55A5C6452202}"/>
              </a:ext>
            </a:extLst>
          </p:cNvPr>
          <p:cNvSpPr/>
          <p:nvPr/>
        </p:nvSpPr>
        <p:spPr>
          <a:xfrm>
            <a:off x="3672525" y="1628481"/>
            <a:ext cx="4411744" cy="37047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C3830-1D89-4363-A643-3D682097D6FC}"/>
              </a:ext>
            </a:extLst>
          </p:cNvPr>
          <p:cNvSpPr/>
          <p:nvPr/>
        </p:nvSpPr>
        <p:spPr>
          <a:xfrm>
            <a:off x="5128180" y="2702349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own decision yes/no?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AA8EB-BB81-4102-B2BC-4C13FB638A26}"/>
              </a:ext>
            </a:extLst>
          </p:cNvPr>
          <p:cNvSpPr/>
          <p:nvPr/>
        </p:nvSpPr>
        <p:spPr>
          <a:xfrm>
            <a:off x="5128180" y="3975815"/>
            <a:ext cx="2424260" cy="9709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Introduce lockdown by peer pressure yes/no?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7F80B-61D9-4100-9272-03740DA53876}"/>
              </a:ext>
            </a:extLst>
          </p:cNvPr>
          <p:cNvSpPr txBox="1"/>
          <p:nvPr/>
        </p:nvSpPr>
        <p:spPr>
          <a:xfrm>
            <a:off x="3899948" y="1805935"/>
            <a:ext cx="18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Agent-’mind</a:t>
            </a:r>
            <a:r>
              <a:rPr lang="en-GB" dirty="0"/>
              <a:t>’</a:t>
            </a:r>
          </a:p>
          <a:p>
            <a:r>
              <a:rPr lang="en-GB" dirty="0"/>
              <a:t>Decision-options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A0B-BDEC-42A3-9BD5-01232B2BBF8C}"/>
              </a:ext>
            </a:extLst>
          </p:cNvPr>
          <p:cNvSpPr txBox="1"/>
          <p:nvPr/>
        </p:nvSpPr>
        <p:spPr>
          <a:xfrm>
            <a:off x="2403099" y="548110"/>
            <a:ext cx="25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Agent-properties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AD790-A566-4CEA-8553-16550C8E47B9}"/>
              </a:ext>
            </a:extLst>
          </p:cNvPr>
          <p:cNvSpPr txBox="1"/>
          <p:nvPr/>
        </p:nvSpPr>
        <p:spPr>
          <a:xfrm>
            <a:off x="8072092" y="5665610"/>
            <a:ext cx="152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Environment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D70632-D66E-4026-BB85-7FF5F0635BE1}"/>
              </a:ext>
            </a:extLst>
          </p:cNvPr>
          <p:cNvSpPr/>
          <p:nvPr/>
        </p:nvSpPr>
        <p:spPr>
          <a:xfrm>
            <a:off x="5404503" y="675467"/>
            <a:ext cx="220980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density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7A61F6-ED88-4F56-9DC5-CFD200A946EA}"/>
              </a:ext>
            </a:extLst>
          </p:cNvPr>
          <p:cNvSpPr/>
          <p:nvPr/>
        </p:nvSpPr>
        <p:spPr>
          <a:xfrm>
            <a:off x="2113076" y="2600546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Level of democracy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216B44-C9F6-4863-9754-9764F61AA215}"/>
              </a:ext>
            </a:extLst>
          </p:cNvPr>
          <p:cNvSpPr/>
          <p:nvPr/>
        </p:nvSpPr>
        <p:spPr>
          <a:xfrm>
            <a:off x="8187963" y="2408835"/>
            <a:ext cx="1351961" cy="151516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Number of lockdowns in world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947EA04-98F1-4B62-96E9-A33D8BD32BEB}"/>
              </a:ext>
            </a:extLst>
          </p:cNvPr>
          <p:cNvSpPr/>
          <p:nvPr/>
        </p:nvSpPr>
        <p:spPr>
          <a:xfrm>
            <a:off x="5132501" y="5602059"/>
            <a:ext cx="2419937" cy="8910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Similarity of other agents with lockdown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D94F02-6302-4490-908A-3FB998A83195}"/>
              </a:ext>
            </a:extLst>
          </p:cNvPr>
          <p:cNvCxnSpPr>
            <a:cxnSpLocks/>
          </p:cNvCxnSpPr>
          <p:nvPr/>
        </p:nvCxnSpPr>
        <p:spPr>
          <a:xfrm>
            <a:off x="6548486" y="1334950"/>
            <a:ext cx="0" cy="126559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C6E3AC-393A-4720-8271-324A52E0CA9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582087" y="2930288"/>
            <a:ext cx="1545604" cy="498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A4EBED-C2BA-4A77-A85D-24061E1B46FB}"/>
              </a:ext>
            </a:extLst>
          </p:cNvPr>
          <p:cNvCxnSpPr>
            <a:cxnSpLocks/>
          </p:cNvCxnSpPr>
          <p:nvPr/>
        </p:nvCxnSpPr>
        <p:spPr>
          <a:xfrm flipH="1">
            <a:off x="7552438" y="3166416"/>
            <a:ext cx="635525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818315-FAD5-4D7D-95AA-94AB488F7296}"/>
              </a:ext>
            </a:extLst>
          </p:cNvPr>
          <p:cNvCxnSpPr>
            <a:cxnSpLocks/>
          </p:cNvCxnSpPr>
          <p:nvPr/>
        </p:nvCxnSpPr>
        <p:spPr>
          <a:xfrm flipV="1">
            <a:off x="6302603" y="4981225"/>
            <a:ext cx="0" cy="57641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7AE86F9-5342-4DFD-8009-3A9C38C13CF8}"/>
              </a:ext>
            </a:extLst>
          </p:cNvPr>
          <p:cNvSpPr txBox="1"/>
          <p:nvPr/>
        </p:nvSpPr>
        <p:spPr>
          <a:xfrm>
            <a:off x="3971628" y="2382287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2ADF9E-0692-4CE7-9F20-49118DBDD047}"/>
              </a:ext>
            </a:extLst>
          </p:cNvPr>
          <p:cNvSpPr txBox="1"/>
          <p:nvPr/>
        </p:nvSpPr>
        <p:spPr>
          <a:xfrm>
            <a:off x="5655689" y="4830835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D9420B-0AC7-48FF-8464-347D26947841}"/>
              </a:ext>
            </a:extLst>
          </p:cNvPr>
          <p:cNvSpPr txBox="1"/>
          <p:nvPr/>
        </p:nvSpPr>
        <p:spPr>
          <a:xfrm>
            <a:off x="6649823" y="1697944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8A8F42-4DCA-4FF5-8E93-40FCE525A5BA}"/>
              </a:ext>
            </a:extLst>
          </p:cNvPr>
          <p:cNvSpPr txBox="1"/>
          <p:nvPr/>
        </p:nvSpPr>
        <p:spPr>
          <a:xfrm>
            <a:off x="7701306" y="2435598"/>
            <a:ext cx="76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118D9C-3204-4BF6-B3B8-A37DADF8A123}"/>
              </a:ext>
            </a:extLst>
          </p:cNvPr>
          <p:cNvSpPr/>
          <p:nvPr/>
        </p:nvSpPr>
        <p:spPr>
          <a:xfrm>
            <a:off x="2099231" y="331633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National income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7B2C2F-4D1C-4BE6-8763-3A2F670103E7}"/>
              </a:ext>
            </a:extLst>
          </p:cNvPr>
          <p:cNvSpPr/>
          <p:nvPr/>
        </p:nvSpPr>
        <p:spPr>
          <a:xfrm>
            <a:off x="2099231" y="4050772"/>
            <a:ext cx="1469011" cy="6594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</a:t>
            </a:r>
          </a:p>
          <a:p>
            <a:pPr algn="ctr"/>
            <a:r>
              <a:rPr lang="en-GB" dirty="0"/>
              <a:t>(geo-coord.)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4C4E95-F637-4C5F-8D85-F574DCCF9606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3582087" y="2930288"/>
            <a:ext cx="1546093" cy="1531008"/>
          </a:xfrm>
          <a:prstGeom prst="curvedConnector3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A8A3E-52B1-4D87-A834-BA8AF4A1D708}"/>
              </a:ext>
            </a:extLst>
          </p:cNvPr>
          <p:cNvSpPr/>
          <p:nvPr/>
        </p:nvSpPr>
        <p:spPr>
          <a:xfrm>
            <a:off x="2083668" y="2431479"/>
            <a:ext cx="1525961" cy="244854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0BE257-8E9E-4E55-B9CF-5B207E3E6C69}"/>
              </a:ext>
            </a:extLst>
          </p:cNvPr>
          <p:cNvSpPr txBox="1"/>
          <p:nvPr/>
        </p:nvSpPr>
        <p:spPr>
          <a:xfrm>
            <a:off x="3738118" y="2948193"/>
            <a:ext cx="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6"/>
                </a:solidFill>
              </a:rPr>
              <a:t>+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4D46222-527E-453D-82DC-8C2DD3B3C948}"/>
              </a:ext>
            </a:extLst>
          </p:cNvPr>
          <p:cNvCxnSpPr>
            <a:cxnSpLocks/>
            <a:stCxn id="12" idx="2"/>
            <a:endCxn id="36" idx="1"/>
          </p:cNvCxnSpPr>
          <p:nvPr/>
        </p:nvCxnSpPr>
        <p:spPr>
          <a:xfrm rot="16200000" flipH="1">
            <a:off x="3405791" y="4320885"/>
            <a:ext cx="1167569" cy="2285852"/>
          </a:xfrm>
          <a:prstGeom prst="curvedConnector2">
            <a:avLst/>
          </a:prstGeom>
          <a:ln w="762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5C0625-5076-49E4-A108-14F6F50A65BB}"/>
              </a:ext>
            </a:extLst>
          </p:cNvPr>
          <p:cNvSpPr txBox="1"/>
          <p:nvPr/>
        </p:nvSpPr>
        <p:spPr>
          <a:xfrm rot="1365504">
            <a:off x="2512489" y="5738270"/>
            <a:ext cx="210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Evaluation by agent</a:t>
            </a:r>
          </a:p>
        </p:txBody>
      </p:sp>
    </p:spTree>
    <p:extLst>
      <p:ext uri="{BB962C8B-B14F-4D97-AF65-F5344CB8AC3E}">
        <p14:creationId xmlns:p14="http://schemas.microsoft.com/office/powerpoint/2010/main" val="24919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79E5-FD84-48CB-82EB-B3547255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Particle Filter algorithm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20D7-1812-49D3-B1AE-740F2CA831F1}"/>
              </a:ext>
            </a:extLst>
          </p:cNvPr>
          <p:cNvSpPr/>
          <p:nvPr/>
        </p:nvSpPr>
        <p:spPr>
          <a:xfrm>
            <a:off x="4873657" y="3506771"/>
            <a:ext cx="1894787" cy="205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9A04E-5173-4AFA-AB6F-E9C3111B7AB1}"/>
              </a:ext>
            </a:extLst>
          </p:cNvPr>
          <p:cNvSpPr txBox="1"/>
          <p:nvPr/>
        </p:nvSpPr>
        <p:spPr>
          <a:xfrm>
            <a:off x="838200" y="2860440"/>
            <a:ext cx="32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exactly is resampling how does it work?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3951C-9DEA-4617-9F06-57130F595903}"/>
              </a:ext>
            </a:extLst>
          </p:cNvPr>
          <p:cNvSpPr txBox="1"/>
          <p:nvPr/>
        </p:nvSpPr>
        <p:spPr>
          <a:xfrm>
            <a:off x="838200" y="1690688"/>
            <a:ext cx="324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Particle filter over time when intervene?  During or only after a model iteration?</a:t>
            </a:r>
          </a:p>
        </p:txBody>
      </p:sp>
    </p:spTree>
    <p:extLst>
      <p:ext uri="{BB962C8B-B14F-4D97-AF65-F5344CB8AC3E}">
        <p14:creationId xmlns:p14="http://schemas.microsoft.com/office/powerpoint/2010/main" val="262437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B54723-A2F8-4EBD-AB70-8F0B68F47E53}"/>
              </a:ext>
            </a:extLst>
          </p:cNvPr>
          <p:cNvCxnSpPr>
            <a:cxnSpLocks/>
          </p:cNvCxnSpPr>
          <p:nvPr/>
        </p:nvCxnSpPr>
        <p:spPr>
          <a:xfrm>
            <a:off x="3219855" y="3870904"/>
            <a:ext cx="10371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A51B04-F5C7-4D36-8473-5E547ACA2B74}"/>
              </a:ext>
            </a:extLst>
          </p:cNvPr>
          <p:cNvSpPr/>
          <p:nvPr/>
        </p:nvSpPr>
        <p:spPr>
          <a:xfrm>
            <a:off x="7472850" y="3420374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particle population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1C669F-8DA1-46C3-B0E7-921A94ACE705}"/>
              </a:ext>
            </a:extLst>
          </p:cNvPr>
          <p:cNvSpPr/>
          <p:nvPr/>
        </p:nvSpPr>
        <p:spPr>
          <a:xfrm>
            <a:off x="7389941" y="3357036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258662-42AD-42C6-96BB-357DDF41F17D}"/>
              </a:ext>
            </a:extLst>
          </p:cNvPr>
          <p:cNvSpPr/>
          <p:nvPr/>
        </p:nvSpPr>
        <p:spPr>
          <a:xfrm>
            <a:off x="1971761" y="3430094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2C1A9-B8AA-4850-B125-68877ECCDF02}"/>
              </a:ext>
            </a:extLst>
          </p:cNvPr>
          <p:cNvSpPr/>
          <p:nvPr/>
        </p:nvSpPr>
        <p:spPr>
          <a:xfrm>
            <a:off x="1880552" y="3401814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59D27-11B3-403F-B86B-74AF6C6A52E0}"/>
              </a:ext>
            </a:extLst>
          </p:cNvPr>
          <p:cNvSpPr/>
          <p:nvPr/>
        </p:nvSpPr>
        <p:spPr>
          <a:xfrm>
            <a:off x="1762717" y="3357036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Simulation runs</a:t>
            </a:r>
          </a:p>
          <a:p>
            <a:pPr algn="ctr"/>
            <a:r>
              <a:rPr lang="en-GB" sz="1600" dirty="0"/>
              <a:t>(Particles)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1CF5C5-489F-46E6-94D8-F377D757FA10}"/>
              </a:ext>
            </a:extLst>
          </p:cNvPr>
          <p:cNvSpPr/>
          <p:nvPr/>
        </p:nvSpPr>
        <p:spPr>
          <a:xfrm>
            <a:off x="1888269" y="1505084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Real-world</a:t>
            </a:r>
          </a:p>
          <a:p>
            <a:pPr algn="ctr"/>
            <a:r>
              <a:rPr lang="en-GB" dirty="0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D156C8-3814-4C32-A673-F28C92B0588D}"/>
              </a:ext>
            </a:extLst>
          </p:cNvPr>
          <p:cNvCxnSpPr>
            <a:cxnSpLocks/>
          </p:cNvCxnSpPr>
          <p:nvPr/>
        </p:nvCxnSpPr>
        <p:spPr>
          <a:xfrm flipV="1">
            <a:off x="1878705" y="4934533"/>
            <a:ext cx="8415464" cy="10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8515B3-D9D2-4709-80CA-A0201C0EDD18}"/>
              </a:ext>
            </a:extLst>
          </p:cNvPr>
          <p:cNvSpPr/>
          <p:nvPr/>
        </p:nvSpPr>
        <p:spPr>
          <a:xfrm>
            <a:off x="4257037" y="1167319"/>
            <a:ext cx="4672951" cy="3316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799CB-93F8-4A00-B9AA-804EDF0EBBFF}"/>
              </a:ext>
            </a:extLst>
          </p:cNvPr>
          <p:cNvCxnSpPr>
            <a:cxnSpLocks/>
          </p:cNvCxnSpPr>
          <p:nvPr/>
        </p:nvCxnSpPr>
        <p:spPr>
          <a:xfrm>
            <a:off x="3142034" y="2035889"/>
            <a:ext cx="1115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0A2458-793D-49F1-AE1E-91891A587F3A}"/>
              </a:ext>
            </a:extLst>
          </p:cNvPr>
          <p:cNvSpPr txBox="1"/>
          <p:nvPr/>
        </p:nvSpPr>
        <p:spPr>
          <a:xfrm>
            <a:off x="5652137" y="1224517"/>
            <a:ext cx="303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assimilation step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D674D-4C6D-4DA4-B282-46E6CD69BF87}"/>
              </a:ext>
            </a:extLst>
          </p:cNvPr>
          <p:cNvSpPr txBox="1"/>
          <p:nvPr/>
        </p:nvSpPr>
        <p:spPr>
          <a:xfrm>
            <a:off x="1387458" y="4934533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44F9F8-6D5C-4154-B084-48946EADDD1E}"/>
              </a:ext>
            </a:extLst>
          </p:cNvPr>
          <p:cNvSpPr/>
          <p:nvPr/>
        </p:nvSpPr>
        <p:spPr>
          <a:xfrm>
            <a:off x="7315200" y="3285700"/>
            <a:ext cx="1253765" cy="970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New particle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579F5-E280-4C95-957B-A9AFE18FF7D7}"/>
              </a:ext>
            </a:extLst>
          </p:cNvPr>
          <p:cNvSpPr txBox="1"/>
          <p:nvPr/>
        </p:nvSpPr>
        <p:spPr>
          <a:xfrm>
            <a:off x="4059735" y="5003657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990307-DD1E-4A55-B665-C0EEE4A2441D}"/>
              </a:ext>
            </a:extLst>
          </p:cNvPr>
          <p:cNvCxnSpPr/>
          <p:nvPr/>
        </p:nvCxnSpPr>
        <p:spPr>
          <a:xfrm>
            <a:off x="4257037" y="4517875"/>
            <a:ext cx="0" cy="4365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FED438-7A52-4951-A04E-2EAB2624B6A3}"/>
              </a:ext>
            </a:extLst>
          </p:cNvPr>
          <p:cNvCxnSpPr/>
          <p:nvPr/>
        </p:nvCxnSpPr>
        <p:spPr>
          <a:xfrm>
            <a:off x="8929988" y="4517875"/>
            <a:ext cx="0" cy="4365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F4D6ABB-2F84-44A9-9D0A-069D52AFF8DD}"/>
              </a:ext>
            </a:extLst>
          </p:cNvPr>
          <p:cNvSpPr/>
          <p:nvPr/>
        </p:nvSpPr>
        <p:spPr>
          <a:xfrm>
            <a:off x="4332109" y="1587078"/>
            <a:ext cx="1348844" cy="877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Observation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85CCA66-E52B-4538-A488-8065BB4F3C45}"/>
              </a:ext>
            </a:extLst>
          </p:cNvPr>
          <p:cNvSpPr/>
          <p:nvPr/>
        </p:nvSpPr>
        <p:spPr>
          <a:xfrm>
            <a:off x="4316456" y="3463138"/>
            <a:ext cx="1146312" cy="877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Reweight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AF665-A797-4C73-8E06-95E7963103E3}"/>
              </a:ext>
            </a:extLst>
          </p:cNvPr>
          <p:cNvSpPr txBox="1"/>
          <p:nvPr/>
        </p:nvSpPr>
        <p:spPr>
          <a:xfrm>
            <a:off x="3068535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7A111-FB14-4C84-B28B-E19C69B82880}"/>
              </a:ext>
            </a:extLst>
          </p:cNvPr>
          <p:cNvCxnSpPr>
            <a:cxnSpLocks/>
          </p:cNvCxnSpPr>
          <p:nvPr/>
        </p:nvCxnSpPr>
        <p:spPr>
          <a:xfrm flipV="1">
            <a:off x="8929988" y="2025774"/>
            <a:ext cx="13737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82C3107-71E1-4776-A001-776433370541}"/>
              </a:ext>
            </a:extLst>
          </p:cNvPr>
          <p:cNvSpPr/>
          <p:nvPr/>
        </p:nvSpPr>
        <p:spPr>
          <a:xfrm>
            <a:off x="5799155" y="3441659"/>
            <a:ext cx="1146312" cy="877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Resample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D8DE46-433D-48C9-A749-8858F6008DD5}"/>
              </a:ext>
            </a:extLst>
          </p:cNvPr>
          <p:cNvCxnSpPr>
            <a:cxnSpLocks/>
          </p:cNvCxnSpPr>
          <p:nvPr/>
        </p:nvCxnSpPr>
        <p:spPr>
          <a:xfrm>
            <a:off x="5318722" y="3886200"/>
            <a:ext cx="5175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C07C13-A97C-407B-A06A-B65D2ED7D633}"/>
              </a:ext>
            </a:extLst>
          </p:cNvPr>
          <p:cNvCxnSpPr>
            <a:cxnSpLocks/>
          </p:cNvCxnSpPr>
          <p:nvPr/>
        </p:nvCxnSpPr>
        <p:spPr>
          <a:xfrm>
            <a:off x="6953017" y="3901835"/>
            <a:ext cx="362183" cy="6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602420-85B2-4ACD-8EE9-E0ED53C4CC4C}"/>
              </a:ext>
            </a:extLst>
          </p:cNvPr>
          <p:cNvSpPr txBox="1"/>
          <p:nvPr/>
        </p:nvSpPr>
        <p:spPr>
          <a:xfrm>
            <a:off x="9132734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4B40CD-5200-4C2B-B056-7EBCA3804026}"/>
              </a:ext>
            </a:extLst>
          </p:cNvPr>
          <p:cNvCxnSpPr>
            <a:cxnSpLocks/>
          </p:cNvCxnSpPr>
          <p:nvPr/>
        </p:nvCxnSpPr>
        <p:spPr>
          <a:xfrm flipV="1">
            <a:off x="8920425" y="3863319"/>
            <a:ext cx="13737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D8DE46-433D-48C9-A749-8858F6008DD5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318722" y="3880357"/>
            <a:ext cx="480433" cy="58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6D0016-A6B6-48C3-8AD4-9C7834006D2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889612" y="2035889"/>
            <a:ext cx="0" cy="1427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B54723-A2F8-4EBD-AB70-8F0B68F47E5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05707" y="3870904"/>
            <a:ext cx="1151331" cy="137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A51B04-F5C7-4D36-8473-5E547ACA2B74}"/>
              </a:ext>
            </a:extLst>
          </p:cNvPr>
          <p:cNvSpPr/>
          <p:nvPr/>
        </p:nvSpPr>
        <p:spPr>
          <a:xfrm>
            <a:off x="7472850" y="3420374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1C669F-8DA1-46C3-B0E7-921A94ACE705}"/>
              </a:ext>
            </a:extLst>
          </p:cNvPr>
          <p:cNvSpPr/>
          <p:nvPr/>
        </p:nvSpPr>
        <p:spPr>
          <a:xfrm>
            <a:off x="7389941" y="3357036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Particles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258662-42AD-42C6-96BB-357DDF41F17D}"/>
              </a:ext>
            </a:extLst>
          </p:cNvPr>
          <p:cNvSpPr/>
          <p:nvPr/>
        </p:nvSpPr>
        <p:spPr>
          <a:xfrm>
            <a:off x="1923157" y="3441659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Particles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2C1A9-B8AA-4850-B125-68877ECCDF02}"/>
              </a:ext>
            </a:extLst>
          </p:cNvPr>
          <p:cNvSpPr/>
          <p:nvPr/>
        </p:nvSpPr>
        <p:spPr>
          <a:xfrm>
            <a:off x="1851942" y="3399133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459D27-11B3-403F-B86B-74AF6C6A52E0}"/>
              </a:ext>
            </a:extLst>
          </p:cNvPr>
          <p:cNvSpPr/>
          <p:nvPr/>
        </p:nvSpPr>
        <p:spPr>
          <a:xfrm>
            <a:off x="1762717" y="3357036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Simulation runs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(Particles)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1CF5C5-489F-46E6-94D8-F377D757FA10}"/>
              </a:ext>
            </a:extLst>
          </p:cNvPr>
          <p:cNvSpPr/>
          <p:nvPr/>
        </p:nvSpPr>
        <p:spPr>
          <a:xfrm>
            <a:off x="1850733" y="1540801"/>
            <a:ext cx="1253765" cy="970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Real-world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D156C8-3814-4C32-A673-F28C92B0588D}"/>
              </a:ext>
            </a:extLst>
          </p:cNvPr>
          <p:cNvCxnSpPr>
            <a:cxnSpLocks/>
          </p:cNvCxnSpPr>
          <p:nvPr/>
        </p:nvCxnSpPr>
        <p:spPr>
          <a:xfrm flipV="1">
            <a:off x="1878705" y="4934533"/>
            <a:ext cx="8415464" cy="10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8515B3-D9D2-4709-80CA-A0201C0EDD18}"/>
              </a:ext>
            </a:extLst>
          </p:cNvPr>
          <p:cNvSpPr/>
          <p:nvPr/>
        </p:nvSpPr>
        <p:spPr>
          <a:xfrm>
            <a:off x="4257037" y="1167319"/>
            <a:ext cx="4672951" cy="3316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799CB-93F8-4A00-B9AA-804EDF0EBB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4498" y="2026282"/>
            <a:ext cx="1152539" cy="96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0A2458-793D-49F1-AE1E-91891A587F3A}"/>
              </a:ext>
            </a:extLst>
          </p:cNvPr>
          <p:cNvSpPr txBox="1"/>
          <p:nvPr/>
        </p:nvSpPr>
        <p:spPr>
          <a:xfrm>
            <a:off x="5652137" y="1224517"/>
            <a:ext cx="303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assimilation step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D674D-4C6D-4DA4-B282-46E6CD69BF87}"/>
              </a:ext>
            </a:extLst>
          </p:cNvPr>
          <p:cNvSpPr txBox="1"/>
          <p:nvPr/>
        </p:nvSpPr>
        <p:spPr>
          <a:xfrm>
            <a:off x="1387458" y="4934533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44F9F8-6D5C-4154-B084-48946EADDD1E}"/>
              </a:ext>
            </a:extLst>
          </p:cNvPr>
          <p:cNvSpPr/>
          <p:nvPr/>
        </p:nvSpPr>
        <p:spPr>
          <a:xfrm>
            <a:off x="7315200" y="3285700"/>
            <a:ext cx="1253765" cy="970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New particle 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579F5-E280-4C95-957B-A9AFE18FF7D7}"/>
              </a:ext>
            </a:extLst>
          </p:cNvPr>
          <p:cNvSpPr txBox="1"/>
          <p:nvPr/>
        </p:nvSpPr>
        <p:spPr>
          <a:xfrm>
            <a:off x="4059735" y="5003657"/>
            <a:ext cx="9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990307-DD1E-4A55-B665-C0EEE4A2441D}"/>
              </a:ext>
            </a:extLst>
          </p:cNvPr>
          <p:cNvCxnSpPr/>
          <p:nvPr/>
        </p:nvCxnSpPr>
        <p:spPr>
          <a:xfrm>
            <a:off x="4257037" y="4517875"/>
            <a:ext cx="0" cy="4365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FED438-7A52-4951-A04E-2EAB2624B6A3}"/>
              </a:ext>
            </a:extLst>
          </p:cNvPr>
          <p:cNvCxnSpPr/>
          <p:nvPr/>
        </p:nvCxnSpPr>
        <p:spPr>
          <a:xfrm>
            <a:off x="8929988" y="4517875"/>
            <a:ext cx="0" cy="4365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85CCA66-E52B-4538-A488-8065BB4F3C45}"/>
              </a:ext>
            </a:extLst>
          </p:cNvPr>
          <p:cNvSpPr/>
          <p:nvPr/>
        </p:nvSpPr>
        <p:spPr>
          <a:xfrm>
            <a:off x="4316456" y="3463138"/>
            <a:ext cx="1146312" cy="8773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Reweight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AF665-A797-4C73-8E06-95E7963103E3}"/>
              </a:ext>
            </a:extLst>
          </p:cNvPr>
          <p:cNvSpPr txBox="1"/>
          <p:nvPr/>
        </p:nvSpPr>
        <p:spPr>
          <a:xfrm>
            <a:off x="3068535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87A111-FB14-4C84-B28B-E19C69B82880}"/>
              </a:ext>
            </a:extLst>
          </p:cNvPr>
          <p:cNvCxnSpPr>
            <a:cxnSpLocks/>
          </p:cNvCxnSpPr>
          <p:nvPr/>
        </p:nvCxnSpPr>
        <p:spPr>
          <a:xfrm flipV="1">
            <a:off x="8929988" y="2025774"/>
            <a:ext cx="13737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282C3107-71E1-4776-A001-776433370541}"/>
              </a:ext>
            </a:extLst>
          </p:cNvPr>
          <p:cNvSpPr/>
          <p:nvPr/>
        </p:nvSpPr>
        <p:spPr>
          <a:xfrm>
            <a:off x="5799155" y="3441659"/>
            <a:ext cx="1146312" cy="87739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Resample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C07C13-A97C-407B-A06A-B65D2ED7D633}"/>
              </a:ext>
            </a:extLst>
          </p:cNvPr>
          <p:cNvCxnSpPr>
            <a:cxnSpLocks/>
          </p:cNvCxnSpPr>
          <p:nvPr/>
        </p:nvCxnSpPr>
        <p:spPr>
          <a:xfrm>
            <a:off x="6953017" y="3901835"/>
            <a:ext cx="362183" cy="68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602420-85B2-4ACD-8EE9-E0ED53C4CC4C}"/>
              </a:ext>
            </a:extLst>
          </p:cNvPr>
          <p:cNvSpPr txBox="1"/>
          <p:nvPr/>
        </p:nvSpPr>
        <p:spPr>
          <a:xfrm>
            <a:off x="9132734" y="4420220"/>
            <a:ext cx="1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4B40CD-5200-4C2B-B056-7EBCA3804026}"/>
              </a:ext>
            </a:extLst>
          </p:cNvPr>
          <p:cNvCxnSpPr>
            <a:cxnSpLocks/>
          </p:cNvCxnSpPr>
          <p:nvPr/>
        </p:nvCxnSpPr>
        <p:spPr>
          <a:xfrm flipV="1">
            <a:off x="8920425" y="3863319"/>
            <a:ext cx="137374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F0E6DD-6A68-45DC-B619-0D0E34B41A87}"/>
              </a:ext>
            </a:extLst>
          </p:cNvPr>
          <p:cNvSpPr/>
          <p:nvPr/>
        </p:nvSpPr>
        <p:spPr>
          <a:xfrm>
            <a:off x="4294661" y="1708702"/>
            <a:ext cx="1146312" cy="634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216561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388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Particle Filter algorithm 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Yannick Oswald</dc:creator>
  <cp:lastModifiedBy>Yannick Oswald</cp:lastModifiedBy>
  <cp:revision>37</cp:revision>
  <dcterms:created xsi:type="dcterms:W3CDTF">2022-08-19T09:11:10Z</dcterms:created>
  <dcterms:modified xsi:type="dcterms:W3CDTF">2022-10-25T13:46:05Z</dcterms:modified>
</cp:coreProperties>
</file>