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3" r:id="rId7"/>
    <p:sldId id="260" r:id="rId8"/>
    <p:sldId id="261" r:id="rId9"/>
    <p:sldId id="262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nnick Oswald" initials="YO" lastIdx="1" clrIdx="0">
    <p:extLst>
      <p:ext uri="{19B8F6BF-5375-455C-9EA6-DF929625EA0E}">
        <p15:presenceInfo xmlns:p15="http://schemas.microsoft.com/office/powerpoint/2012/main" userId="S::earyo@leeds.ac.uk::b0b30cc0-f968-45c6-b128-242d710aaee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9-01T16:04:28.824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C72EB-4523-4685-B8F3-88CB11278F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660D46-673E-4B93-924E-D08FF48244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2178D-5E9B-432A-B822-33BC4FE88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8F152-40E5-426F-8AF5-780928ADAAC0}" type="datetimeFigureOut">
              <a:rPr lang="en-GB" smtClean="0"/>
              <a:t>10/11/2022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3083C6-EF00-47B4-A59F-1CE3C2C99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AACD6E-623D-4571-87CE-5649F0AE3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B5067-29A0-423E-86E2-A6F534B5F1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1874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68E87-460B-451F-9353-A4E382EC4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FD54F5-5CAF-474F-A891-96CBDABFE3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687B77-F081-45DE-B2E9-4D9338DF2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8F152-40E5-426F-8AF5-780928ADAAC0}" type="datetimeFigureOut">
              <a:rPr lang="en-GB" smtClean="0"/>
              <a:t>10/11/2022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6B156-E980-43BA-93E3-A2F329F60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C4346-87CF-45B6-850E-44BE282B7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B5067-29A0-423E-86E2-A6F534B5F1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701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C4DEB7-5544-44F0-AA08-1F28281249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B410C6-A638-4AF0-A341-57590B8F73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DB8CDC-80F3-493A-9BC3-F529FFACE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8F152-40E5-426F-8AF5-780928ADAAC0}" type="datetimeFigureOut">
              <a:rPr lang="en-GB" smtClean="0"/>
              <a:t>10/11/2022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C843E-B715-4B97-85BA-2D5E945A9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ABC2C-15F0-4A63-9F43-830AC638D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B5067-29A0-423E-86E2-A6F534B5F1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334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FB0D0-D526-4F9D-9CEF-5F8DC8BD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87FC2-07BF-4379-A70B-1E78C5A02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C5660-3AD5-4466-9F7C-DBA7B5BF1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8F152-40E5-426F-8AF5-780928ADAAC0}" type="datetimeFigureOut">
              <a:rPr lang="en-GB" smtClean="0"/>
              <a:t>10/11/2022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0DE94-D42B-47E0-A07A-308930A75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656DCD-B07F-4ECE-B895-1DA359CD8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B5067-29A0-423E-86E2-A6F534B5F1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867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B03ED-79EB-42EF-8F23-A26944D38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488374-BCE7-4D51-8642-6BA9B1B07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C9D67-0771-424F-A9F9-253665D94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8F152-40E5-426F-8AF5-780928ADAAC0}" type="datetimeFigureOut">
              <a:rPr lang="en-GB" smtClean="0"/>
              <a:t>10/11/2022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81747-8F5E-4404-A2BD-ECA20C239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C5A27-B574-4BC4-ADBD-20D2E2874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B5067-29A0-423E-86E2-A6F534B5F1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1366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55C24-2531-4BC4-B098-92104D087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E05ED-9615-450E-B8FD-72AEBFBAD2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71562D-96CF-474B-A061-B57FD7EEA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E35A96-ADC8-4D3F-9DE1-CC54B064A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8F152-40E5-426F-8AF5-780928ADAAC0}" type="datetimeFigureOut">
              <a:rPr lang="en-GB" smtClean="0"/>
              <a:t>10/11/2022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B99CB7-DB62-47FD-BA2A-CB93B3706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0D26FD-1470-4CC2-9A93-A13E6F912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B5067-29A0-423E-86E2-A6F534B5F1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4771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F8E7E-8B6A-4BC0-863C-A00DD9A40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BD087A-1AD5-4D56-B464-A455386BE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418153-C68D-4334-94E4-8CE48601C0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F6A66D-8A64-41B8-8001-86710B1005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80F945-0EE1-4823-9842-FD6E640A45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7E0106-848B-4A88-8AF5-47DD414E4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8F152-40E5-426F-8AF5-780928ADAAC0}" type="datetimeFigureOut">
              <a:rPr lang="en-GB" smtClean="0"/>
              <a:t>10/11/2022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DA7F43-E005-44EE-9833-2B8C018EF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F7847C-B6FB-46C7-B0AD-E85CD4583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B5067-29A0-423E-86E2-A6F534B5F1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6827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4FAE6-67CF-4326-B1C5-CB5AAAE62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1F0516-04E4-4B41-B8CF-B5135217D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8F152-40E5-426F-8AF5-780928ADAAC0}" type="datetimeFigureOut">
              <a:rPr lang="en-GB" smtClean="0"/>
              <a:t>10/11/2022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1D066A-0EBE-426F-9EB3-4C90DA51B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86214D-7DB8-44E3-B838-FDFA9460B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B5067-29A0-423E-86E2-A6F534B5F1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765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2557D3-9BB6-4DAE-AEA4-5FC84E496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8F152-40E5-426F-8AF5-780928ADAAC0}" type="datetimeFigureOut">
              <a:rPr lang="en-GB" smtClean="0"/>
              <a:t>10/11/2022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D25FD4-3A61-4BD5-AC2B-5A528FE3C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C265B0-897C-4F05-B63F-6F06F0D6A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B5067-29A0-423E-86E2-A6F534B5F1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1730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ADA90-158E-4E52-8512-122437C59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2BCF4-4EB1-44F4-A93D-5299ED7C3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A167A6-3FA1-4C50-9629-C23530651F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90ECC6-4351-46B2-8E12-97C0B9977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8F152-40E5-426F-8AF5-780928ADAAC0}" type="datetimeFigureOut">
              <a:rPr lang="en-GB" smtClean="0"/>
              <a:t>10/11/2022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465DA5-BF9E-491E-BFCB-F2F2F2909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59439F-2973-468D-A208-5AFFC4826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B5067-29A0-423E-86E2-A6F534B5F1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2457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56BDA-190C-4440-924F-89663CB09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9ABE01-86BC-4C03-99F0-A692EF4959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92A6A8-5223-4262-98E5-72DADAD811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0D9BF6-B8B1-42E3-81E2-FAA3AFF30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8F152-40E5-426F-8AF5-780928ADAAC0}" type="datetimeFigureOut">
              <a:rPr lang="en-GB" smtClean="0"/>
              <a:t>10/11/2022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F9E20C-AF12-44FE-B7D6-DD46B5E6C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8E4EF3-5EA9-458C-BB4E-5C3561E2C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B5067-29A0-423E-86E2-A6F534B5F1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0833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4ED4FC-0E1C-47EE-A827-F5EF73063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8E8FCB-72F7-4783-A141-795F0AAFA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18DCF-3061-43C2-9098-71E63A4C0A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8F152-40E5-426F-8AF5-780928ADAAC0}" type="datetimeFigureOut">
              <a:rPr lang="en-GB" smtClean="0"/>
              <a:t>10/11/2022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7A865F-156F-453D-BDCE-5F871DCDC3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9717C-0BD5-451E-9447-9D491C6908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3B5067-29A0-423E-86E2-A6F534B5F1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3046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DA6C3-A07D-48B6-ADF2-7AB0687DD4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6B6324-ECDB-4D3B-8854-C6B83A7FBE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7054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FD8DE46-433D-48C9-A749-8858F6008DD5}"/>
              </a:ext>
            </a:extLst>
          </p:cNvPr>
          <p:cNvCxnSpPr>
            <a:cxnSpLocks/>
          </p:cNvCxnSpPr>
          <p:nvPr/>
        </p:nvCxnSpPr>
        <p:spPr>
          <a:xfrm flipV="1">
            <a:off x="5318722" y="3880357"/>
            <a:ext cx="480433" cy="5844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F6D0016-A6B6-48C3-8AD4-9C7834006D2F}"/>
              </a:ext>
            </a:extLst>
          </p:cNvPr>
          <p:cNvCxnSpPr>
            <a:cxnSpLocks/>
          </p:cNvCxnSpPr>
          <p:nvPr/>
        </p:nvCxnSpPr>
        <p:spPr>
          <a:xfrm>
            <a:off x="4889612" y="2035889"/>
            <a:ext cx="0" cy="1427249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1B54723-A2F8-4EBD-AB70-8F0B68F47E53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3105707" y="3870904"/>
            <a:ext cx="1151331" cy="13710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6A51B04-F5C7-4D36-8473-5E547ACA2B74}"/>
              </a:ext>
            </a:extLst>
          </p:cNvPr>
          <p:cNvSpPr/>
          <p:nvPr/>
        </p:nvSpPr>
        <p:spPr>
          <a:xfrm>
            <a:off x="7472850" y="3420374"/>
            <a:ext cx="1253765" cy="970961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New particle population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31C669F-8DA1-46C3-B0E7-921A94ACE705}"/>
              </a:ext>
            </a:extLst>
          </p:cNvPr>
          <p:cNvSpPr/>
          <p:nvPr/>
        </p:nvSpPr>
        <p:spPr>
          <a:xfrm>
            <a:off x="7389941" y="3357036"/>
            <a:ext cx="1253765" cy="970961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Particles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2258662-42AD-42C6-96BB-357DDF41F17D}"/>
              </a:ext>
            </a:extLst>
          </p:cNvPr>
          <p:cNvSpPr/>
          <p:nvPr/>
        </p:nvSpPr>
        <p:spPr>
          <a:xfrm>
            <a:off x="1923157" y="3441659"/>
            <a:ext cx="1253765" cy="970961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Particles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CE2C1A9-B8AA-4850-B125-68877ECCDF02}"/>
              </a:ext>
            </a:extLst>
          </p:cNvPr>
          <p:cNvSpPr/>
          <p:nvPr/>
        </p:nvSpPr>
        <p:spPr>
          <a:xfrm>
            <a:off x="1851942" y="3399133"/>
            <a:ext cx="1253765" cy="970961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C459D27-11B3-403F-B86B-74AF6C6A52E0}"/>
              </a:ext>
            </a:extLst>
          </p:cNvPr>
          <p:cNvSpPr/>
          <p:nvPr/>
        </p:nvSpPr>
        <p:spPr>
          <a:xfrm>
            <a:off x="1762717" y="3357036"/>
            <a:ext cx="1253765" cy="970961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Simulation runs</a:t>
            </a:r>
          </a:p>
          <a:p>
            <a:pPr algn="ctr"/>
            <a:r>
              <a:rPr lang="en-GB" sz="1600" dirty="0">
                <a:solidFill>
                  <a:schemeClr val="tx1"/>
                </a:solidFill>
              </a:rPr>
              <a:t>(Particles)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61CF5C5-489F-46E6-94D8-F377D757FA10}"/>
              </a:ext>
            </a:extLst>
          </p:cNvPr>
          <p:cNvSpPr/>
          <p:nvPr/>
        </p:nvSpPr>
        <p:spPr>
          <a:xfrm>
            <a:off x="1850733" y="1540801"/>
            <a:ext cx="1253765" cy="970961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Real-world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data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2D156C8-3814-4C32-A673-F28C92B0588D}"/>
              </a:ext>
            </a:extLst>
          </p:cNvPr>
          <p:cNvCxnSpPr>
            <a:cxnSpLocks/>
          </p:cNvCxnSpPr>
          <p:nvPr/>
        </p:nvCxnSpPr>
        <p:spPr>
          <a:xfrm flipV="1">
            <a:off x="1878705" y="4934533"/>
            <a:ext cx="8415464" cy="10669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F68515B3-D9D2-4709-80CA-A0201C0EDD18}"/>
              </a:ext>
            </a:extLst>
          </p:cNvPr>
          <p:cNvSpPr/>
          <p:nvPr/>
        </p:nvSpPr>
        <p:spPr>
          <a:xfrm>
            <a:off x="4257037" y="1167319"/>
            <a:ext cx="4672951" cy="3316971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95799CB-93F8-4A00-B9AA-804EDF0EBBFF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104498" y="2026282"/>
            <a:ext cx="1152539" cy="9607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F0A2458-793D-49F1-AE1E-91891A587F3A}"/>
              </a:ext>
            </a:extLst>
          </p:cNvPr>
          <p:cNvSpPr txBox="1"/>
          <p:nvPr/>
        </p:nvSpPr>
        <p:spPr>
          <a:xfrm>
            <a:off x="5795191" y="1499772"/>
            <a:ext cx="30350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Data assimilation</a:t>
            </a:r>
          </a:p>
          <a:p>
            <a:r>
              <a:rPr lang="en-GB" sz="2800" b="1" dirty="0"/>
              <a:t>            step </a:t>
            </a:r>
          </a:p>
          <a:p>
            <a:r>
              <a:rPr lang="en-GB" sz="2800" b="1" dirty="0"/>
              <a:t>   (Particle Filter)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4D674D-4C6D-4DA4-B282-46E6CD69BF87}"/>
              </a:ext>
            </a:extLst>
          </p:cNvPr>
          <p:cNvSpPr txBox="1"/>
          <p:nvPr/>
        </p:nvSpPr>
        <p:spPr>
          <a:xfrm>
            <a:off x="1828609" y="5047976"/>
            <a:ext cx="982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Time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244F9F8-6D5C-4154-B084-48946EADDD1E}"/>
              </a:ext>
            </a:extLst>
          </p:cNvPr>
          <p:cNvSpPr/>
          <p:nvPr/>
        </p:nvSpPr>
        <p:spPr>
          <a:xfrm>
            <a:off x="7315200" y="3285700"/>
            <a:ext cx="1253765" cy="970961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New particle population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C990307-DD1E-4A55-B665-C0EEE4A2441D}"/>
              </a:ext>
            </a:extLst>
          </p:cNvPr>
          <p:cNvCxnSpPr/>
          <p:nvPr/>
        </p:nvCxnSpPr>
        <p:spPr>
          <a:xfrm>
            <a:off x="4257037" y="4517875"/>
            <a:ext cx="0" cy="436502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DFED438-7A52-4951-A04E-2EAB2624B6A3}"/>
              </a:ext>
            </a:extLst>
          </p:cNvPr>
          <p:cNvCxnSpPr/>
          <p:nvPr/>
        </p:nvCxnSpPr>
        <p:spPr>
          <a:xfrm>
            <a:off x="8929988" y="4517875"/>
            <a:ext cx="0" cy="436502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14AF665-A797-4C73-8E06-95E7963103E3}"/>
              </a:ext>
            </a:extLst>
          </p:cNvPr>
          <p:cNvSpPr txBox="1"/>
          <p:nvPr/>
        </p:nvSpPr>
        <p:spPr>
          <a:xfrm>
            <a:off x="3158802" y="4430714"/>
            <a:ext cx="104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Predict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187A111-FB14-4C84-B28B-E19C69B82880}"/>
              </a:ext>
            </a:extLst>
          </p:cNvPr>
          <p:cNvCxnSpPr>
            <a:cxnSpLocks/>
          </p:cNvCxnSpPr>
          <p:nvPr/>
        </p:nvCxnSpPr>
        <p:spPr>
          <a:xfrm flipV="1">
            <a:off x="8929988" y="2025774"/>
            <a:ext cx="1373744" cy="1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69602420-85B2-4ACD-8EE9-E0ED53C4CC4C}"/>
              </a:ext>
            </a:extLst>
          </p:cNvPr>
          <p:cNvSpPr txBox="1"/>
          <p:nvPr/>
        </p:nvSpPr>
        <p:spPr>
          <a:xfrm>
            <a:off x="9132734" y="4420220"/>
            <a:ext cx="104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Predict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24B40CD-5200-4C2B-B056-7EBCA3804026}"/>
              </a:ext>
            </a:extLst>
          </p:cNvPr>
          <p:cNvCxnSpPr>
            <a:cxnSpLocks/>
          </p:cNvCxnSpPr>
          <p:nvPr/>
        </p:nvCxnSpPr>
        <p:spPr>
          <a:xfrm flipV="1">
            <a:off x="8920425" y="3863319"/>
            <a:ext cx="1373744" cy="1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EAF0E6DD-6A68-45DC-B619-0D0E34B41A87}"/>
              </a:ext>
            </a:extLst>
          </p:cNvPr>
          <p:cNvSpPr/>
          <p:nvPr/>
        </p:nvSpPr>
        <p:spPr>
          <a:xfrm>
            <a:off x="4294661" y="1708702"/>
            <a:ext cx="1146312" cy="6341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Observation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68D12C0-3CE1-4B87-B040-134B3477FBFC}"/>
              </a:ext>
            </a:extLst>
          </p:cNvPr>
          <p:cNvSpPr/>
          <p:nvPr/>
        </p:nvSpPr>
        <p:spPr>
          <a:xfrm>
            <a:off x="4294661" y="3560687"/>
            <a:ext cx="1009247" cy="6341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Reweight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7442ACD-2903-45F9-9092-F6C6E720D7B2}"/>
              </a:ext>
            </a:extLst>
          </p:cNvPr>
          <p:cNvSpPr/>
          <p:nvPr/>
        </p:nvSpPr>
        <p:spPr>
          <a:xfrm>
            <a:off x="5853458" y="3546247"/>
            <a:ext cx="1009247" cy="6341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Resample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BD211FC-E46B-452C-9004-EE255BB881FA}"/>
              </a:ext>
            </a:extLst>
          </p:cNvPr>
          <p:cNvCxnSpPr>
            <a:cxnSpLocks/>
          </p:cNvCxnSpPr>
          <p:nvPr/>
        </p:nvCxnSpPr>
        <p:spPr>
          <a:xfrm>
            <a:off x="6911815" y="3897899"/>
            <a:ext cx="400891" cy="7955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598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62E8B5A-483D-4C64-A01B-616DEB3C5D43}"/>
              </a:ext>
            </a:extLst>
          </p:cNvPr>
          <p:cNvCxnSpPr>
            <a:cxnSpLocks/>
          </p:cNvCxnSpPr>
          <p:nvPr/>
        </p:nvCxnSpPr>
        <p:spPr>
          <a:xfrm>
            <a:off x="3332162" y="4210931"/>
            <a:ext cx="1475252" cy="0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311E220-78C1-4DB3-B543-038A1D59AFC8}"/>
              </a:ext>
            </a:extLst>
          </p:cNvPr>
          <p:cNvSpPr txBox="1"/>
          <p:nvPr/>
        </p:nvSpPr>
        <p:spPr>
          <a:xfrm>
            <a:off x="3544554" y="4286451"/>
            <a:ext cx="12537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Prediction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CC772D5-0C57-42CA-9926-D02D15DA84E1}"/>
              </a:ext>
            </a:extLst>
          </p:cNvPr>
          <p:cNvCxnSpPr>
            <a:cxnSpLocks/>
          </p:cNvCxnSpPr>
          <p:nvPr/>
        </p:nvCxnSpPr>
        <p:spPr>
          <a:xfrm>
            <a:off x="5935662" y="4218216"/>
            <a:ext cx="1457190" cy="14570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542D887-29C4-423D-AFB7-81FE73E69748}"/>
              </a:ext>
            </a:extLst>
          </p:cNvPr>
          <p:cNvSpPr/>
          <p:nvPr/>
        </p:nvSpPr>
        <p:spPr>
          <a:xfrm>
            <a:off x="7550502" y="3832168"/>
            <a:ext cx="1253765" cy="9709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New particle population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B86AF01-B4F1-4200-983C-1E5372335917}"/>
              </a:ext>
            </a:extLst>
          </p:cNvPr>
          <p:cNvSpPr/>
          <p:nvPr/>
        </p:nvSpPr>
        <p:spPr>
          <a:xfrm>
            <a:off x="7467593" y="3768830"/>
            <a:ext cx="1253765" cy="9709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Particles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FF2DF0B-3BC3-4523-B306-90C29C8854E1}"/>
              </a:ext>
            </a:extLst>
          </p:cNvPr>
          <p:cNvSpPr/>
          <p:nvPr/>
        </p:nvSpPr>
        <p:spPr>
          <a:xfrm>
            <a:off x="7392852" y="3697494"/>
            <a:ext cx="1253765" cy="9709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New particle population</a:t>
            </a:r>
          </a:p>
        </p:txBody>
      </p: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4093C80A-D75C-49F9-80B9-0F72D972BD30}"/>
              </a:ext>
            </a:extLst>
          </p:cNvPr>
          <p:cNvCxnSpPr>
            <a:cxnSpLocks/>
            <a:stCxn id="26" idx="0"/>
            <a:endCxn id="66" idx="0"/>
          </p:cNvCxnSpPr>
          <p:nvPr/>
        </p:nvCxnSpPr>
        <p:spPr>
          <a:xfrm rot="16200000" flipV="1">
            <a:off x="5273810" y="951568"/>
            <a:ext cx="12700" cy="5491851"/>
          </a:xfrm>
          <a:prstGeom prst="curvedConnector3">
            <a:avLst>
              <a:gd name="adj1" fmla="val 6253591"/>
            </a:avLst>
          </a:prstGeom>
          <a:ln w="762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9B4E18DF-7B9F-4B20-90DF-E457445E275C}"/>
              </a:ext>
            </a:extLst>
          </p:cNvPr>
          <p:cNvSpPr/>
          <p:nvPr/>
        </p:nvSpPr>
        <p:spPr>
          <a:xfrm>
            <a:off x="4789352" y="3921130"/>
            <a:ext cx="1146312" cy="6087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Resample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33EAEC2C-1B46-476B-A175-FC9D407276CC}"/>
              </a:ext>
            </a:extLst>
          </p:cNvPr>
          <p:cNvSpPr/>
          <p:nvPr/>
        </p:nvSpPr>
        <p:spPr>
          <a:xfrm>
            <a:off x="4789352" y="3193405"/>
            <a:ext cx="1146310" cy="38647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Observation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ACED65F-341F-479F-BFFE-C45ADB17844B}"/>
              </a:ext>
            </a:extLst>
          </p:cNvPr>
          <p:cNvCxnSpPr>
            <a:cxnSpLocks/>
          </p:cNvCxnSpPr>
          <p:nvPr/>
        </p:nvCxnSpPr>
        <p:spPr>
          <a:xfrm>
            <a:off x="5737972" y="3618717"/>
            <a:ext cx="0" cy="316990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6EABED9-6078-41B8-B2EF-BB2F86751E10}"/>
              </a:ext>
            </a:extLst>
          </p:cNvPr>
          <p:cNvCxnSpPr>
            <a:cxnSpLocks/>
          </p:cNvCxnSpPr>
          <p:nvPr/>
        </p:nvCxnSpPr>
        <p:spPr>
          <a:xfrm>
            <a:off x="4994826" y="3618717"/>
            <a:ext cx="0" cy="316990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038B196F-30F8-466C-8BEC-771F009CB7E7}"/>
              </a:ext>
            </a:extLst>
          </p:cNvPr>
          <p:cNvSpPr/>
          <p:nvPr/>
        </p:nvSpPr>
        <p:spPr>
          <a:xfrm>
            <a:off x="2058651" y="3832168"/>
            <a:ext cx="1253765" cy="970961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New particle population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0BF67105-E724-4568-B10A-B768A9A2E170}"/>
              </a:ext>
            </a:extLst>
          </p:cNvPr>
          <p:cNvSpPr/>
          <p:nvPr/>
        </p:nvSpPr>
        <p:spPr>
          <a:xfrm>
            <a:off x="1975742" y="3768830"/>
            <a:ext cx="1253765" cy="970961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Particles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5A1A7F38-CFBA-484B-AE5F-C62B91017869}"/>
              </a:ext>
            </a:extLst>
          </p:cNvPr>
          <p:cNvSpPr/>
          <p:nvPr/>
        </p:nvSpPr>
        <p:spPr>
          <a:xfrm>
            <a:off x="1901001" y="3697494"/>
            <a:ext cx="1253765" cy="970961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Simulation runs</a:t>
            </a:r>
          </a:p>
          <a:p>
            <a:pPr algn="ctr"/>
            <a:r>
              <a:rPr lang="en-GB" sz="1600" dirty="0">
                <a:solidFill>
                  <a:schemeClr val="tx1"/>
                </a:solidFill>
              </a:rPr>
              <a:t>(particles)</a:t>
            </a:r>
          </a:p>
        </p:txBody>
      </p:sp>
    </p:spTree>
    <p:extLst>
      <p:ext uri="{BB962C8B-B14F-4D97-AF65-F5344CB8AC3E}">
        <p14:creationId xmlns:p14="http://schemas.microsoft.com/office/powerpoint/2010/main" val="1492789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809D1D6F-651A-41F4-9391-B6CD3A79DDF2}"/>
              </a:ext>
            </a:extLst>
          </p:cNvPr>
          <p:cNvSpPr/>
          <p:nvPr/>
        </p:nvSpPr>
        <p:spPr>
          <a:xfrm>
            <a:off x="1602557" y="-1"/>
            <a:ext cx="7537514" cy="628767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6BF8FACB-F9DA-452E-8EEF-A6AB6632A4D7}"/>
              </a:ext>
            </a:extLst>
          </p:cNvPr>
          <p:cNvSpPr/>
          <p:nvPr/>
        </p:nvSpPr>
        <p:spPr>
          <a:xfrm>
            <a:off x="1602558" y="0"/>
            <a:ext cx="6029226" cy="504805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8F76BA8-DE31-4131-94FE-55A5C6452202}"/>
              </a:ext>
            </a:extLst>
          </p:cNvPr>
          <p:cNvSpPr/>
          <p:nvPr/>
        </p:nvSpPr>
        <p:spPr>
          <a:xfrm>
            <a:off x="3220039" y="1343320"/>
            <a:ext cx="4411744" cy="37047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FEC3830-1D89-4363-A643-3D682097D6FC}"/>
              </a:ext>
            </a:extLst>
          </p:cNvPr>
          <p:cNvSpPr/>
          <p:nvPr/>
        </p:nvSpPr>
        <p:spPr>
          <a:xfrm>
            <a:off x="4675694" y="2417188"/>
            <a:ext cx="2424260" cy="97096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Introduce lockdown by own decision yes/no?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CBAA8EB-BB81-4102-B2BC-4C13FB638A26}"/>
              </a:ext>
            </a:extLst>
          </p:cNvPr>
          <p:cNvSpPr/>
          <p:nvPr/>
        </p:nvSpPr>
        <p:spPr>
          <a:xfrm>
            <a:off x="4675694" y="3690654"/>
            <a:ext cx="2424260" cy="97096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Introduce lockdown by peer pressure yes/no?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F07F80B-61D9-4100-9272-03740DA53876}"/>
              </a:ext>
            </a:extLst>
          </p:cNvPr>
          <p:cNvSpPr txBox="1"/>
          <p:nvPr/>
        </p:nvSpPr>
        <p:spPr>
          <a:xfrm>
            <a:off x="3447462" y="1520774"/>
            <a:ext cx="1894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Agent-’mind</a:t>
            </a:r>
            <a:r>
              <a:rPr lang="en-GB" dirty="0"/>
              <a:t>’</a:t>
            </a:r>
          </a:p>
          <a:p>
            <a:r>
              <a:rPr lang="en-GB" dirty="0"/>
              <a:t>Decision-making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AEF9A0B-BDEC-42A3-9BD5-01232B2BBF8C}"/>
              </a:ext>
            </a:extLst>
          </p:cNvPr>
          <p:cNvSpPr txBox="1"/>
          <p:nvPr/>
        </p:nvSpPr>
        <p:spPr>
          <a:xfrm>
            <a:off x="2013408" y="205640"/>
            <a:ext cx="2577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Agent-properties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F6AD790-A566-4CEA-8553-16550C8E47B9}"/>
              </a:ext>
            </a:extLst>
          </p:cNvPr>
          <p:cNvSpPr txBox="1"/>
          <p:nvPr/>
        </p:nvSpPr>
        <p:spPr>
          <a:xfrm>
            <a:off x="2066825" y="5466706"/>
            <a:ext cx="1520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Environment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E8D70632-D66E-4026-BB85-7FF5F0635BE1}"/>
              </a:ext>
            </a:extLst>
          </p:cNvPr>
          <p:cNvSpPr/>
          <p:nvPr/>
        </p:nvSpPr>
        <p:spPr>
          <a:xfrm>
            <a:off x="4952017" y="390306"/>
            <a:ext cx="2209801" cy="6594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Population density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E37A61F6-ED88-4F56-9DC5-CFD200A946EA}"/>
              </a:ext>
            </a:extLst>
          </p:cNvPr>
          <p:cNvSpPr/>
          <p:nvPr/>
        </p:nvSpPr>
        <p:spPr>
          <a:xfrm>
            <a:off x="1655190" y="3114179"/>
            <a:ext cx="1469011" cy="6594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Level of democracy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7A216B44-C9F6-4863-9754-9764F61AA215}"/>
              </a:ext>
            </a:extLst>
          </p:cNvPr>
          <p:cNvSpPr/>
          <p:nvPr/>
        </p:nvSpPr>
        <p:spPr>
          <a:xfrm>
            <a:off x="7736067" y="3195687"/>
            <a:ext cx="1351961" cy="151516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Number of lockdowns in world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C947EA04-98F1-4B62-96E9-A33D8BD32BEB}"/>
              </a:ext>
            </a:extLst>
          </p:cNvPr>
          <p:cNvSpPr/>
          <p:nvPr/>
        </p:nvSpPr>
        <p:spPr>
          <a:xfrm>
            <a:off x="4680015" y="5316898"/>
            <a:ext cx="2419937" cy="8910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Similarity of other agents with lockdown to agent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0D94F02-6302-4490-908A-3FB998A83195}"/>
              </a:ext>
            </a:extLst>
          </p:cNvPr>
          <p:cNvCxnSpPr/>
          <p:nvPr/>
        </p:nvCxnSpPr>
        <p:spPr>
          <a:xfrm>
            <a:off x="6096000" y="1141248"/>
            <a:ext cx="0" cy="1161263"/>
          </a:xfrm>
          <a:prstGeom prst="straightConnector1">
            <a:avLst/>
          </a:prstGeom>
          <a:ln w="762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2C6E3AC-393A-4720-8271-324A52E0CA9B}"/>
              </a:ext>
            </a:extLst>
          </p:cNvPr>
          <p:cNvCxnSpPr>
            <a:cxnSpLocks/>
          </p:cNvCxnSpPr>
          <p:nvPr/>
        </p:nvCxnSpPr>
        <p:spPr>
          <a:xfrm flipV="1">
            <a:off x="3124201" y="2902668"/>
            <a:ext cx="1551493" cy="462512"/>
          </a:xfrm>
          <a:prstGeom prst="straightConnector1">
            <a:avLst/>
          </a:prstGeom>
          <a:ln w="762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1A32E51-BFAD-42B0-AD82-F42CE8074A21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3124201" y="3443921"/>
            <a:ext cx="1492970" cy="720764"/>
          </a:xfrm>
          <a:prstGeom prst="straightConnector1">
            <a:avLst/>
          </a:prstGeom>
          <a:ln w="762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7A4EBED-C2BA-4A77-A85D-24061E1B46FB}"/>
              </a:ext>
            </a:extLst>
          </p:cNvPr>
          <p:cNvCxnSpPr>
            <a:cxnSpLocks/>
          </p:cNvCxnSpPr>
          <p:nvPr/>
        </p:nvCxnSpPr>
        <p:spPr>
          <a:xfrm flipH="1">
            <a:off x="7099954" y="4095353"/>
            <a:ext cx="627667" cy="0"/>
          </a:xfrm>
          <a:prstGeom prst="straightConnector1">
            <a:avLst/>
          </a:prstGeom>
          <a:ln w="762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7818315-FAD5-4D7D-95AA-94AB488F7296}"/>
              </a:ext>
            </a:extLst>
          </p:cNvPr>
          <p:cNvCxnSpPr>
            <a:cxnSpLocks/>
          </p:cNvCxnSpPr>
          <p:nvPr/>
        </p:nvCxnSpPr>
        <p:spPr>
          <a:xfrm flipV="1">
            <a:off x="5850117" y="4696064"/>
            <a:ext cx="0" cy="576414"/>
          </a:xfrm>
          <a:prstGeom prst="straightConnector1">
            <a:avLst/>
          </a:prstGeom>
          <a:ln w="762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E7AE86F9-5342-4DFD-8009-3A9C38C13CF8}"/>
              </a:ext>
            </a:extLst>
          </p:cNvPr>
          <p:cNvSpPr txBox="1"/>
          <p:nvPr/>
        </p:nvSpPr>
        <p:spPr>
          <a:xfrm>
            <a:off x="3447462" y="2632954"/>
            <a:ext cx="765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76EF7E3-DF90-4A3E-8A04-4B2304A72799}"/>
              </a:ext>
            </a:extLst>
          </p:cNvPr>
          <p:cNvSpPr txBox="1"/>
          <p:nvPr/>
        </p:nvSpPr>
        <p:spPr>
          <a:xfrm>
            <a:off x="3447462" y="3718980"/>
            <a:ext cx="765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chemeClr val="accent6"/>
                </a:solidFill>
              </a:rPr>
              <a:t>+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D2ADF9E-0692-4CE7-9F20-49118DBDD047}"/>
              </a:ext>
            </a:extLst>
          </p:cNvPr>
          <p:cNvSpPr txBox="1"/>
          <p:nvPr/>
        </p:nvSpPr>
        <p:spPr>
          <a:xfrm>
            <a:off x="5203203" y="4590860"/>
            <a:ext cx="336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chemeClr val="accent6"/>
                </a:solidFill>
              </a:rPr>
              <a:t>+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4D9420B-0AC7-48FF-8464-347D26947841}"/>
              </a:ext>
            </a:extLst>
          </p:cNvPr>
          <p:cNvSpPr txBox="1"/>
          <p:nvPr/>
        </p:nvSpPr>
        <p:spPr>
          <a:xfrm>
            <a:off x="6197337" y="1412783"/>
            <a:ext cx="765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chemeClr val="accent6"/>
                </a:solidFill>
              </a:rPr>
              <a:t>+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08A8F42-4DCA-4FF5-8E93-40FCE525A5BA}"/>
              </a:ext>
            </a:extLst>
          </p:cNvPr>
          <p:cNvSpPr txBox="1"/>
          <p:nvPr/>
        </p:nvSpPr>
        <p:spPr>
          <a:xfrm>
            <a:off x="7237035" y="3481137"/>
            <a:ext cx="765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chemeClr val="accent6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811365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809D1D6F-651A-41F4-9391-B6CD3A79DDF2}"/>
              </a:ext>
            </a:extLst>
          </p:cNvPr>
          <p:cNvSpPr/>
          <p:nvPr/>
        </p:nvSpPr>
        <p:spPr>
          <a:xfrm>
            <a:off x="1602557" y="-1"/>
            <a:ext cx="7537514" cy="628767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6BF8FACB-F9DA-452E-8EEF-A6AB6632A4D7}"/>
              </a:ext>
            </a:extLst>
          </p:cNvPr>
          <p:cNvSpPr/>
          <p:nvPr/>
        </p:nvSpPr>
        <p:spPr>
          <a:xfrm>
            <a:off x="1602558" y="0"/>
            <a:ext cx="6029226" cy="504805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8F76BA8-DE31-4131-94FE-55A5C6452202}"/>
              </a:ext>
            </a:extLst>
          </p:cNvPr>
          <p:cNvSpPr/>
          <p:nvPr/>
        </p:nvSpPr>
        <p:spPr>
          <a:xfrm>
            <a:off x="3220039" y="1343320"/>
            <a:ext cx="4411744" cy="37047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FEC3830-1D89-4363-A643-3D682097D6FC}"/>
              </a:ext>
            </a:extLst>
          </p:cNvPr>
          <p:cNvSpPr/>
          <p:nvPr/>
        </p:nvSpPr>
        <p:spPr>
          <a:xfrm>
            <a:off x="4675694" y="2417188"/>
            <a:ext cx="2424260" cy="97096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Introduce lockdown by own decision yes/no?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CBAA8EB-BB81-4102-B2BC-4C13FB638A26}"/>
              </a:ext>
            </a:extLst>
          </p:cNvPr>
          <p:cNvSpPr/>
          <p:nvPr/>
        </p:nvSpPr>
        <p:spPr>
          <a:xfrm>
            <a:off x="4675694" y="3690654"/>
            <a:ext cx="2424260" cy="97096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Introduce lockdown by peer pressure yes/no?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F07F80B-61D9-4100-9272-03740DA53876}"/>
              </a:ext>
            </a:extLst>
          </p:cNvPr>
          <p:cNvSpPr txBox="1"/>
          <p:nvPr/>
        </p:nvSpPr>
        <p:spPr>
          <a:xfrm>
            <a:off x="3447462" y="1520774"/>
            <a:ext cx="1894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Agent-’mind</a:t>
            </a:r>
            <a:r>
              <a:rPr lang="en-GB" dirty="0"/>
              <a:t>’</a:t>
            </a:r>
          </a:p>
          <a:p>
            <a:r>
              <a:rPr lang="en-GB" dirty="0"/>
              <a:t>Decision-options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AEF9A0B-BDEC-42A3-9BD5-01232B2BBF8C}"/>
              </a:ext>
            </a:extLst>
          </p:cNvPr>
          <p:cNvSpPr txBox="1"/>
          <p:nvPr/>
        </p:nvSpPr>
        <p:spPr>
          <a:xfrm>
            <a:off x="2013408" y="205640"/>
            <a:ext cx="2577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Agent-properties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F6AD790-A566-4CEA-8553-16550C8E47B9}"/>
              </a:ext>
            </a:extLst>
          </p:cNvPr>
          <p:cNvSpPr txBox="1"/>
          <p:nvPr/>
        </p:nvSpPr>
        <p:spPr>
          <a:xfrm>
            <a:off x="7619606" y="5380449"/>
            <a:ext cx="1520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Environment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E8D70632-D66E-4026-BB85-7FF5F0635BE1}"/>
              </a:ext>
            </a:extLst>
          </p:cNvPr>
          <p:cNvSpPr/>
          <p:nvPr/>
        </p:nvSpPr>
        <p:spPr>
          <a:xfrm>
            <a:off x="4952017" y="390306"/>
            <a:ext cx="2209801" cy="6594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Population density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E37A61F6-ED88-4F56-9DC5-CFD200A946EA}"/>
              </a:ext>
            </a:extLst>
          </p:cNvPr>
          <p:cNvSpPr/>
          <p:nvPr/>
        </p:nvSpPr>
        <p:spPr>
          <a:xfrm>
            <a:off x="1660590" y="2315385"/>
            <a:ext cx="1469011" cy="6594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Level of democracy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7A216B44-C9F6-4863-9754-9764F61AA215}"/>
              </a:ext>
            </a:extLst>
          </p:cNvPr>
          <p:cNvSpPr/>
          <p:nvPr/>
        </p:nvSpPr>
        <p:spPr>
          <a:xfrm>
            <a:off x="7736067" y="3195687"/>
            <a:ext cx="1351961" cy="151516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Number of lockdowns in world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C947EA04-98F1-4B62-96E9-A33D8BD32BEB}"/>
              </a:ext>
            </a:extLst>
          </p:cNvPr>
          <p:cNvSpPr/>
          <p:nvPr/>
        </p:nvSpPr>
        <p:spPr>
          <a:xfrm>
            <a:off x="4680015" y="5316898"/>
            <a:ext cx="2419937" cy="8910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Similarity of other agents with lockdown to agent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0D94F02-6302-4490-908A-3FB998A83195}"/>
              </a:ext>
            </a:extLst>
          </p:cNvPr>
          <p:cNvCxnSpPr/>
          <p:nvPr/>
        </p:nvCxnSpPr>
        <p:spPr>
          <a:xfrm>
            <a:off x="6096000" y="1141248"/>
            <a:ext cx="0" cy="1161263"/>
          </a:xfrm>
          <a:prstGeom prst="straightConnector1">
            <a:avLst/>
          </a:prstGeom>
          <a:ln w="762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2C6E3AC-393A-4720-8271-324A52E0CA9B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3129601" y="2645127"/>
            <a:ext cx="1545604" cy="4986"/>
          </a:xfrm>
          <a:prstGeom prst="straightConnector1">
            <a:avLst/>
          </a:prstGeom>
          <a:ln w="762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7A4EBED-C2BA-4A77-A85D-24061E1B46FB}"/>
              </a:ext>
            </a:extLst>
          </p:cNvPr>
          <p:cNvCxnSpPr>
            <a:cxnSpLocks/>
          </p:cNvCxnSpPr>
          <p:nvPr/>
        </p:nvCxnSpPr>
        <p:spPr>
          <a:xfrm flipH="1">
            <a:off x="7099954" y="4095353"/>
            <a:ext cx="627667" cy="0"/>
          </a:xfrm>
          <a:prstGeom prst="straightConnector1">
            <a:avLst/>
          </a:prstGeom>
          <a:ln w="762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7818315-FAD5-4D7D-95AA-94AB488F7296}"/>
              </a:ext>
            </a:extLst>
          </p:cNvPr>
          <p:cNvCxnSpPr>
            <a:cxnSpLocks/>
          </p:cNvCxnSpPr>
          <p:nvPr/>
        </p:nvCxnSpPr>
        <p:spPr>
          <a:xfrm flipV="1">
            <a:off x="5850117" y="4696064"/>
            <a:ext cx="0" cy="576414"/>
          </a:xfrm>
          <a:prstGeom prst="straightConnector1">
            <a:avLst/>
          </a:prstGeom>
          <a:ln w="762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E7AE86F9-5342-4DFD-8009-3A9C38C13CF8}"/>
              </a:ext>
            </a:extLst>
          </p:cNvPr>
          <p:cNvSpPr txBox="1"/>
          <p:nvPr/>
        </p:nvSpPr>
        <p:spPr>
          <a:xfrm>
            <a:off x="3519142" y="2097126"/>
            <a:ext cx="765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D2ADF9E-0692-4CE7-9F20-49118DBDD047}"/>
              </a:ext>
            </a:extLst>
          </p:cNvPr>
          <p:cNvSpPr txBox="1"/>
          <p:nvPr/>
        </p:nvSpPr>
        <p:spPr>
          <a:xfrm>
            <a:off x="5203203" y="4545674"/>
            <a:ext cx="336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chemeClr val="accent6"/>
                </a:solidFill>
              </a:rPr>
              <a:t>+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4D9420B-0AC7-48FF-8464-347D26947841}"/>
              </a:ext>
            </a:extLst>
          </p:cNvPr>
          <p:cNvSpPr txBox="1"/>
          <p:nvPr/>
        </p:nvSpPr>
        <p:spPr>
          <a:xfrm>
            <a:off x="6197337" y="1412783"/>
            <a:ext cx="765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chemeClr val="accent6"/>
                </a:solidFill>
              </a:rPr>
              <a:t>+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08A8F42-4DCA-4FF5-8E93-40FCE525A5BA}"/>
              </a:ext>
            </a:extLst>
          </p:cNvPr>
          <p:cNvSpPr txBox="1"/>
          <p:nvPr/>
        </p:nvSpPr>
        <p:spPr>
          <a:xfrm>
            <a:off x="7237035" y="3481137"/>
            <a:ext cx="765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chemeClr val="accent6"/>
                </a:solidFill>
              </a:rPr>
              <a:t>+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9118D9C-3204-4BF6-B3B8-A37DADF8A123}"/>
              </a:ext>
            </a:extLst>
          </p:cNvPr>
          <p:cNvSpPr/>
          <p:nvPr/>
        </p:nvSpPr>
        <p:spPr>
          <a:xfrm>
            <a:off x="1646745" y="3031171"/>
            <a:ext cx="1469011" cy="6594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National income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4D7B2C2F-4D1C-4BE6-8763-3A2F670103E7}"/>
              </a:ext>
            </a:extLst>
          </p:cNvPr>
          <p:cNvSpPr/>
          <p:nvPr/>
        </p:nvSpPr>
        <p:spPr>
          <a:xfrm>
            <a:off x="1646745" y="3765611"/>
            <a:ext cx="1469011" cy="6594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Location</a:t>
            </a:r>
          </a:p>
          <a:p>
            <a:pPr algn="ctr"/>
            <a:r>
              <a:rPr lang="en-GB" dirty="0"/>
              <a:t>(geo-coord.)</a:t>
            </a: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6B4C4E95-F637-4C5F-8D85-F574DCCF9606}"/>
              </a:ext>
            </a:extLst>
          </p:cNvPr>
          <p:cNvCxnSpPr>
            <a:cxnSpLocks/>
            <a:stCxn id="34" idx="3"/>
            <a:endCxn id="10" idx="1"/>
          </p:cNvCxnSpPr>
          <p:nvPr/>
        </p:nvCxnSpPr>
        <p:spPr>
          <a:xfrm>
            <a:off x="3129601" y="2645127"/>
            <a:ext cx="1546093" cy="1531008"/>
          </a:xfrm>
          <a:prstGeom prst="curvedConnector3">
            <a:avLst/>
          </a:prstGeom>
          <a:ln w="762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DBA8A3E-52B1-4D87-A834-BA8AF4A1D708}"/>
              </a:ext>
            </a:extLst>
          </p:cNvPr>
          <p:cNvSpPr/>
          <p:nvPr/>
        </p:nvSpPr>
        <p:spPr>
          <a:xfrm>
            <a:off x="1631182" y="2146318"/>
            <a:ext cx="1525961" cy="2448548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E0BE257-8E9E-4E55-B9CF-5B207E3E6C69}"/>
              </a:ext>
            </a:extLst>
          </p:cNvPr>
          <p:cNvSpPr txBox="1"/>
          <p:nvPr/>
        </p:nvSpPr>
        <p:spPr>
          <a:xfrm>
            <a:off x="3285632" y="2663032"/>
            <a:ext cx="336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chemeClr val="accent6"/>
                </a:solidFill>
              </a:rPr>
              <a:t>+</a:t>
            </a:r>
          </a:p>
        </p:txBody>
      </p: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E4D46222-527E-453D-82DC-8C2DD3B3C948}"/>
              </a:ext>
            </a:extLst>
          </p:cNvPr>
          <p:cNvCxnSpPr>
            <a:cxnSpLocks/>
            <a:stCxn id="12" idx="2"/>
            <a:endCxn id="36" idx="1"/>
          </p:cNvCxnSpPr>
          <p:nvPr/>
        </p:nvCxnSpPr>
        <p:spPr>
          <a:xfrm rot="16200000" flipH="1">
            <a:off x="2953305" y="4035724"/>
            <a:ext cx="1167569" cy="2285852"/>
          </a:xfrm>
          <a:prstGeom prst="curvedConnector2">
            <a:avLst/>
          </a:prstGeom>
          <a:ln w="762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D5C0625-5076-49E4-A108-14F6F50A65BB}"/>
              </a:ext>
            </a:extLst>
          </p:cNvPr>
          <p:cNvSpPr txBox="1"/>
          <p:nvPr/>
        </p:nvSpPr>
        <p:spPr>
          <a:xfrm rot="1365504">
            <a:off x="2060003" y="5453109"/>
            <a:ext cx="210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Evaluation by agent</a:t>
            </a:r>
          </a:p>
        </p:txBody>
      </p:sp>
    </p:spTree>
    <p:extLst>
      <p:ext uri="{BB962C8B-B14F-4D97-AF65-F5344CB8AC3E}">
        <p14:creationId xmlns:p14="http://schemas.microsoft.com/office/powerpoint/2010/main" val="514628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809D1D6F-651A-41F4-9391-B6CD3A79DDF2}"/>
              </a:ext>
            </a:extLst>
          </p:cNvPr>
          <p:cNvSpPr/>
          <p:nvPr/>
        </p:nvSpPr>
        <p:spPr>
          <a:xfrm>
            <a:off x="2055043" y="285160"/>
            <a:ext cx="7537514" cy="628767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6BF8FACB-F9DA-452E-8EEF-A6AB6632A4D7}"/>
              </a:ext>
            </a:extLst>
          </p:cNvPr>
          <p:cNvSpPr/>
          <p:nvPr/>
        </p:nvSpPr>
        <p:spPr>
          <a:xfrm>
            <a:off x="2055044" y="285161"/>
            <a:ext cx="6029226" cy="504805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8F76BA8-DE31-4131-94FE-55A5C6452202}"/>
              </a:ext>
            </a:extLst>
          </p:cNvPr>
          <p:cNvSpPr/>
          <p:nvPr/>
        </p:nvSpPr>
        <p:spPr>
          <a:xfrm>
            <a:off x="3672525" y="1628481"/>
            <a:ext cx="4411744" cy="37047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FEC3830-1D89-4363-A643-3D682097D6FC}"/>
              </a:ext>
            </a:extLst>
          </p:cNvPr>
          <p:cNvSpPr/>
          <p:nvPr/>
        </p:nvSpPr>
        <p:spPr>
          <a:xfrm>
            <a:off x="5128180" y="2702349"/>
            <a:ext cx="2424260" cy="97096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Introduce lockdown by own decision yes/no?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CBAA8EB-BB81-4102-B2BC-4C13FB638A26}"/>
              </a:ext>
            </a:extLst>
          </p:cNvPr>
          <p:cNvSpPr/>
          <p:nvPr/>
        </p:nvSpPr>
        <p:spPr>
          <a:xfrm>
            <a:off x="5128180" y="3975815"/>
            <a:ext cx="2424260" cy="97096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Introduce lockdown by peer pressure yes/no?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F07F80B-61D9-4100-9272-03740DA53876}"/>
              </a:ext>
            </a:extLst>
          </p:cNvPr>
          <p:cNvSpPr txBox="1"/>
          <p:nvPr/>
        </p:nvSpPr>
        <p:spPr>
          <a:xfrm>
            <a:off x="3899948" y="1805935"/>
            <a:ext cx="1894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Agent-’mind</a:t>
            </a:r>
            <a:r>
              <a:rPr lang="en-GB" dirty="0"/>
              <a:t>’</a:t>
            </a:r>
          </a:p>
          <a:p>
            <a:r>
              <a:rPr lang="en-GB" dirty="0"/>
              <a:t>Decision-options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AEF9A0B-BDEC-42A3-9BD5-01232B2BBF8C}"/>
              </a:ext>
            </a:extLst>
          </p:cNvPr>
          <p:cNvSpPr txBox="1"/>
          <p:nvPr/>
        </p:nvSpPr>
        <p:spPr>
          <a:xfrm>
            <a:off x="2403099" y="548110"/>
            <a:ext cx="2577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Agent-properties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F6AD790-A566-4CEA-8553-16550C8E47B9}"/>
              </a:ext>
            </a:extLst>
          </p:cNvPr>
          <p:cNvSpPr txBox="1"/>
          <p:nvPr/>
        </p:nvSpPr>
        <p:spPr>
          <a:xfrm>
            <a:off x="8072092" y="5665610"/>
            <a:ext cx="1520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Environment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E8D70632-D66E-4026-BB85-7FF5F0635BE1}"/>
              </a:ext>
            </a:extLst>
          </p:cNvPr>
          <p:cNvSpPr/>
          <p:nvPr/>
        </p:nvSpPr>
        <p:spPr>
          <a:xfrm>
            <a:off x="5404503" y="675467"/>
            <a:ext cx="2209801" cy="6594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Population density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E37A61F6-ED88-4F56-9DC5-CFD200A946EA}"/>
              </a:ext>
            </a:extLst>
          </p:cNvPr>
          <p:cNvSpPr/>
          <p:nvPr/>
        </p:nvSpPr>
        <p:spPr>
          <a:xfrm>
            <a:off x="2113076" y="2600546"/>
            <a:ext cx="1469011" cy="6594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Level of democracy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7A216B44-C9F6-4863-9754-9764F61AA215}"/>
              </a:ext>
            </a:extLst>
          </p:cNvPr>
          <p:cNvSpPr/>
          <p:nvPr/>
        </p:nvSpPr>
        <p:spPr>
          <a:xfrm>
            <a:off x="8187963" y="2408835"/>
            <a:ext cx="1351961" cy="151516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Number of lockdowns in world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C947EA04-98F1-4B62-96E9-A33D8BD32BEB}"/>
              </a:ext>
            </a:extLst>
          </p:cNvPr>
          <p:cNvSpPr/>
          <p:nvPr/>
        </p:nvSpPr>
        <p:spPr>
          <a:xfrm>
            <a:off x="5132501" y="5602059"/>
            <a:ext cx="2419937" cy="8910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Similarity of other agents with lockdown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0D94F02-6302-4490-908A-3FB998A83195}"/>
              </a:ext>
            </a:extLst>
          </p:cNvPr>
          <p:cNvCxnSpPr>
            <a:cxnSpLocks/>
          </p:cNvCxnSpPr>
          <p:nvPr/>
        </p:nvCxnSpPr>
        <p:spPr>
          <a:xfrm>
            <a:off x="6548486" y="1334950"/>
            <a:ext cx="0" cy="1265596"/>
          </a:xfrm>
          <a:prstGeom prst="straightConnector1">
            <a:avLst/>
          </a:prstGeom>
          <a:ln w="762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2C6E3AC-393A-4720-8271-324A52E0CA9B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3582087" y="2930288"/>
            <a:ext cx="1545604" cy="4986"/>
          </a:xfrm>
          <a:prstGeom prst="straightConnector1">
            <a:avLst/>
          </a:prstGeom>
          <a:ln w="762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7A4EBED-C2BA-4A77-A85D-24061E1B46FB}"/>
              </a:ext>
            </a:extLst>
          </p:cNvPr>
          <p:cNvCxnSpPr>
            <a:cxnSpLocks/>
          </p:cNvCxnSpPr>
          <p:nvPr/>
        </p:nvCxnSpPr>
        <p:spPr>
          <a:xfrm flipH="1">
            <a:off x="7552438" y="3166416"/>
            <a:ext cx="635525" cy="0"/>
          </a:xfrm>
          <a:prstGeom prst="straightConnector1">
            <a:avLst/>
          </a:prstGeom>
          <a:ln w="762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7818315-FAD5-4D7D-95AA-94AB488F7296}"/>
              </a:ext>
            </a:extLst>
          </p:cNvPr>
          <p:cNvCxnSpPr>
            <a:cxnSpLocks/>
          </p:cNvCxnSpPr>
          <p:nvPr/>
        </p:nvCxnSpPr>
        <p:spPr>
          <a:xfrm flipV="1">
            <a:off x="6302603" y="4981225"/>
            <a:ext cx="0" cy="576414"/>
          </a:xfrm>
          <a:prstGeom prst="straightConnector1">
            <a:avLst/>
          </a:prstGeom>
          <a:ln w="762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E7AE86F9-5342-4DFD-8009-3A9C38C13CF8}"/>
              </a:ext>
            </a:extLst>
          </p:cNvPr>
          <p:cNvSpPr txBox="1"/>
          <p:nvPr/>
        </p:nvSpPr>
        <p:spPr>
          <a:xfrm>
            <a:off x="3971628" y="2382287"/>
            <a:ext cx="765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D2ADF9E-0692-4CE7-9F20-49118DBDD047}"/>
              </a:ext>
            </a:extLst>
          </p:cNvPr>
          <p:cNvSpPr txBox="1"/>
          <p:nvPr/>
        </p:nvSpPr>
        <p:spPr>
          <a:xfrm>
            <a:off x="5655689" y="4830835"/>
            <a:ext cx="336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chemeClr val="accent6"/>
                </a:solidFill>
              </a:rPr>
              <a:t>+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4D9420B-0AC7-48FF-8464-347D26947841}"/>
              </a:ext>
            </a:extLst>
          </p:cNvPr>
          <p:cNvSpPr txBox="1"/>
          <p:nvPr/>
        </p:nvSpPr>
        <p:spPr>
          <a:xfrm>
            <a:off x="6649823" y="1697944"/>
            <a:ext cx="765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chemeClr val="accent6"/>
                </a:solidFill>
              </a:rPr>
              <a:t>+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08A8F42-4DCA-4FF5-8E93-40FCE525A5BA}"/>
              </a:ext>
            </a:extLst>
          </p:cNvPr>
          <p:cNvSpPr txBox="1"/>
          <p:nvPr/>
        </p:nvSpPr>
        <p:spPr>
          <a:xfrm>
            <a:off x="7701306" y="2435598"/>
            <a:ext cx="765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chemeClr val="accent6"/>
                </a:solidFill>
              </a:rPr>
              <a:t>+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9118D9C-3204-4BF6-B3B8-A37DADF8A123}"/>
              </a:ext>
            </a:extLst>
          </p:cNvPr>
          <p:cNvSpPr/>
          <p:nvPr/>
        </p:nvSpPr>
        <p:spPr>
          <a:xfrm>
            <a:off x="2099231" y="3316332"/>
            <a:ext cx="1469011" cy="6594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National income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4D7B2C2F-4D1C-4BE6-8763-3A2F670103E7}"/>
              </a:ext>
            </a:extLst>
          </p:cNvPr>
          <p:cNvSpPr/>
          <p:nvPr/>
        </p:nvSpPr>
        <p:spPr>
          <a:xfrm>
            <a:off x="2099231" y="4050772"/>
            <a:ext cx="1469011" cy="6594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Location</a:t>
            </a:r>
          </a:p>
          <a:p>
            <a:pPr algn="ctr"/>
            <a:r>
              <a:rPr lang="en-GB" dirty="0"/>
              <a:t>(geo-coord.)</a:t>
            </a: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6B4C4E95-F637-4C5F-8D85-F574DCCF9606}"/>
              </a:ext>
            </a:extLst>
          </p:cNvPr>
          <p:cNvCxnSpPr>
            <a:cxnSpLocks/>
            <a:stCxn id="34" idx="3"/>
            <a:endCxn id="10" idx="1"/>
          </p:cNvCxnSpPr>
          <p:nvPr/>
        </p:nvCxnSpPr>
        <p:spPr>
          <a:xfrm>
            <a:off x="3582087" y="2930288"/>
            <a:ext cx="1546093" cy="1531008"/>
          </a:xfrm>
          <a:prstGeom prst="curvedConnector3">
            <a:avLst/>
          </a:prstGeom>
          <a:ln w="762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DBA8A3E-52B1-4D87-A834-BA8AF4A1D708}"/>
              </a:ext>
            </a:extLst>
          </p:cNvPr>
          <p:cNvSpPr/>
          <p:nvPr/>
        </p:nvSpPr>
        <p:spPr>
          <a:xfrm>
            <a:off x="2083668" y="2431479"/>
            <a:ext cx="1525961" cy="2448548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E0BE257-8E9E-4E55-B9CF-5B207E3E6C69}"/>
              </a:ext>
            </a:extLst>
          </p:cNvPr>
          <p:cNvSpPr txBox="1"/>
          <p:nvPr/>
        </p:nvSpPr>
        <p:spPr>
          <a:xfrm>
            <a:off x="3738118" y="2948193"/>
            <a:ext cx="336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chemeClr val="accent6"/>
                </a:solidFill>
              </a:rPr>
              <a:t>+</a:t>
            </a:r>
          </a:p>
        </p:txBody>
      </p: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E4D46222-527E-453D-82DC-8C2DD3B3C948}"/>
              </a:ext>
            </a:extLst>
          </p:cNvPr>
          <p:cNvCxnSpPr>
            <a:cxnSpLocks/>
            <a:stCxn id="12" idx="2"/>
            <a:endCxn id="36" idx="1"/>
          </p:cNvCxnSpPr>
          <p:nvPr/>
        </p:nvCxnSpPr>
        <p:spPr>
          <a:xfrm rot="16200000" flipH="1">
            <a:off x="3405791" y="4320885"/>
            <a:ext cx="1167569" cy="2285852"/>
          </a:xfrm>
          <a:prstGeom prst="curvedConnector2">
            <a:avLst/>
          </a:prstGeom>
          <a:ln w="762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D5C0625-5076-49E4-A108-14F6F50A65BB}"/>
              </a:ext>
            </a:extLst>
          </p:cNvPr>
          <p:cNvSpPr txBox="1"/>
          <p:nvPr/>
        </p:nvSpPr>
        <p:spPr>
          <a:xfrm rot="1365504">
            <a:off x="2512489" y="5738270"/>
            <a:ext cx="210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Evaluation by agent</a:t>
            </a:r>
          </a:p>
        </p:txBody>
      </p:sp>
    </p:spTree>
    <p:extLst>
      <p:ext uri="{BB962C8B-B14F-4D97-AF65-F5344CB8AC3E}">
        <p14:creationId xmlns:p14="http://schemas.microsoft.com/office/powerpoint/2010/main" val="873897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809D1D6F-651A-41F4-9391-B6CD3A79DDF2}"/>
              </a:ext>
            </a:extLst>
          </p:cNvPr>
          <p:cNvSpPr/>
          <p:nvPr/>
        </p:nvSpPr>
        <p:spPr>
          <a:xfrm>
            <a:off x="2055043" y="285160"/>
            <a:ext cx="7537514" cy="628767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6BF8FACB-F9DA-452E-8EEF-A6AB6632A4D7}"/>
              </a:ext>
            </a:extLst>
          </p:cNvPr>
          <p:cNvSpPr/>
          <p:nvPr/>
        </p:nvSpPr>
        <p:spPr>
          <a:xfrm>
            <a:off x="2055044" y="285161"/>
            <a:ext cx="6029226" cy="504805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8F76BA8-DE31-4131-94FE-55A5C6452202}"/>
              </a:ext>
            </a:extLst>
          </p:cNvPr>
          <p:cNvSpPr/>
          <p:nvPr/>
        </p:nvSpPr>
        <p:spPr>
          <a:xfrm>
            <a:off x="3672525" y="1628481"/>
            <a:ext cx="4411744" cy="37047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FEC3830-1D89-4363-A643-3D682097D6FC}"/>
              </a:ext>
            </a:extLst>
          </p:cNvPr>
          <p:cNvSpPr/>
          <p:nvPr/>
        </p:nvSpPr>
        <p:spPr>
          <a:xfrm>
            <a:off x="5128180" y="2702349"/>
            <a:ext cx="2424260" cy="97096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Introduce lockdown by initiative yes/no?</a:t>
            </a:r>
            <a:r>
              <a:rPr lang="en-GB" baseline="-25000" dirty="0"/>
              <a:t>d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CBAA8EB-BB81-4102-B2BC-4C13FB638A26}"/>
              </a:ext>
            </a:extLst>
          </p:cNvPr>
          <p:cNvSpPr/>
          <p:nvPr/>
        </p:nvSpPr>
        <p:spPr>
          <a:xfrm>
            <a:off x="5128180" y="3975815"/>
            <a:ext cx="2424260" cy="97096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Introduce lockdown by mimicking yes/no?</a:t>
            </a:r>
            <a:r>
              <a:rPr lang="en-GB" baseline="-25000" dirty="0"/>
              <a:t>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F07F80B-61D9-4100-9272-03740DA53876}"/>
              </a:ext>
            </a:extLst>
          </p:cNvPr>
          <p:cNvSpPr txBox="1"/>
          <p:nvPr/>
        </p:nvSpPr>
        <p:spPr>
          <a:xfrm>
            <a:off x="3899948" y="1805935"/>
            <a:ext cx="1894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Agent-’mind</a:t>
            </a:r>
            <a:r>
              <a:rPr lang="en-GB" dirty="0"/>
              <a:t>’</a:t>
            </a:r>
          </a:p>
          <a:p>
            <a:r>
              <a:rPr lang="en-GB" dirty="0"/>
              <a:t>Decision-options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AEF9A0B-BDEC-42A3-9BD5-01232B2BBF8C}"/>
              </a:ext>
            </a:extLst>
          </p:cNvPr>
          <p:cNvSpPr txBox="1"/>
          <p:nvPr/>
        </p:nvSpPr>
        <p:spPr>
          <a:xfrm>
            <a:off x="2403099" y="548110"/>
            <a:ext cx="2577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Agent-properties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F6AD790-A566-4CEA-8553-16550C8E47B9}"/>
              </a:ext>
            </a:extLst>
          </p:cNvPr>
          <p:cNvSpPr txBox="1"/>
          <p:nvPr/>
        </p:nvSpPr>
        <p:spPr>
          <a:xfrm>
            <a:off x="8072092" y="5665610"/>
            <a:ext cx="1520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Environment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E8D70632-D66E-4026-BB85-7FF5F0635BE1}"/>
              </a:ext>
            </a:extLst>
          </p:cNvPr>
          <p:cNvSpPr/>
          <p:nvPr/>
        </p:nvSpPr>
        <p:spPr>
          <a:xfrm>
            <a:off x="5404503" y="675467"/>
            <a:ext cx="2209801" cy="6594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Population density</a:t>
            </a:r>
            <a:r>
              <a:rPr lang="en-GB" baseline="-25000" dirty="0"/>
              <a:t>f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E37A61F6-ED88-4F56-9DC5-CFD200A946EA}"/>
              </a:ext>
            </a:extLst>
          </p:cNvPr>
          <p:cNvSpPr/>
          <p:nvPr/>
        </p:nvSpPr>
        <p:spPr>
          <a:xfrm>
            <a:off x="2113076" y="2600546"/>
            <a:ext cx="1469011" cy="6594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Level of democracy</a:t>
            </a:r>
            <a:r>
              <a:rPr lang="en-GB" baseline="-25000" dirty="0"/>
              <a:t>f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7A216B44-C9F6-4863-9754-9764F61AA215}"/>
              </a:ext>
            </a:extLst>
          </p:cNvPr>
          <p:cNvSpPr/>
          <p:nvPr/>
        </p:nvSpPr>
        <p:spPr>
          <a:xfrm>
            <a:off x="8187963" y="2408835"/>
            <a:ext cx="1351961" cy="151516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Number of lockdowns in world</a:t>
            </a:r>
            <a:r>
              <a:rPr lang="en-GB" baseline="-25000" dirty="0"/>
              <a:t>d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C947EA04-98F1-4B62-96E9-A33D8BD32BEB}"/>
              </a:ext>
            </a:extLst>
          </p:cNvPr>
          <p:cNvSpPr/>
          <p:nvPr/>
        </p:nvSpPr>
        <p:spPr>
          <a:xfrm>
            <a:off x="5132501" y="5602059"/>
            <a:ext cx="2419937" cy="8910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Similarity of other agents with lockdown</a:t>
            </a:r>
            <a:r>
              <a:rPr lang="en-GB" baseline="-25000" dirty="0"/>
              <a:t>d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0D94F02-6302-4490-908A-3FB998A83195}"/>
              </a:ext>
            </a:extLst>
          </p:cNvPr>
          <p:cNvCxnSpPr>
            <a:cxnSpLocks/>
          </p:cNvCxnSpPr>
          <p:nvPr/>
        </p:nvCxnSpPr>
        <p:spPr>
          <a:xfrm>
            <a:off x="6548486" y="1334950"/>
            <a:ext cx="0" cy="1265596"/>
          </a:xfrm>
          <a:prstGeom prst="straightConnector1">
            <a:avLst/>
          </a:prstGeom>
          <a:ln w="762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2C6E3AC-393A-4720-8271-324A52E0CA9B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3582087" y="2930288"/>
            <a:ext cx="1545604" cy="4986"/>
          </a:xfrm>
          <a:prstGeom prst="straightConnector1">
            <a:avLst/>
          </a:prstGeom>
          <a:ln w="762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7A4EBED-C2BA-4A77-A85D-24061E1B46FB}"/>
              </a:ext>
            </a:extLst>
          </p:cNvPr>
          <p:cNvCxnSpPr>
            <a:cxnSpLocks/>
          </p:cNvCxnSpPr>
          <p:nvPr/>
        </p:nvCxnSpPr>
        <p:spPr>
          <a:xfrm flipH="1">
            <a:off x="7552438" y="3166416"/>
            <a:ext cx="635525" cy="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7818315-FAD5-4D7D-95AA-94AB488F7296}"/>
              </a:ext>
            </a:extLst>
          </p:cNvPr>
          <p:cNvCxnSpPr>
            <a:cxnSpLocks/>
          </p:cNvCxnSpPr>
          <p:nvPr/>
        </p:nvCxnSpPr>
        <p:spPr>
          <a:xfrm flipV="1">
            <a:off x="6302603" y="4981225"/>
            <a:ext cx="0" cy="576414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E7AE86F9-5342-4DFD-8009-3A9C38C13CF8}"/>
              </a:ext>
            </a:extLst>
          </p:cNvPr>
          <p:cNvSpPr txBox="1"/>
          <p:nvPr/>
        </p:nvSpPr>
        <p:spPr>
          <a:xfrm>
            <a:off x="3971628" y="2382287"/>
            <a:ext cx="765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D2ADF9E-0692-4CE7-9F20-49118DBDD047}"/>
              </a:ext>
            </a:extLst>
          </p:cNvPr>
          <p:cNvSpPr txBox="1"/>
          <p:nvPr/>
        </p:nvSpPr>
        <p:spPr>
          <a:xfrm>
            <a:off x="5655689" y="4830835"/>
            <a:ext cx="336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chemeClr val="accent6"/>
                </a:solidFill>
              </a:rPr>
              <a:t>+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4D9420B-0AC7-48FF-8464-347D26947841}"/>
              </a:ext>
            </a:extLst>
          </p:cNvPr>
          <p:cNvSpPr txBox="1"/>
          <p:nvPr/>
        </p:nvSpPr>
        <p:spPr>
          <a:xfrm>
            <a:off x="6649823" y="1697944"/>
            <a:ext cx="765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chemeClr val="accent6"/>
                </a:solidFill>
              </a:rPr>
              <a:t>+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08A8F42-4DCA-4FF5-8E93-40FCE525A5BA}"/>
              </a:ext>
            </a:extLst>
          </p:cNvPr>
          <p:cNvSpPr txBox="1"/>
          <p:nvPr/>
        </p:nvSpPr>
        <p:spPr>
          <a:xfrm>
            <a:off x="7701306" y="2435598"/>
            <a:ext cx="765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chemeClr val="accent6"/>
                </a:solidFill>
              </a:rPr>
              <a:t>+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9118D9C-3204-4BF6-B3B8-A37DADF8A123}"/>
              </a:ext>
            </a:extLst>
          </p:cNvPr>
          <p:cNvSpPr/>
          <p:nvPr/>
        </p:nvSpPr>
        <p:spPr>
          <a:xfrm>
            <a:off x="2099231" y="3316332"/>
            <a:ext cx="1469011" cy="6594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National income</a:t>
            </a:r>
            <a:r>
              <a:rPr lang="en-GB" baseline="-25000" dirty="0"/>
              <a:t>f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4D7B2C2F-4D1C-4BE6-8763-3A2F670103E7}"/>
              </a:ext>
            </a:extLst>
          </p:cNvPr>
          <p:cNvSpPr/>
          <p:nvPr/>
        </p:nvSpPr>
        <p:spPr>
          <a:xfrm>
            <a:off x="2099231" y="4050772"/>
            <a:ext cx="1469011" cy="6594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Location</a:t>
            </a:r>
          </a:p>
          <a:p>
            <a:pPr algn="ctr"/>
            <a:r>
              <a:rPr lang="en-GB" dirty="0"/>
              <a:t>(geo-coord.)</a:t>
            </a:r>
            <a:r>
              <a:rPr lang="en-GB" baseline="-25000" dirty="0"/>
              <a:t>f</a:t>
            </a: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6B4C4E95-F637-4C5F-8D85-F574DCCF9606}"/>
              </a:ext>
            </a:extLst>
          </p:cNvPr>
          <p:cNvCxnSpPr>
            <a:cxnSpLocks/>
            <a:stCxn id="34" idx="3"/>
            <a:endCxn id="10" idx="1"/>
          </p:cNvCxnSpPr>
          <p:nvPr/>
        </p:nvCxnSpPr>
        <p:spPr>
          <a:xfrm>
            <a:off x="3582087" y="2930288"/>
            <a:ext cx="1546093" cy="1531008"/>
          </a:xfrm>
          <a:prstGeom prst="curvedConnector3">
            <a:avLst/>
          </a:prstGeom>
          <a:ln w="762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DBA8A3E-52B1-4D87-A834-BA8AF4A1D708}"/>
              </a:ext>
            </a:extLst>
          </p:cNvPr>
          <p:cNvSpPr/>
          <p:nvPr/>
        </p:nvSpPr>
        <p:spPr>
          <a:xfrm>
            <a:off x="2083668" y="2431479"/>
            <a:ext cx="1525961" cy="2448548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E0BE257-8E9E-4E55-B9CF-5B207E3E6C69}"/>
              </a:ext>
            </a:extLst>
          </p:cNvPr>
          <p:cNvSpPr txBox="1"/>
          <p:nvPr/>
        </p:nvSpPr>
        <p:spPr>
          <a:xfrm>
            <a:off x="3738118" y="2948193"/>
            <a:ext cx="336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chemeClr val="accent6"/>
                </a:solidFill>
              </a:rPr>
              <a:t>+</a:t>
            </a:r>
          </a:p>
        </p:txBody>
      </p: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E4D46222-527E-453D-82DC-8C2DD3B3C948}"/>
              </a:ext>
            </a:extLst>
          </p:cNvPr>
          <p:cNvCxnSpPr>
            <a:cxnSpLocks/>
            <a:stCxn id="12" idx="2"/>
            <a:endCxn id="36" idx="1"/>
          </p:cNvCxnSpPr>
          <p:nvPr/>
        </p:nvCxnSpPr>
        <p:spPr>
          <a:xfrm rot="16200000" flipH="1">
            <a:off x="3405791" y="4320885"/>
            <a:ext cx="1167569" cy="2285852"/>
          </a:xfrm>
          <a:prstGeom prst="curvedConnector2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D5C0625-5076-49E4-A108-14F6F50A65BB}"/>
              </a:ext>
            </a:extLst>
          </p:cNvPr>
          <p:cNvSpPr txBox="1"/>
          <p:nvPr/>
        </p:nvSpPr>
        <p:spPr>
          <a:xfrm rot="1365504">
            <a:off x="2512489" y="5738270"/>
            <a:ext cx="210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Evaluation by agent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2BA9467-4228-4F86-85C5-41A9A3288DC5}"/>
              </a:ext>
            </a:extLst>
          </p:cNvPr>
          <p:cNvCxnSpPr>
            <a:cxnSpLocks/>
          </p:cNvCxnSpPr>
          <p:nvPr/>
        </p:nvCxnSpPr>
        <p:spPr>
          <a:xfrm>
            <a:off x="9724007" y="5557639"/>
            <a:ext cx="654380" cy="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2815516-B455-4BEF-B558-8DAEF33B66B1}"/>
              </a:ext>
            </a:extLst>
          </p:cNvPr>
          <p:cNvSpPr txBox="1"/>
          <p:nvPr/>
        </p:nvSpPr>
        <p:spPr>
          <a:xfrm>
            <a:off x="9630264" y="3054082"/>
            <a:ext cx="1276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Legend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035AB58-8564-4D8E-A7BB-6B437D96ACA0}"/>
              </a:ext>
            </a:extLst>
          </p:cNvPr>
          <p:cNvCxnSpPr>
            <a:cxnSpLocks/>
          </p:cNvCxnSpPr>
          <p:nvPr/>
        </p:nvCxnSpPr>
        <p:spPr>
          <a:xfrm>
            <a:off x="9724007" y="5107335"/>
            <a:ext cx="642859" cy="4986"/>
          </a:xfrm>
          <a:prstGeom prst="straightConnector1">
            <a:avLst/>
          </a:prstGeom>
          <a:ln w="762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57DCDC7-6C59-4559-AAEF-0DD18AA8D006}"/>
              </a:ext>
            </a:extLst>
          </p:cNvPr>
          <p:cNvSpPr txBox="1"/>
          <p:nvPr/>
        </p:nvSpPr>
        <p:spPr>
          <a:xfrm>
            <a:off x="10431001" y="4922669"/>
            <a:ext cx="1276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Only at t=0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4E70C02-70F0-4CD1-A68F-50A6EE76FA94}"/>
              </a:ext>
            </a:extLst>
          </p:cNvPr>
          <p:cNvSpPr txBox="1"/>
          <p:nvPr/>
        </p:nvSpPr>
        <p:spPr>
          <a:xfrm>
            <a:off x="10431001" y="5389532"/>
            <a:ext cx="1276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Always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6F66E7F-1F7B-4FBB-BF84-91FA91B3E92B}"/>
              </a:ext>
            </a:extLst>
          </p:cNvPr>
          <p:cNvSpPr txBox="1"/>
          <p:nvPr/>
        </p:nvSpPr>
        <p:spPr>
          <a:xfrm>
            <a:off x="9632227" y="4477351"/>
            <a:ext cx="2360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/>
              <a:t>Relationships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98C12C6-A459-47A2-974F-53115019E60F}"/>
              </a:ext>
            </a:extLst>
          </p:cNvPr>
          <p:cNvSpPr txBox="1"/>
          <p:nvPr/>
        </p:nvSpPr>
        <p:spPr>
          <a:xfrm>
            <a:off x="9632226" y="3461407"/>
            <a:ext cx="2360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/>
              <a:t>Subscripts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646935A-E0FB-4D5B-9316-8090328C662E}"/>
              </a:ext>
            </a:extLst>
          </p:cNvPr>
          <p:cNvSpPr txBox="1"/>
          <p:nvPr/>
        </p:nvSpPr>
        <p:spPr>
          <a:xfrm>
            <a:off x="9643617" y="3816885"/>
            <a:ext cx="2360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 = fixed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692B736-AF51-48AC-B141-26E85B169B4A}"/>
              </a:ext>
            </a:extLst>
          </p:cNvPr>
          <p:cNvSpPr txBox="1"/>
          <p:nvPr/>
        </p:nvSpPr>
        <p:spPr>
          <a:xfrm>
            <a:off x="9643617" y="4138635"/>
            <a:ext cx="2360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 = dynamic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E6A5C6D-4080-4F30-A617-E03473063BC7}"/>
              </a:ext>
            </a:extLst>
          </p:cNvPr>
          <p:cNvSpPr/>
          <p:nvPr/>
        </p:nvSpPr>
        <p:spPr>
          <a:xfrm>
            <a:off x="9646957" y="2930287"/>
            <a:ext cx="2087495" cy="2954538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5693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809D1D6F-651A-41F4-9391-B6CD3A79DDF2}"/>
              </a:ext>
            </a:extLst>
          </p:cNvPr>
          <p:cNvSpPr/>
          <p:nvPr/>
        </p:nvSpPr>
        <p:spPr>
          <a:xfrm>
            <a:off x="2055043" y="285160"/>
            <a:ext cx="7537514" cy="6287679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6BF8FACB-F9DA-452E-8EEF-A6AB6632A4D7}"/>
              </a:ext>
            </a:extLst>
          </p:cNvPr>
          <p:cNvSpPr/>
          <p:nvPr/>
        </p:nvSpPr>
        <p:spPr>
          <a:xfrm>
            <a:off x="2055044" y="285161"/>
            <a:ext cx="6029226" cy="504805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8F76BA8-DE31-4131-94FE-55A5C6452202}"/>
              </a:ext>
            </a:extLst>
          </p:cNvPr>
          <p:cNvSpPr/>
          <p:nvPr/>
        </p:nvSpPr>
        <p:spPr>
          <a:xfrm>
            <a:off x="3672525" y="1628481"/>
            <a:ext cx="4411744" cy="37047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FEC3830-1D89-4363-A643-3D682097D6FC}"/>
              </a:ext>
            </a:extLst>
          </p:cNvPr>
          <p:cNvSpPr/>
          <p:nvPr/>
        </p:nvSpPr>
        <p:spPr>
          <a:xfrm>
            <a:off x="5128180" y="2702349"/>
            <a:ext cx="2424260" cy="97096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Introduce lockdown by own decision yes/no?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CBAA8EB-BB81-4102-B2BC-4C13FB638A26}"/>
              </a:ext>
            </a:extLst>
          </p:cNvPr>
          <p:cNvSpPr/>
          <p:nvPr/>
        </p:nvSpPr>
        <p:spPr>
          <a:xfrm>
            <a:off x="5128180" y="3975815"/>
            <a:ext cx="2424260" cy="97096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Introduce lockdown by peer pressure yes/no?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F07F80B-61D9-4100-9272-03740DA53876}"/>
              </a:ext>
            </a:extLst>
          </p:cNvPr>
          <p:cNvSpPr txBox="1"/>
          <p:nvPr/>
        </p:nvSpPr>
        <p:spPr>
          <a:xfrm>
            <a:off x="3899948" y="1805935"/>
            <a:ext cx="1894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Agent-’mind</a:t>
            </a:r>
            <a:r>
              <a:rPr lang="en-GB" dirty="0"/>
              <a:t>’</a:t>
            </a:r>
          </a:p>
          <a:p>
            <a:r>
              <a:rPr lang="en-GB" dirty="0"/>
              <a:t>Decision-options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AEF9A0B-BDEC-42A3-9BD5-01232B2BBF8C}"/>
              </a:ext>
            </a:extLst>
          </p:cNvPr>
          <p:cNvSpPr txBox="1"/>
          <p:nvPr/>
        </p:nvSpPr>
        <p:spPr>
          <a:xfrm>
            <a:off x="2403099" y="548110"/>
            <a:ext cx="2577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Agent-properties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F6AD790-A566-4CEA-8553-16550C8E47B9}"/>
              </a:ext>
            </a:extLst>
          </p:cNvPr>
          <p:cNvSpPr txBox="1"/>
          <p:nvPr/>
        </p:nvSpPr>
        <p:spPr>
          <a:xfrm>
            <a:off x="8072092" y="5665610"/>
            <a:ext cx="1520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Environment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E8D70632-D66E-4026-BB85-7FF5F0635BE1}"/>
              </a:ext>
            </a:extLst>
          </p:cNvPr>
          <p:cNvSpPr/>
          <p:nvPr/>
        </p:nvSpPr>
        <p:spPr>
          <a:xfrm>
            <a:off x="5404503" y="675467"/>
            <a:ext cx="2209801" cy="6594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Population density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E37A61F6-ED88-4F56-9DC5-CFD200A946EA}"/>
              </a:ext>
            </a:extLst>
          </p:cNvPr>
          <p:cNvSpPr/>
          <p:nvPr/>
        </p:nvSpPr>
        <p:spPr>
          <a:xfrm>
            <a:off x="2113076" y="2600546"/>
            <a:ext cx="1469011" cy="6594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Level of democracy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7A216B44-C9F6-4863-9754-9764F61AA215}"/>
              </a:ext>
            </a:extLst>
          </p:cNvPr>
          <p:cNvSpPr/>
          <p:nvPr/>
        </p:nvSpPr>
        <p:spPr>
          <a:xfrm>
            <a:off x="8187963" y="2408835"/>
            <a:ext cx="1351961" cy="1515162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Number of lockdowns in world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C947EA04-98F1-4B62-96E9-A33D8BD32BEB}"/>
              </a:ext>
            </a:extLst>
          </p:cNvPr>
          <p:cNvSpPr/>
          <p:nvPr/>
        </p:nvSpPr>
        <p:spPr>
          <a:xfrm>
            <a:off x="5132501" y="5602059"/>
            <a:ext cx="2419937" cy="891073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Similarity of other agents with lockdown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0D94F02-6302-4490-908A-3FB998A83195}"/>
              </a:ext>
            </a:extLst>
          </p:cNvPr>
          <p:cNvCxnSpPr>
            <a:cxnSpLocks/>
          </p:cNvCxnSpPr>
          <p:nvPr/>
        </p:nvCxnSpPr>
        <p:spPr>
          <a:xfrm>
            <a:off x="6548486" y="1334950"/>
            <a:ext cx="0" cy="1265596"/>
          </a:xfrm>
          <a:prstGeom prst="straightConnector1">
            <a:avLst/>
          </a:prstGeom>
          <a:ln w="762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2C6E3AC-393A-4720-8271-324A52E0CA9B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3582087" y="2930288"/>
            <a:ext cx="1545604" cy="4986"/>
          </a:xfrm>
          <a:prstGeom prst="straightConnector1">
            <a:avLst/>
          </a:prstGeom>
          <a:ln w="762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7A4EBED-C2BA-4A77-A85D-24061E1B46FB}"/>
              </a:ext>
            </a:extLst>
          </p:cNvPr>
          <p:cNvCxnSpPr>
            <a:cxnSpLocks/>
          </p:cNvCxnSpPr>
          <p:nvPr/>
        </p:nvCxnSpPr>
        <p:spPr>
          <a:xfrm flipH="1">
            <a:off x="7552438" y="3166416"/>
            <a:ext cx="635525" cy="0"/>
          </a:xfrm>
          <a:prstGeom prst="straightConnector1">
            <a:avLst/>
          </a:prstGeom>
          <a:ln w="762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7818315-FAD5-4D7D-95AA-94AB488F7296}"/>
              </a:ext>
            </a:extLst>
          </p:cNvPr>
          <p:cNvCxnSpPr>
            <a:cxnSpLocks/>
          </p:cNvCxnSpPr>
          <p:nvPr/>
        </p:nvCxnSpPr>
        <p:spPr>
          <a:xfrm flipV="1">
            <a:off x="6302603" y="4981225"/>
            <a:ext cx="0" cy="576414"/>
          </a:xfrm>
          <a:prstGeom prst="straightConnector1">
            <a:avLst/>
          </a:prstGeom>
          <a:ln w="762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E7AE86F9-5342-4DFD-8009-3A9C38C13CF8}"/>
              </a:ext>
            </a:extLst>
          </p:cNvPr>
          <p:cNvSpPr txBox="1"/>
          <p:nvPr/>
        </p:nvSpPr>
        <p:spPr>
          <a:xfrm>
            <a:off x="3971628" y="2382287"/>
            <a:ext cx="765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D2ADF9E-0692-4CE7-9F20-49118DBDD047}"/>
              </a:ext>
            </a:extLst>
          </p:cNvPr>
          <p:cNvSpPr txBox="1"/>
          <p:nvPr/>
        </p:nvSpPr>
        <p:spPr>
          <a:xfrm>
            <a:off x="5655689" y="4830835"/>
            <a:ext cx="336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chemeClr val="accent6"/>
                </a:solidFill>
              </a:rPr>
              <a:t>+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4D9420B-0AC7-48FF-8464-347D26947841}"/>
              </a:ext>
            </a:extLst>
          </p:cNvPr>
          <p:cNvSpPr txBox="1"/>
          <p:nvPr/>
        </p:nvSpPr>
        <p:spPr>
          <a:xfrm>
            <a:off x="6649823" y="1697944"/>
            <a:ext cx="765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chemeClr val="accent6"/>
                </a:solidFill>
              </a:rPr>
              <a:t>+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08A8F42-4DCA-4FF5-8E93-40FCE525A5BA}"/>
              </a:ext>
            </a:extLst>
          </p:cNvPr>
          <p:cNvSpPr txBox="1"/>
          <p:nvPr/>
        </p:nvSpPr>
        <p:spPr>
          <a:xfrm>
            <a:off x="7701306" y="2435598"/>
            <a:ext cx="765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chemeClr val="accent6"/>
                </a:solidFill>
              </a:rPr>
              <a:t>+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9118D9C-3204-4BF6-B3B8-A37DADF8A123}"/>
              </a:ext>
            </a:extLst>
          </p:cNvPr>
          <p:cNvSpPr/>
          <p:nvPr/>
        </p:nvSpPr>
        <p:spPr>
          <a:xfrm>
            <a:off x="2099231" y="3316332"/>
            <a:ext cx="1469011" cy="6594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National income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4D7B2C2F-4D1C-4BE6-8763-3A2F670103E7}"/>
              </a:ext>
            </a:extLst>
          </p:cNvPr>
          <p:cNvSpPr/>
          <p:nvPr/>
        </p:nvSpPr>
        <p:spPr>
          <a:xfrm>
            <a:off x="2099231" y="4050772"/>
            <a:ext cx="1469011" cy="6594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Location</a:t>
            </a:r>
          </a:p>
          <a:p>
            <a:pPr algn="ctr"/>
            <a:r>
              <a:rPr lang="en-GB" dirty="0"/>
              <a:t>(geo-coord.)</a:t>
            </a: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6B4C4E95-F637-4C5F-8D85-F574DCCF9606}"/>
              </a:ext>
            </a:extLst>
          </p:cNvPr>
          <p:cNvCxnSpPr>
            <a:cxnSpLocks/>
            <a:stCxn id="34" idx="3"/>
            <a:endCxn id="10" idx="1"/>
          </p:cNvCxnSpPr>
          <p:nvPr/>
        </p:nvCxnSpPr>
        <p:spPr>
          <a:xfrm>
            <a:off x="3582087" y="2930288"/>
            <a:ext cx="1546093" cy="1531008"/>
          </a:xfrm>
          <a:prstGeom prst="curvedConnector3">
            <a:avLst/>
          </a:prstGeom>
          <a:ln w="762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DBA8A3E-52B1-4D87-A834-BA8AF4A1D708}"/>
              </a:ext>
            </a:extLst>
          </p:cNvPr>
          <p:cNvSpPr/>
          <p:nvPr/>
        </p:nvSpPr>
        <p:spPr>
          <a:xfrm>
            <a:off x="2083668" y="2431479"/>
            <a:ext cx="1525961" cy="2448548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E0BE257-8E9E-4E55-B9CF-5B207E3E6C69}"/>
              </a:ext>
            </a:extLst>
          </p:cNvPr>
          <p:cNvSpPr txBox="1"/>
          <p:nvPr/>
        </p:nvSpPr>
        <p:spPr>
          <a:xfrm>
            <a:off x="3738118" y="2948193"/>
            <a:ext cx="336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chemeClr val="accent6"/>
                </a:solidFill>
              </a:rPr>
              <a:t>+</a:t>
            </a:r>
          </a:p>
        </p:txBody>
      </p: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E4D46222-527E-453D-82DC-8C2DD3B3C948}"/>
              </a:ext>
            </a:extLst>
          </p:cNvPr>
          <p:cNvCxnSpPr>
            <a:cxnSpLocks/>
            <a:stCxn id="12" idx="2"/>
            <a:endCxn id="36" idx="1"/>
          </p:cNvCxnSpPr>
          <p:nvPr/>
        </p:nvCxnSpPr>
        <p:spPr>
          <a:xfrm rot="16200000" flipH="1">
            <a:off x="3405791" y="4320885"/>
            <a:ext cx="1167569" cy="2285852"/>
          </a:xfrm>
          <a:prstGeom prst="curvedConnector2">
            <a:avLst/>
          </a:prstGeom>
          <a:ln w="762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D5C0625-5076-49E4-A108-14F6F50A65BB}"/>
              </a:ext>
            </a:extLst>
          </p:cNvPr>
          <p:cNvSpPr txBox="1"/>
          <p:nvPr/>
        </p:nvSpPr>
        <p:spPr>
          <a:xfrm rot="1365504">
            <a:off x="2512489" y="5738270"/>
            <a:ext cx="210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Evaluation by agent</a:t>
            </a:r>
          </a:p>
        </p:txBody>
      </p:sp>
    </p:spTree>
    <p:extLst>
      <p:ext uri="{BB962C8B-B14F-4D97-AF65-F5344CB8AC3E}">
        <p14:creationId xmlns:p14="http://schemas.microsoft.com/office/powerpoint/2010/main" val="249199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779E5-FD84-48CB-82EB-B35472552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Particle Filter algorithm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7E20D7-1812-49D3-B1AE-740F2CA831F1}"/>
              </a:ext>
            </a:extLst>
          </p:cNvPr>
          <p:cNvSpPr/>
          <p:nvPr/>
        </p:nvSpPr>
        <p:spPr>
          <a:xfrm>
            <a:off x="4873657" y="3506771"/>
            <a:ext cx="1894787" cy="20550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A9A04E-5173-4AFA-AB6F-E9C3111B7AB1}"/>
              </a:ext>
            </a:extLst>
          </p:cNvPr>
          <p:cNvSpPr txBox="1"/>
          <p:nvPr/>
        </p:nvSpPr>
        <p:spPr>
          <a:xfrm>
            <a:off x="838200" y="2860440"/>
            <a:ext cx="3242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What exactly is resampling how does it work?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23951C-9DEA-4617-9F06-57130F595903}"/>
              </a:ext>
            </a:extLst>
          </p:cNvPr>
          <p:cNvSpPr txBox="1"/>
          <p:nvPr/>
        </p:nvSpPr>
        <p:spPr>
          <a:xfrm>
            <a:off x="838200" y="1690688"/>
            <a:ext cx="32428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Particle filter over time when intervene?  During or only after a model iteration?</a:t>
            </a:r>
          </a:p>
        </p:txBody>
      </p:sp>
    </p:spTree>
    <p:extLst>
      <p:ext uri="{BB962C8B-B14F-4D97-AF65-F5344CB8AC3E}">
        <p14:creationId xmlns:p14="http://schemas.microsoft.com/office/powerpoint/2010/main" val="2624372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1B54723-A2F8-4EBD-AB70-8F0B68F47E53}"/>
              </a:ext>
            </a:extLst>
          </p:cNvPr>
          <p:cNvCxnSpPr>
            <a:cxnSpLocks/>
          </p:cNvCxnSpPr>
          <p:nvPr/>
        </p:nvCxnSpPr>
        <p:spPr>
          <a:xfrm>
            <a:off x="3219855" y="3870904"/>
            <a:ext cx="103718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6A51B04-F5C7-4D36-8473-5E547ACA2B74}"/>
              </a:ext>
            </a:extLst>
          </p:cNvPr>
          <p:cNvSpPr/>
          <p:nvPr/>
        </p:nvSpPr>
        <p:spPr>
          <a:xfrm>
            <a:off x="7472850" y="3420374"/>
            <a:ext cx="1253765" cy="9709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New particle population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31C669F-8DA1-46C3-B0E7-921A94ACE705}"/>
              </a:ext>
            </a:extLst>
          </p:cNvPr>
          <p:cNvSpPr/>
          <p:nvPr/>
        </p:nvSpPr>
        <p:spPr>
          <a:xfrm>
            <a:off x="7389941" y="3357036"/>
            <a:ext cx="1253765" cy="9709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Particles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2258662-42AD-42C6-96BB-357DDF41F17D}"/>
              </a:ext>
            </a:extLst>
          </p:cNvPr>
          <p:cNvSpPr/>
          <p:nvPr/>
        </p:nvSpPr>
        <p:spPr>
          <a:xfrm>
            <a:off x="1971761" y="3430094"/>
            <a:ext cx="1253765" cy="9709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Particles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CE2C1A9-B8AA-4850-B125-68877ECCDF02}"/>
              </a:ext>
            </a:extLst>
          </p:cNvPr>
          <p:cNvSpPr/>
          <p:nvPr/>
        </p:nvSpPr>
        <p:spPr>
          <a:xfrm>
            <a:off x="1880552" y="3401814"/>
            <a:ext cx="1253765" cy="9709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Particles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C459D27-11B3-403F-B86B-74AF6C6A52E0}"/>
              </a:ext>
            </a:extLst>
          </p:cNvPr>
          <p:cNvSpPr/>
          <p:nvPr/>
        </p:nvSpPr>
        <p:spPr>
          <a:xfrm>
            <a:off x="1762717" y="3357036"/>
            <a:ext cx="1253765" cy="9709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Simulation runs</a:t>
            </a:r>
          </a:p>
          <a:p>
            <a:pPr algn="ctr"/>
            <a:r>
              <a:rPr lang="en-GB" sz="1600" dirty="0"/>
              <a:t>(Particles)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61CF5C5-489F-46E6-94D8-F377D757FA10}"/>
              </a:ext>
            </a:extLst>
          </p:cNvPr>
          <p:cNvSpPr/>
          <p:nvPr/>
        </p:nvSpPr>
        <p:spPr>
          <a:xfrm>
            <a:off x="1888269" y="1505084"/>
            <a:ext cx="1253765" cy="9709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Real-world</a:t>
            </a:r>
          </a:p>
          <a:p>
            <a:pPr algn="ctr"/>
            <a:r>
              <a:rPr lang="en-GB" dirty="0"/>
              <a:t>data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2D156C8-3814-4C32-A673-F28C92B0588D}"/>
              </a:ext>
            </a:extLst>
          </p:cNvPr>
          <p:cNvCxnSpPr>
            <a:cxnSpLocks/>
          </p:cNvCxnSpPr>
          <p:nvPr/>
        </p:nvCxnSpPr>
        <p:spPr>
          <a:xfrm flipV="1">
            <a:off x="1878705" y="4934533"/>
            <a:ext cx="8415464" cy="1066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F68515B3-D9D2-4709-80CA-A0201C0EDD18}"/>
              </a:ext>
            </a:extLst>
          </p:cNvPr>
          <p:cNvSpPr/>
          <p:nvPr/>
        </p:nvSpPr>
        <p:spPr>
          <a:xfrm>
            <a:off x="4257037" y="1167319"/>
            <a:ext cx="4672951" cy="331697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95799CB-93F8-4A00-B9AA-804EDF0EBBFF}"/>
              </a:ext>
            </a:extLst>
          </p:cNvPr>
          <p:cNvCxnSpPr>
            <a:cxnSpLocks/>
          </p:cNvCxnSpPr>
          <p:nvPr/>
        </p:nvCxnSpPr>
        <p:spPr>
          <a:xfrm>
            <a:off x="3142034" y="2035889"/>
            <a:ext cx="111500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F0A2458-793D-49F1-AE1E-91891A587F3A}"/>
              </a:ext>
            </a:extLst>
          </p:cNvPr>
          <p:cNvSpPr txBox="1"/>
          <p:nvPr/>
        </p:nvSpPr>
        <p:spPr>
          <a:xfrm>
            <a:off x="5652137" y="1224517"/>
            <a:ext cx="3035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Data assimilation step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4D674D-4C6D-4DA4-B282-46E6CD69BF87}"/>
              </a:ext>
            </a:extLst>
          </p:cNvPr>
          <p:cNvSpPr txBox="1"/>
          <p:nvPr/>
        </p:nvSpPr>
        <p:spPr>
          <a:xfrm>
            <a:off x="1387458" y="4934533"/>
            <a:ext cx="982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Time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244F9F8-6D5C-4154-B084-48946EADDD1E}"/>
              </a:ext>
            </a:extLst>
          </p:cNvPr>
          <p:cNvSpPr/>
          <p:nvPr/>
        </p:nvSpPr>
        <p:spPr>
          <a:xfrm>
            <a:off x="7315200" y="3285700"/>
            <a:ext cx="1253765" cy="9709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New particle population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26579F5-E280-4C95-957B-A9AFE18FF7D7}"/>
              </a:ext>
            </a:extLst>
          </p:cNvPr>
          <p:cNvSpPr txBox="1"/>
          <p:nvPr/>
        </p:nvSpPr>
        <p:spPr>
          <a:xfrm>
            <a:off x="4059735" y="5003657"/>
            <a:ext cx="982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t=k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C990307-DD1E-4A55-B665-C0EEE4A2441D}"/>
              </a:ext>
            </a:extLst>
          </p:cNvPr>
          <p:cNvCxnSpPr/>
          <p:nvPr/>
        </p:nvCxnSpPr>
        <p:spPr>
          <a:xfrm>
            <a:off x="4257037" y="4517875"/>
            <a:ext cx="0" cy="436502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DFED438-7A52-4951-A04E-2EAB2624B6A3}"/>
              </a:ext>
            </a:extLst>
          </p:cNvPr>
          <p:cNvCxnSpPr/>
          <p:nvPr/>
        </p:nvCxnSpPr>
        <p:spPr>
          <a:xfrm>
            <a:off x="8929988" y="4517875"/>
            <a:ext cx="0" cy="436502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7F4D6ABB-2F84-44A9-9D0A-069D52AFF8DD}"/>
              </a:ext>
            </a:extLst>
          </p:cNvPr>
          <p:cNvSpPr/>
          <p:nvPr/>
        </p:nvSpPr>
        <p:spPr>
          <a:xfrm>
            <a:off x="4332109" y="1587078"/>
            <a:ext cx="1348844" cy="87739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Observation</a:t>
            </a:r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085CCA66-E52B-4538-A488-8065BB4F3C45}"/>
              </a:ext>
            </a:extLst>
          </p:cNvPr>
          <p:cNvSpPr/>
          <p:nvPr/>
        </p:nvSpPr>
        <p:spPr>
          <a:xfrm>
            <a:off x="4316456" y="3463138"/>
            <a:ext cx="1146312" cy="87739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Reweight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14AF665-A797-4C73-8E06-95E7963103E3}"/>
              </a:ext>
            </a:extLst>
          </p:cNvPr>
          <p:cNvSpPr txBox="1"/>
          <p:nvPr/>
        </p:nvSpPr>
        <p:spPr>
          <a:xfrm>
            <a:off x="3068535" y="4420220"/>
            <a:ext cx="104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Predict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187A111-FB14-4C84-B28B-E19C69B82880}"/>
              </a:ext>
            </a:extLst>
          </p:cNvPr>
          <p:cNvCxnSpPr>
            <a:cxnSpLocks/>
          </p:cNvCxnSpPr>
          <p:nvPr/>
        </p:nvCxnSpPr>
        <p:spPr>
          <a:xfrm flipV="1">
            <a:off x="8929988" y="2025774"/>
            <a:ext cx="1373744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owchart: Connector 44">
            <a:extLst>
              <a:ext uri="{FF2B5EF4-FFF2-40B4-BE49-F238E27FC236}">
                <a16:creationId xmlns:a16="http://schemas.microsoft.com/office/drawing/2014/main" id="{282C3107-71E1-4776-A001-776433370541}"/>
              </a:ext>
            </a:extLst>
          </p:cNvPr>
          <p:cNvSpPr/>
          <p:nvPr/>
        </p:nvSpPr>
        <p:spPr>
          <a:xfrm>
            <a:off x="5799155" y="3441659"/>
            <a:ext cx="1146312" cy="87739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Resample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FD8DE46-433D-48C9-A749-8858F6008DD5}"/>
              </a:ext>
            </a:extLst>
          </p:cNvPr>
          <p:cNvCxnSpPr>
            <a:cxnSpLocks/>
          </p:cNvCxnSpPr>
          <p:nvPr/>
        </p:nvCxnSpPr>
        <p:spPr>
          <a:xfrm>
            <a:off x="5318722" y="3886200"/>
            <a:ext cx="51750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4C07C13-A97C-407B-A06A-B65D2ED7D633}"/>
              </a:ext>
            </a:extLst>
          </p:cNvPr>
          <p:cNvCxnSpPr>
            <a:cxnSpLocks/>
          </p:cNvCxnSpPr>
          <p:nvPr/>
        </p:nvCxnSpPr>
        <p:spPr>
          <a:xfrm>
            <a:off x="6953017" y="3901835"/>
            <a:ext cx="362183" cy="687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69602420-85B2-4ACD-8EE9-E0ED53C4CC4C}"/>
              </a:ext>
            </a:extLst>
          </p:cNvPr>
          <p:cNvSpPr txBox="1"/>
          <p:nvPr/>
        </p:nvSpPr>
        <p:spPr>
          <a:xfrm>
            <a:off x="9132734" y="4420220"/>
            <a:ext cx="104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Predict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24B40CD-5200-4C2B-B056-7EBCA3804026}"/>
              </a:ext>
            </a:extLst>
          </p:cNvPr>
          <p:cNvCxnSpPr>
            <a:cxnSpLocks/>
          </p:cNvCxnSpPr>
          <p:nvPr/>
        </p:nvCxnSpPr>
        <p:spPr>
          <a:xfrm flipV="1">
            <a:off x="8920425" y="3863319"/>
            <a:ext cx="1373744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3548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FD8DE46-433D-48C9-A749-8858F6008DD5}"/>
              </a:ext>
            </a:extLst>
          </p:cNvPr>
          <p:cNvCxnSpPr>
            <a:cxnSpLocks/>
            <a:endCxn id="45" idx="2"/>
          </p:cNvCxnSpPr>
          <p:nvPr/>
        </p:nvCxnSpPr>
        <p:spPr>
          <a:xfrm flipV="1">
            <a:off x="5318722" y="3880357"/>
            <a:ext cx="480433" cy="584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F6D0016-A6B6-48C3-8AD4-9C7834006D2F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4889612" y="2035889"/>
            <a:ext cx="0" cy="142724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1B54723-A2F8-4EBD-AB70-8F0B68F47E53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3105707" y="3870904"/>
            <a:ext cx="1151331" cy="1371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6A51B04-F5C7-4D36-8473-5E547ACA2B74}"/>
              </a:ext>
            </a:extLst>
          </p:cNvPr>
          <p:cNvSpPr/>
          <p:nvPr/>
        </p:nvSpPr>
        <p:spPr>
          <a:xfrm>
            <a:off x="7472850" y="3420374"/>
            <a:ext cx="1253765" cy="9709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New particle population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31C669F-8DA1-46C3-B0E7-921A94ACE705}"/>
              </a:ext>
            </a:extLst>
          </p:cNvPr>
          <p:cNvSpPr/>
          <p:nvPr/>
        </p:nvSpPr>
        <p:spPr>
          <a:xfrm>
            <a:off x="7389941" y="3357036"/>
            <a:ext cx="1253765" cy="9709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Particles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2258662-42AD-42C6-96BB-357DDF41F17D}"/>
              </a:ext>
            </a:extLst>
          </p:cNvPr>
          <p:cNvSpPr/>
          <p:nvPr/>
        </p:nvSpPr>
        <p:spPr>
          <a:xfrm>
            <a:off x="1923157" y="3441659"/>
            <a:ext cx="1253765" cy="9709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Particles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CE2C1A9-B8AA-4850-B125-68877ECCDF02}"/>
              </a:ext>
            </a:extLst>
          </p:cNvPr>
          <p:cNvSpPr/>
          <p:nvPr/>
        </p:nvSpPr>
        <p:spPr>
          <a:xfrm>
            <a:off x="1851942" y="3399133"/>
            <a:ext cx="1253765" cy="9709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C459D27-11B3-403F-B86B-74AF6C6A52E0}"/>
              </a:ext>
            </a:extLst>
          </p:cNvPr>
          <p:cNvSpPr/>
          <p:nvPr/>
        </p:nvSpPr>
        <p:spPr>
          <a:xfrm>
            <a:off x="1762717" y="3357036"/>
            <a:ext cx="1253765" cy="9709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Simulation runs</a:t>
            </a:r>
          </a:p>
          <a:p>
            <a:pPr algn="ctr"/>
            <a:r>
              <a:rPr lang="en-GB" sz="1600" dirty="0">
                <a:solidFill>
                  <a:schemeClr val="tx1"/>
                </a:solidFill>
              </a:rPr>
              <a:t>(Particles)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61CF5C5-489F-46E6-94D8-F377D757FA10}"/>
              </a:ext>
            </a:extLst>
          </p:cNvPr>
          <p:cNvSpPr/>
          <p:nvPr/>
        </p:nvSpPr>
        <p:spPr>
          <a:xfrm>
            <a:off x="1850733" y="1540801"/>
            <a:ext cx="1253765" cy="97096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Real-world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data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2D156C8-3814-4C32-A673-F28C92B0588D}"/>
              </a:ext>
            </a:extLst>
          </p:cNvPr>
          <p:cNvCxnSpPr>
            <a:cxnSpLocks/>
          </p:cNvCxnSpPr>
          <p:nvPr/>
        </p:nvCxnSpPr>
        <p:spPr>
          <a:xfrm flipV="1">
            <a:off x="1878705" y="4934533"/>
            <a:ext cx="8415464" cy="1066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F68515B3-D9D2-4709-80CA-A0201C0EDD18}"/>
              </a:ext>
            </a:extLst>
          </p:cNvPr>
          <p:cNvSpPr/>
          <p:nvPr/>
        </p:nvSpPr>
        <p:spPr>
          <a:xfrm>
            <a:off x="4257037" y="1167319"/>
            <a:ext cx="4672951" cy="331697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95799CB-93F8-4A00-B9AA-804EDF0EBBFF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104498" y="2026282"/>
            <a:ext cx="1152539" cy="960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F0A2458-793D-49F1-AE1E-91891A587F3A}"/>
              </a:ext>
            </a:extLst>
          </p:cNvPr>
          <p:cNvSpPr txBox="1"/>
          <p:nvPr/>
        </p:nvSpPr>
        <p:spPr>
          <a:xfrm>
            <a:off x="5652137" y="1224517"/>
            <a:ext cx="3035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Data assimilation step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4D674D-4C6D-4DA4-B282-46E6CD69BF87}"/>
              </a:ext>
            </a:extLst>
          </p:cNvPr>
          <p:cNvSpPr txBox="1"/>
          <p:nvPr/>
        </p:nvSpPr>
        <p:spPr>
          <a:xfrm>
            <a:off x="1387458" y="4934533"/>
            <a:ext cx="982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Time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244F9F8-6D5C-4154-B084-48946EADDD1E}"/>
              </a:ext>
            </a:extLst>
          </p:cNvPr>
          <p:cNvSpPr/>
          <p:nvPr/>
        </p:nvSpPr>
        <p:spPr>
          <a:xfrm>
            <a:off x="7315200" y="3285700"/>
            <a:ext cx="1253765" cy="9709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New particle population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26579F5-E280-4C95-957B-A9AFE18FF7D7}"/>
              </a:ext>
            </a:extLst>
          </p:cNvPr>
          <p:cNvSpPr txBox="1"/>
          <p:nvPr/>
        </p:nvSpPr>
        <p:spPr>
          <a:xfrm>
            <a:off x="4059735" y="5003657"/>
            <a:ext cx="982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t=k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C990307-DD1E-4A55-B665-C0EEE4A2441D}"/>
              </a:ext>
            </a:extLst>
          </p:cNvPr>
          <p:cNvCxnSpPr/>
          <p:nvPr/>
        </p:nvCxnSpPr>
        <p:spPr>
          <a:xfrm>
            <a:off x="4257037" y="4517875"/>
            <a:ext cx="0" cy="436502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DFED438-7A52-4951-A04E-2EAB2624B6A3}"/>
              </a:ext>
            </a:extLst>
          </p:cNvPr>
          <p:cNvCxnSpPr/>
          <p:nvPr/>
        </p:nvCxnSpPr>
        <p:spPr>
          <a:xfrm>
            <a:off x="8929988" y="4517875"/>
            <a:ext cx="0" cy="436502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085CCA66-E52B-4538-A488-8065BB4F3C45}"/>
              </a:ext>
            </a:extLst>
          </p:cNvPr>
          <p:cNvSpPr/>
          <p:nvPr/>
        </p:nvSpPr>
        <p:spPr>
          <a:xfrm>
            <a:off x="4316456" y="3463138"/>
            <a:ext cx="1146312" cy="877395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Reweight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14AF665-A797-4C73-8E06-95E7963103E3}"/>
              </a:ext>
            </a:extLst>
          </p:cNvPr>
          <p:cNvSpPr txBox="1"/>
          <p:nvPr/>
        </p:nvSpPr>
        <p:spPr>
          <a:xfrm>
            <a:off x="3068535" y="4420220"/>
            <a:ext cx="104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Predict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187A111-FB14-4C84-B28B-E19C69B82880}"/>
              </a:ext>
            </a:extLst>
          </p:cNvPr>
          <p:cNvCxnSpPr>
            <a:cxnSpLocks/>
          </p:cNvCxnSpPr>
          <p:nvPr/>
        </p:nvCxnSpPr>
        <p:spPr>
          <a:xfrm flipV="1">
            <a:off x="8929988" y="2025774"/>
            <a:ext cx="1373744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owchart: Connector 44">
            <a:extLst>
              <a:ext uri="{FF2B5EF4-FFF2-40B4-BE49-F238E27FC236}">
                <a16:creationId xmlns:a16="http://schemas.microsoft.com/office/drawing/2014/main" id="{282C3107-71E1-4776-A001-776433370541}"/>
              </a:ext>
            </a:extLst>
          </p:cNvPr>
          <p:cNvSpPr/>
          <p:nvPr/>
        </p:nvSpPr>
        <p:spPr>
          <a:xfrm>
            <a:off x="5799155" y="3441659"/>
            <a:ext cx="1146312" cy="877395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Resample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4C07C13-A97C-407B-A06A-B65D2ED7D633}"/>
              </a:ext>
            </a:extLst>
          </p:cNvPr>
          <p:cNvCxnSpPr>
            <a:cxnSpLocks/>
          </p:cNvCxnSpPr>
          <p:nvPr/>
        </p:nvCxnSpPr>
        <p:spPr>
          <a:xfrm>
            <a:off x="6953017" y="3901835"/>
            <a:ext cx="362183" cy="687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69602420-85B2-4ACD-8EE9-E0ED53C4CC4C}"/>
              </a:ext>
            </a:extLst>
          </p:cNvPr>
          <p:cNvSpPr txBox="1"/>
          <p:nvPr/>
        </p:nvSpPr>
        <p:spPr>
          <a:xfrm>
            <a:off x="9132734" y="4420220"/>
            <a:ext cx="104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Predict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24B40CD-5200-4C2B-B056-7EBCA3804026}"/>
              </a:ext>
            </a:extLst>
          </p:cNvPr>
          <p:cNvCxnSpPr>
            <a:cxnSpLocks/>
          </p:cNvCxnSpPr>
          <p:nvPr/>
        </p:nvCxnSpPr>
        <p:spPr>
          <a:xfrm flipV="1">
            <a:off x="8920425" y="3863319"/>
            <a:ext cx="1373744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EAF0E6DD-6A68-45DC-B619-0D0E34B41A87}"/>
              </a:ext>
            </a:extLst>
          </p:cNvPr>
          <p:cNvSpPr/>
          <p:nvPr/>
        </p:nvSpPr>
        <p:spPr>
          <a:xfrm>
            <a:off x="4294661" y="1708702"/>
            <a:ext cx="1146312" cy="6341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Observation</a:t>
            </a:r>
          </a:p>
        </p:txBody>
      </p:sp>
    </p:spTree>
    <p:extLst>
      <p:ext uri="{BB962C8B-B14F-4D97-AF65-F5344CB8AC3E}">
        <p14:creationId xmlns:p14="http://schemas.microsoft.com/office/powerpoint/2010/main" val="2165610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1400</TotalTime>
  <Words>407</Words>
  <Application>Microsoft Office PowerPoint</Application>
  <PresentationFormat>Widescreen</PresentationFormat>
  <Paragraphs>161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Particle Filter algorithm </vt:lpstr>
      <vt:lpstr>PowerPoint Presentation</vt:lpstr>
      <vt:lpstr>PowerPoint Presentation</vt:lpstr>
      <vt:lpstr>PowerPoint Presentation</vt:lpstr>
      <vt:lpstr>PowerPoint Presentation</vt:lpstr>
    </vt:vector>
  </TitlesOfParts>
  <Company>University of Leeds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Yannick Oswald</dc:creator>
  <cp:lastModifiedBy>Yannick Oswald</cp:lastModifiedBy>
  <cp:revision>41</cp:revision>
  <dcterms:created xsi:type="dcterms:W3CDTF">2022-08-19T09:11:10Z</dcterms:created>
  <dcterms:modified xsi:type="dcterms:W3CDTF">2022-11-10T11:46:43Z</dcterms:modified>
</cp:coreProperties>
</file>