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1" r:id="rId3"/>
    <p:sldId id="258" r:id="rId4"/>
    <p:sldId id="262" r:id="rId5"/>
    <p:sldId id="263" r:id="rId6"/>
    <p:sldId id="265"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3600" dirty="0"/>
              <a:t>Prices</a:t>
            </a:r>
          </a:p>
        </c:rich>
      </c:tx>
      <c:layout>
        <c:manualLayout>
          <c:xMode val="edge"/>
          <c:yMode val="edge"/>
          <c:x val="0.47152071496654674"/>
          <c:y val="7.874049311233812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5022114086002661"/>
          <c:y val="0.2122728687130257"/>
          <c:w val="0.76356886180901362"/>
          <c:h val="0.76594256755048673"/>
        </c:manualLayout>
      </c:layout>
      <c:pieChart>
        <c:varyColors val="1"/>
        <c:ser>
          <c:idx val="0"/>
          <c:order val="0"/>
          <c:tx>
            <c:strRef>
              <c:f>Sheet1!$B$1</c:f>
              <c:strCache>
                <c:ptCount val="1"/>
                <c:pt idx="0">
                  <c:v>Prices</c:v>
                </c:pt>
              </c:strCache>
            </c:strRef>
          </c:tx>
          <c:explosion val="4"/>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cat>
            <c:strRef>
              <c:f>Sheet1!$A$2:$A$5</c:f>
              <c:strCache>
                <c:ptCount val="4"/>
                <c:pt idx="0">
                  <c:v>Recyclables</c:v>
                </c:pt>
                <c:pt idx="1">
                  <c:v>Non recyclables</c:v>
                </c:pt>
                <c:pt idx="2">
                  <c:v>Metals</c:v>
                </c:pt>
                <c:pt idx="3">
                  <c:v>Plastic</c:v>
                </c:pt>
              </c:strCache>
            </c:strRef>
          </c:cat>
          <c:val>
            <c:numRef>
              <c:f>Sheet1!$B$2:$B$5</c:f>
              <c:numCache>
                <c:formatCode>General</c:formatCode>
                <c:ptCount val="4"/>
                <c:pt idx="0">
                  <c:v>1</c:v>
                </c:pt>
                <c:pt idx="1">
                  <c:v>50</c:v>
                </c:pt>
                <c:pt idx="2">
                  <c:v>27</c:v>
                </c:pt>
                <c:pt idx="3">
                  <c:v>2.5</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l"/>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r>
              <a:rPr lang="en-US" sz="2400" dirty="0" smtClean="0"/>
              <a:t>Time to</a:t>
            </a:r>
            <a:r>
              <a:rPr lang="en-US" sz="2400" baseline="0" dirty="0" smtClean="0"/>
              <a:t> Decompose</a:t>
            </a:r>
            <a:endParaRPr lang="en-US" sz="2400" dirty="0"/>
          </a:p>
        </c:rich>
      </c:tx>
      <c:layout>
        <c:manualLayout>
          <c:xMode val="edge"/>
          <c:yMode val="edge"/>
          <c:x val="0.34320693897637794"/>
          <c:y val="2.2721742729432601E-2"/>
        </c:manualLayout>
      </c:layout>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Aluminum</c:v>
                </c:pt>
              </c:strCache>
            </c:strRef>
          </c:tx>
          <c:spPr>
            <a:solidFill>
              <a:schemeClr val="accent1"/>
            </a:solidFill>
            <a:ln>
              <a:noFill/>
            </a:ln>
            <a:effectLst/>
          </c:spPr>
          <c:invertIfNegative val="0"/>
          <c:cat>
            <c:strRef>
              <c:f>Sheet1!$A$2</c:f>
              <c:strCache>
                <c:ptCount val="1"/>
                <c:pt idx="0">
                  <c:v>Time to Decompose</c:v>
                </c:pt>
              </c:strCache>
            </c:strRef>
          </c:cat>
          <c:val>
            <c:numRef>
              <c:f>Sheet1!$B$2</c:f>
              <c:numCache>
                <c:formatCode>General</c:formatCode>
                <c:ptCount val="1"/>
                <c:pt idx="0">
                  <c:v>100</c:v>
                </c:pt>
              </c:numCache>
            </c:numRef>
          </c:val>
        </c:ser>
        <c:ser>
          <c:idx val="1"/>
          <c:order val="1"/>
          <c:tx>
            <c:strRef>
              <c:f>Sheet1!$C$1</c:f>
              <c:strCache>
                <c:ptCount val="1"/>
                <c:pt idx="0">
                  <c:v>Plastic</c:v>
                </c:pt>
              </c:strCache>
            </c:strRef>
          </c:tx>
          <c:spPr>
            <a:solidFill>
              <a:schemeClr val="accent2"/>
            </a:solidFill>
            <a:ln>
              <a:noFill/>
            </a:ln>
            <a:effectLst/>
          </c:spPr>
          <c:invertIfNegative val="0"/>
          <c:cat>
            <c:strRef>
              <c:f>Sheet1!$A$2</c:f>
              <c:strCache>
                <c:ptCount val="1"/>
                <c:pt idx="0">
                  <c:v>Time to Decompose</c:v>
                </c:pt>
              </c:strCache>
            </c:strRef>
          </c:cat>
          <c:val>
            <c:numRef>
              <c:f>Sheet1!$C$2</c:f>
              <c:numCache>
                <c:formatCode>General</c:formatCode>
                <c:ptCount val="1"/>
                <c:pt idx="0">
                  <c:v>700</c:v>
                </c:pt>
              </c:numCache>
            </c:numRef>
          </c:val>
        </c:ser>
        <c:ser>
          <c:idx val="2"/>
          <c:order val="2"/>
          <c:tx>
            <c:strRef>
              <c:f>Sheet1!$D$1</c:f>
              <c:strCache>
                <c:ptCount val="1"/>
                <c:pt idx="0">
                  <c:v>Glass</c:v>
                </c:pt>
              </c:strCache>
            </c:strRef>
          </c:tx>
          <c:spPr>
            <a:solidFill>
              <a:schemeClr val="accent3"/>
            </a:solidFill>
            <a:ln>
              <a:noFill/>
            </a:ln>
            <a:effectLst/>
          </c:spPr>
          <c:invertIfNegative val="0"/>
          <c:cat>
            <c:strRef>
              <c:f>Sheet1!$A$2</c:f>
              <c:strCache>
                <c:ptCount val="1"/>
                <c:pt idx="0">
                  <c:v>Time to Decompose</c:v>
                </c:pt>
              </c:strCache>
            </c:strRef>
          </c:cat>
          <c:val>
            <c:numRef>
              <c:f>Sheet1!$D$2</c:f>
              <c:numCache>
                <c:formatCode>General</c:formatCode>
                <c:ptCount val="1"/>
                <c:pt idx="0">
                  <c:v>5000</c:v>
                </c:pt>
              </c:numCache>
            </c:numRef>
          </c:val>
        </c:ser>
        <c:dLbls>
          <c:showLegendKey val="0"/>
          <c:showVal val="0"/>
          <c:showCatName val="0"/>
          <c:showSerName val="0"/>
          <c:showPercent val="0"/>
          <c:showBubbleSize val="0"/>
        </c:dLbls>
        <c:gapWidth val="182"/>
        <c:axId val="330150464"/>
        <c:axId val="330149288"/>
      </c:barChart>
      <c:catAx>
        <c:axId val="330150464"/>
        <c:scaling>
          <c:orientation val="minMax"/>
        </c:scaling>
        <c:delete val="1"/>
        <c:axPos val="l"/>
        <c:numFmt formatCode="General" sourceLinked="1"/>
        <c:majorTickMark val="none"/>
        <c:minorTickMark val="none"/>
        <c:tickLblPos val="nextTo"/>
        <c:crossAx val="330149288"/>
        <c:crosses val="autoZero"/>
        <c:auto val="1"/>
        <c:lblAlgn val="ctr"/>
        <c:lblOffset val="100"/>
        <c:noMultiLvlLbl val="0"/>
      </c:catAx>
      <c:valAx>
        <c:axId val="33014928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3015046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D550EE2-E638-4373-9C93-09E947AC0821}" type="datetimeFigureOut">
              <a:rPr lang="en-US" smtClean="0"/>
              <a:t>11/21/2015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7529A-BF4C-4E6E-BFDC-64433D442C79}" type="slidenum">
              <a:rPr lang="en-US" smtClean="0"/>
              <a:t>‹#›</a:t>
            </a:fld>
            <a:endParaRPr lang="en-US"/>
          </a:p>
        </p:txBody>
      </p:sp>
    </p:spTree>
    <p:extLst>
      <p:ext uri="{BB962C8B-B14F-4D97-AF65-F5344CB8AC3E}">
        <p14:creationId xmlns:p14="http://schemas.microsoft.com/office/powerpoint/2010/main" val="1956017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550EE2-E638-4373-9C93-09E947AC0821}" type="datetimeFigureOut">
              <a:rPr lang="en-US" smtClean="0"/>
              <a:t>11/21/2015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7529A-BF4C-4E6E-BFDC-64433D442C79}" type="slidenum">
              <a:rPr lang="en-US" smtClean="0"/>
              <a:t>‹#›</a:t>
            </a:fld>
            <a:endParaRPr lang="en-US"/>
          </a:p>
        </p:txBody>
      </p:sp>
    </p:spTree>
    <p:extLst>
      <p:ext uri="{BB962C8B-B14F-4D97-AF65-F5344CB8AC3E}">
        <p14:creationId xmlns:p14="http://schemas.microsoft.com/office/powerpoint/2010/main" val="1998215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550EE2-E638-4373-9C93-09E947AC0821}" type="datetimeFigureOut">
              <a:rPr lang="en-US" smtClean="0"/>
              <a:t>11/21/2015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7529A-BF4C-4E6E-BFDC-64433D442C79}" type="slidenum">
              <a:rPr lang="en-US" smtClean="0"/>
              <a:t>‹#›</a:t>
            </a:fld>
            <a:endParaRPr lang="en-US"/>
          </a:p>
        </p:txBody>
      </p:sp>
    </p:spTree>
    <p:extLst>
      <p:ext uri="{BB962C8B-B14F-4D97-AF65-F5344CB8AC3E}">
        <p14:creationId xmlns:p14="http://schemas.microsoft.com/office/powerpoint/2010/main" val="3534872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550EE2-E638-4373-9C93-09E947AC0821}" type="datetimeFigureOut">
              <a:rPr lang="en-US" smtClean="0"/>
              <a:t>11/21/2015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7529A-BF4C-4E6E-BFDC-64433D442C79}" type="slidenum">
              <a:rPr lang="en-US" smtClean="0"/>
              <a:t>‹#›</a:t>
            </a:fld>
            <a:endParaRPr lang="en-US"/>
          </a:p>
        </p:txBody>
      </p:sp>
    </p:spTree>
    <p:extLst>
      <p:ext uri="{BB962C8B-B14F-4D97-AF65-F5344CB8AC3E}">
        <p14:creationId xmlns:p14="http://schemas.microsoft.com/office/powerpoint/2010/main" val="2330418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550EE2-E638-4373-9C93-09E947AC0821}" type="datetimeFigureOut">
              <a:rPr lang="en-US" smtClean="0"/>
              <a:t>11/21/2015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7529A-BF4C-4E6E-BFDC-64433D442C79}" type="slidenum">
              <a:rPr lang="en-US" smtClean="0"/>
              <a:t>‹#›</a:t>
            </a:fld>
            <a:endParaRPr lang="en-US"/>
          </a:p>
        </p:txBody>
      </p:sp>
    </p:spTree>
    <p:extLst>
      <p:ext uri="{BB962C8B-B14F-4D97-AF65-F5344CB8AC3E}">
        <p14:creationId xmlns:p14="http://schemas.microsoft.com/office/powerpoint/2010/main" val="81607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D550EE2-E638-4373-9C93-09E947AC0821}" type="datetimeFigureOut">
              <a:rPr lang="en-US" smtClean="0"/>
              <a:t>11/21/2015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7529A-BF4C-4E6E-BFDC-64433D442C79}" type="slidenum">
              <a:rPr lang="en-US" smtClean="0"/>
              <a:t>‹#›</a:t>
            </a:fld>
            <a:endParaRPr lang="en-US"/>
          </a:p>
        </p:txBody>
      </p:sp>
    </p:spTree>
    <p:extLst>
      <p:ext uri="{BB962C8B-B14F-4D97-AF65-F5344CB8AC3E}">
        <p14:creationId xmlns:p14="http://schemas.microsoft.com/office/powerpoint/2010/main" val="3319661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D550EE2-E638-4373-9C93-09E947AC0821}" type="datetimeFigureOut">
              <a:rPr lang="en-US" smtClean="0"/>
              <a:t>11/21/2015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D7529A-BF4C-4E6E-BFDC-64433D442C79}" type="slidenum">
              <a:rPr lang="en-US" smtClean="0"/>
              <a:t>‹#›</a:t>
            </a:fld>
            <a:endParaRPr lang="en-US"/>
          </a:p>
        </p:txBody>
      </p:sp>
    </p:spTree>
    <p:extLst>
      <p:ext uri="{BB962C8B-B14F-4D97-AF65-F5344CB8AC3E}">
        <p14:creationId xmlns:p14="http://schemas.microsoft.com/office/powerpoint/2010/main" val="3012689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D550EE2-E638-4373-9C93-09E947AC0821}" type="datetimeFigureOut">
              <a:rPr lang="en-US" smtClean="0"/>
              <a:t>11/21/2015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D7529A-BF4C-4E6E-BFDC-64433D442C79}" type="slidenum">
              <a:rPr lang="en-US" smtClean="0"/>
              <a:t>‹#›</a:t>
            </a:fld>
            <a:endParaRPr lang="en-US"/>
          </a:p>
        </p:txBody>
      </p:sp>
    </p:spTree>
    <p:extLst>
      <p:ext uri="{BB962C8B-B14F-4D97-AF65-F5344CB8AC3E}">
        <p14:creationId xmlns:p14="http://schemas.microsoft.com/office/powerpoint/2010/main" val="1215299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550EE2-E638-4373-9C93-09E947AC0821}" type="datetimeFigureOut">
              <a:rPr lang="en-US" smtClean="0"/>
              <a:t>11/21/2015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D7529A-BF4C-4E6E-BFDC-64433D442C79}" type="slidenum">
              <a:rPr lang="en-US" smtClean="0"/>
              <a:t>‹#›</a:t>
            </a:fld>
            <a:endParaRPr lang="en-US"/>
          </a:p>
        </p:txBody>
      </p:sp>
    </p:spTree>
    <p:extLst>
      <p:ext uri="{BB962C8B-B14F-4D97-AF65-F5344CB8AC3E}">
        <p14:creationId xmlns:p14="http://schemas.microsoft.com/office/powerpoint/2010/main" val="613216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550EE2-E638-4373-9C93-09E947AC0821}" type="datetimeFigureOut">
              <a:rPr lang="en-US" smtClean="0"/>
              <a:t>11/21/2015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7529A-BF4C-4E6E-BFDC-64433D442C79}" type="slidenum">
              <a:rPr lang="en-US" smtClean="0"/>
              <a:t>‹#›</a:t>
            </a:fld>
            <a:endParaRPr lang="en-US"/>
          </a:p>
        </p:txBody>
      </p:sp>
    </p:spTree>
    <p:extLst>
      <p:ext uri="{BB962C8B-B14F-4D97-AF65-F5344CB8AC3E}">
        <p14:creationId xmlns:p14="http://schemas.microsoft.com/office/powerpoint/2010/main" val="2868766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550EE2-E638-4373-9C93-09E947AC0821}" type="datetimeFigureOut">
              <a:rPr lang="en-US" smtClean="0"/>
              <a:t>11/21/2015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7529A-BF4C-4E6E-BFDC-64433D442C79}" type="slidenum">
              <a:rPr lang="en-US" smtClean="0"/>
              <a:t>‹#›</a:t>
            </a:fld>
            <a:endParaRPr lang="en-US"/>
          </a:p>
        </p:txBody>
      </p:sp>
    </p:spTree>
    <p:extLst>
      <p:ext uri="{BB962C8B-B14F-4D97-AF65-F5344CB8AC3E}">
        <p14:creationId xmlns:p14="http://schemas.microsoft.com/office/powerpoint/2010/main" val="2471676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550EE2-E638-4373-9C93-09E947AC0821}" type="datetimeFigureOut">
              <a:rPr lang="en-US" smtClean="0"/>
              <a:t>11/21/2015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D7529A-BF4C-4E6E-BFDC-64433D442C79}" type="slidenum">
              <a:rPr lang="en-US" smtClean="0"/>
              <a:t>‹#›</a:t>
            </a:fld>
            <a:endParaRPr lang="en-US"/>
          </a:p>
        </p:txBody>
      </p:sp>
    </p:spTree>
    <p:extLst>
      <p:ext uri="{BB962C8B-B14F-4D97-AF65-F5344CB8AC3E}">
        <p14:creationId xmlns:p14="http://schemas.microsoft.com/office/powerpoint/2010/main" val="32480269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42398"/>
            <a:ext cx="10515600" cy="1325563"/>
          </a:xfrm>
        </p:spPr>
        <p:txBody>
          <a:bodyPr/>
          <a:lstStyle/>
          <a:p>
            <a:pPr algn="ctr"/>
            <a:r>
              <a:rPr lang="en-US" dirty="0" smtClean="0"/>
              <a:t>Prices to Make</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46483138"/>
              </p:ext>
            </p:extLst>
          </p:nvPr>
        </p:nvGraphicFramePr>
        <p:xfrm>
          <a:off x="1403796" y="1280160"/>
          <a:ext cx="9950004" cy="516125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94453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circle(in)">
                                      <p:cBhvr>
                                        <p:cTn id="14"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7"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9" name="Chart 8"/>
          <p:cNvGraphicFramePr/>
          <p:nvPr>
            <p:extLst>
              <p:ext uri="{D42A27DB-BD31-4B8C-83A1-F6EECF244321}">
                <p14:modId xmlns:p14="http://schemas.microsoft.com/office/powerpoint/2010/main" val="3722400940"/>
              </p:ext>
            </p:extLst>
          </p:nvPr>
        </p:nvGraphicFramePr>
        <p:xfrm>
          <a:off x="2032000" y="2128588"/>
          <a:ext cx="8128000" cy="415091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87393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righ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we should </a:t>
            </a:r>
            <a:r>
              <a:rPr lang="en-US" dirty="0" smtClean="0"/>
              <a:t>sort</a:t>
            </a:r>
            <a:endParaRPr lang="en-US" dirty="0"/>
          </a:p>
        </p:txBody>
      </p:sp>
      <p:sp>
        <p:nvSpPr>
          <p:cNvPr id="3" name="Content Placeholder 2"/>
          <p:cNvSpPr>
            <a:spLocks noGrp="1"/>
          </p:cNvSpPr>
          <p:nvPr>
            <p:ph idx="1"/>
          </p:nvPr>
        </p:nvSpPr>
        <p:spPr/>
        <p:txBody>
          <a:bodyPr>
            <a:normAutofit lnSpcReduction="10000"/>
          </a:bodyPr>
          <a:lstStyle/>
          <a:p>
            <a:r>
              <a:rPr lang="en-US" dirty="0"/>
              <a:t>S</a:t>
            </a:r>
            <a:r>
              <a:rPr lang="en-US" dirty="0" smtClean="0"/>
              <a:t>orting costs less than recycling (because we don’t have to use energy to “sort”)</a:t>
            </a:r>
            <a:endParaRPr lang="en-US" dirty="0" smtClean="0"/>
          </a:p>
          <a:p>
            <a:r>
              <a:rPr lang="en-US" dirty="0" smtClean="0"/>
              <a:t>Sorting</a:t>
            </a:r>
            <a:r>
              <a:rPr lang="en-US" dirty="0" smtClean="0"/>
              <a:t> </a:t>
            </a:r>
            <a:r>
              <a:rPr lang="en-US" dirty="0" smtClean="0"/>
              <a:t>doesn’t waste time</a:t>
            </a:r>
          </a:p>
          <a:p>
            <a:r>
              <a:rPr lang="en-US" dirty="0" smtClean="0"/>
              <a:t>Sorting is </a:t>
            </a:r>
            <a:r>
              <a:rPr lang="en-US" dirty="0" smtClean="0"/>
              <a:t>good for the environment</a:t>
            </a:r>
          </a:p>
          <a:p>
            <a:r>
              <a:rPr lang="en-US" dirty="0" smtClean="0"/>
              <a:t>Just aluminum decomposes in landfills for over 100 years</a:t>
            </a:r>
          </a:p>
          <a:p>
            <a:r>
              <a:rPr lang="en-US" dirty="0" smtClean="0"/>
              <a:t>Plastic decomposes in 1000 </a:t>
            </a:r>
            <a:r>
              <a:rPr lang="en-US" dirty="0" smtClean="0"/>
              <a:t>years which means 1000 years of plastic in our landfills</a:t>
            </a:r>
            <a:endParaRPr lang="en-US" dirty="0" smtClean="0"/>
          </a:p>
          <a:p>
            <a:r>
              <a:rPr lang="en-US" dirty="0" smtClean="0"/>
              <a:t>We don’t know when glass decomposes maybe in 1 million years?</a:t>
            </a:r>
          </a:p>
          <a:p>
            <a:r>
              <a:rPr lang="en-US" dirty="0" smtClean="0"/>
              <a:t>Less landfills mean we don’t have to spend money on them which means we save money</a:t>
            </a:r>
            <a:endParaRPr lang="en-US" dirty="0"/>
          </a:p>
        </p:txBody>
      </p:sp>
    </p:spTree>
    <p:extLst>
      <p:ext uri="{BB962C8B-B14F-4D97-AF65-F5344CB8AC3E}">
        <p14:creationId xmlns:p14="http://schemas.microsoft.com/office/powerpoint/2010/main" val="898955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Amount saved by </a:t>
            </a:r>
            <a:r>
              <a:rPr lang="en-US" dirty="0" smtClean="0"/>
              <a:t>recycling (sorting)</a:t>
            </a:r>
            <a:endParaRPr lang="en-US" dirty="0"/>
          </a:p>
        </p:txBody>
      </p:sp>
      <p:sp>
        <p:nvSpPr>
          <p:cNvPr id="3" name="Content Placeholder 2"/>
          <p:cNvSpPr>
            <a:spLocks noGrp="1"/>
          </p:cNvSpPr>
          <p:nvPr>
            <p:ph idx="1"/>
          </p:nvPr>
        </p:nvSpPr>
        <p:spPr>
          <a:xfrm>
            <a:off x="838200" y="1825625"/>
            <a:ext cx="10515600" cy="3699412"/>
          </a:xfrm>
        </p:spPr>
        <p:txBody>
          <a:bodyPr>
            <a:normAutofit lnSpcReduction="10000"/>
          </a:bodyPr>
          <a:lstStyle/>
          <a:p>
            <a:r>
              <a:rPr lang="en-US" dirty="0" smtClean="0"/>
              <a:t>Saving</a:t>
            </a:r>
            <a:r>
              <a:rPr lang="en-US" dirty="0" smtClean="0"/>
              <a:t> </a:t>
            </a:r>
            <a:r>
              <a:rPr lang="en-US" dirty="0" smtClean="0"/>
              <a:t>1 ton of </a:t>
            </a:r>
            <a:r>
              <a:rPr lang="en-US" dirty="0" smtClean="0"/>
              <a:t>paper by putting it in the “paper” bin can </a:t>
            </a:r>
            <a:r>
              <a:rPr lang="en-US" dirty="0" smtClean="0"/>
              <a:t>save 17 </a:t>
            </a:r>
            <a:r>
              <a:rPr lang="en-US" dirty="0" smtClean="0"/>
              <a:t>trees, </a:t>
            </a:r>
            <a:r>
              <a:rPr lang="en-US" dirty="0" smtClean="0"/>
              <a:t>7000 gallons of </a:t>
            </a:r>
            <a:r>
              <a:rPr lang="en-US" dirty="0" smtClean="0"/>
              <a:t>water, and a whole days of work!</a:t>
            </a:r>
            <a:endParaRPr lang="en-US" dirty="0" smtClean="0"/>
          </a:p>
          <a:p>
            <a:r>
              <a:rPr lang="en-US" dirty="0" smtClean="0"/>
              <a:t>Sorting</a:t>
            </a:r>
            <a:r>
              <a:rPr lang="en-US" dirty="0" smtClean="0"/>
              <a:t> aluminum into </a:t>
            </a:r>
            <a:r>
              <a:rPr lang="en-US" dirty="0" smtClean="0"/>
              <a:t>it’s designated bin </a:t>
            </a:r>
            <a:r>
              <a:rPr lang="en-US" dirty="0" smtClean="0"/>
              <a:t>can </a:t>
            </a:r>
            <a:r>
              <a:rPr lang="en-US" dirty="0" smtClean="0"/>
              <a:t>save enough energy to power a T.V for 3 hours!</a:t>
            </a:r>
          </a:p>
          <a:p>
            <a:r>
              <a:rPr lang="en-US" dirty="0" smtClean="0"/>
              <a:t>Aluminum only uses 5% of the energy used to extract aluminum out of raw materials </a:t>
            </a:r>
          </a:p>
          <a:p>
            <a:r>
              <a:rPr lang="en-US" dirty="0" smtClean="0"/>
              <a:t>Plastic can be remade into clothes and cloths</a:t>
            </a:r>
          </a:p>
          <a:p>
            <a:r>
              <a:rPr lang="en-US" dirty="0" smtClean="0"/>
              <a:t>Paper uses only 10% of the energy of what it uses to make paper out of raw materials</a:t>
            </a:r>
          </a:p>
          <a:p>
            <a:endParaRPr lang="en-US" dirty="0" smtClean="0"/>
          </a:p>
          <a:p>
            <a:endParaRPr lang="en-US" dirty="0"/>
          </a:p>
        </p:txBody>
      </p:sp>
    </p:spTree>
    <p:extLst>
      <p:ext uri="{BB962C8B-B14F-4D97-AF65-F5344CB8AC3E}">
        <p14:creationId xmlns:p14="http://schemas.microsoft.com/office/powerpoint/2010/main" val="1375218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6" name="Content Placeholder 5"/>
          <p:cNvPicPr>
            <a:picLocks noGrp="1" noChangeAspect="1"/>
          </p:cNvPicPr>
          <p:nvPr>
            <p:ph idx="1"/>
          </p:nvPr>
        </p:nvPicPr>
        <p:blipFill>
          <a:blip r:embed="rId2"/>
          <a:stretch>
            <a:fillRect/>
          </a:stretch>
        </p:blipFill>
        <p:spPr>
          <a:xfrm>
            <a:off x="579549" y="180304"/>
            <a:ext cx="10341736" cy="6568226"/>
          </a:xfrm>
          <a:prstGeom prst="rect">
            <a:avLst/>
          </a:prstGeom>
        </p:spPr>
      </p:pic>
    </p:spTree>
    <p:extLst>
      <p:ext uri="{BB962C8B-B14F-4D97-AF65-F5344CB8AC3E}">
        <p14:creationId xmlns:p14="http://schemas.microsoft.com/office/powerpoint/2010/main" val="1042251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70456" y="-502276"/>
            <a:ext cx="12340057" cy="8530331"/>
          </a:xfrm>
          <a:prstGeom prst="rect">
            <a:avLst/>
          </a:prstGeom>
        </p:spPr>
      </p:pic>
    </p:spTree>
    <p:extLst>
      <p:ext uri="{BB962C8B-B14F-4D97-AF65-F5344CB8AC3E}">
        <p14:creationId xmlns:p14="http://schemas.microsoft.com/office/powerpoint/2010/main" val="3718566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Saved by Sorting</a:t>
            </a:r>
            <a:endParaRPr lang="en-US" dirty="0"/>
          </a:p>
        </p:txBody>
      </p:sp>
      <p:sp>
        <p:nvSpPr>
          <p:cNvPr id="3" name="Content Placeholder 2"/>
          <p:cNvSpPr>
            <a:spLocks noGrp="1"/>
          </p:cNvSpPr>
          <p:nvPr>
            <p:ph idx="1"/>
          </p:nvPr>
        </p:nvSpPr>
        <p:spPr/>
        <p:txBody>
          <a:bodyPr/>
          <a:lstStyle/>
          <a:p>
            <a:r>
              <a:rPr lang="en-US" dirty="0" smtClean="0"/>
              <a:t>The workers at the recycling facilities have to hand sort the “recyclables” into metal, paper, etc.</a:t>
            </a:r>
          </a:p>
          <a:p>
            <a:r>
              <a:rPr lang="en-US" dirty="0" smtClean="0"/>
              <a:t>Putting the Metals into their own bin can save about 10 days worth of work </a:t>
            </a:r>
          </a:p>
          <a:p>
            <a:r>
              <a:rPr lang="en-US" dirty="0" smtClean="0"/>
              <a:t>Throwing the paper into their designated bins can mean everything to the workers at recycling facilities </a:t>
            </a:r>
          </a:p>
          <a:p>
            <a:pPr marL="0" indent="0">
              <a:buNone/>
            </a:pPr>
            <a:r>
              <a:rPr lang="en-US" dirty="0" smtClean="0"/>
              <a:t>Think what if you were working there would you like to sort trash into different piles for work? No! Exactly but some people do! That’s why we need to help the workers and put the things in their designated bins. So the workers don’t have to sort as much.</a:t>
            </a:r>
            <a:endParaRPr lang="en-US" dirty="0"/>
          </a:p>
        </p:txBody>
      </p:sp>
    </p:spTree>
    <p:extLst>
      <p:ext uri="{BB962C8B-B14F-4D97-AF65-F5344CB8AC3E}">
        <p14:creationId xmlns:p14="http://schemas.microsoft.com/office/powerpoint/2010/main" val="912675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9878</TotalTime>
  <Words>298</Words>
  <Application>Microsoft Office PowerPoint</Application>
  <PresentationFormat>Widescreen</PresentationFormat>
  <Paragraphs>22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Prices to Make</vt:lpstr>
      <vt:lpstr>PowerPoint Presentation</vt:lpstr>
      <vt:lpstr>Why we should sort</vt:lpstr>
      <vt:lpstr>Amount saved by recycling (sorting)</vt:lpstr>
      <vt:lpstr>PowerPoint Presentation</vt:lpstr>
      <vt:lpstr>PowerPoint Presentation</vt:lpstr>
      <vt:lpstr>Work Saved by Sorting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Song</dc:creator>
  <cp:lastModifiedBy>Andrew Song</cp:lastModifiedBy>
  <cp:revision>24</cp:revision>
  <dcterms:created xsi:type="dcterms:W3CDTF">2015-11-13T05:46:27Z</dcterms:created>
  <dcterms:modified xsi:type="dcterms:W3CDTF">2015-11-22T02:49:20Z</dcterms:modified>
</cp:coreProperties>
</file>