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98" r:id="rId3"/>
    <p:sldId id="330" r:id="rId4"/>
    <p:sldId id="319" r:id="rId5"/>
    <p:sldId id="346" r:id="rId6"/>
    <p:sldId id="302" r:id="rId7"/>
    <p:sldId id="349" r:id="rId8"/>
    <p:sldId id="347" r:id="rId9"/>
    <p:sldId id="350" r:id="rId10"/>
    <p:sldId id="313" r:id="rId11"/>
    <p:sldId id="315" r:id="rId12"/>
    <p:sldId id="316" r:id="rId13"/>
    <p:sldId id="314" r:id="rId14"/>
    <p:sldId id="318" r:id="rId15"/>
    <p:sldId id="317" r:id="rId16"/>
    <p:sldId id="348" r:id="rId17"/>
    <p:sldId id="331" r:id="rId18"/>
    <p:sldId id="333" r:id="rId19"/>
    <p:sldId id="336" r:id="rId20"/>
    <p:sldId id="337" r:id="rId21"/>
    <p:sldId id="338" r:id="rId22"/>
    <p:sldId id="339" r:id="rId23"/>
    <p:sldId id="341" r:id="rId24"/>
    <p:sldId id="332" r:id="rId25"/>
    <p:sldId id="340" r:id="rId26"/>
    <p:sldId id="342" r:id="rId27"/>
    <p:sldId id="324" r:id="rId28"/>
    <p:sldId id="343" r:id="rId29"/>
    <p:sldId id="344" r:id="rId30"/>
    <p:sldId id="301" r:id="rId31"/>
    <p:sldId id="345" r:id="rId32"/>
    <p:sldId id="312" r:id="rId33"/>
    <p:sldId id="351" r:id="rId34"/>
    <p:sldId id="352" r:id="rId35"/>
    <p:sldId id="353" r:id="rId36"/>
    <p:sldId id="355" r:id="rId37"/>
    <p:sldId id="354" r:id="rId38"/>
    <p:sldId id="356" r:id="rId39"/>
    <p:sldId id="357" r:id="rId40"/>
    <p:sldId id="358" r:id="rId41"/>
    <p:sldId id="359" r:id="rId42"/>
    <p:sldId id="360" r:id="rId43"/>
  </p:sldIdLst>
  <p:sldSz cx="12192000" cy="6858000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2759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2C6DB-03DB-4046-B98D-9E9B29163D9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4425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EA8F8-5D91-4D4F-AACB-21F291C92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15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A8F8-5D91-4D4F-AACB-21F291C9219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2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A8F8-5D91-4D4F-AACB-21F291C92192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67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A8F8-5D91-4D4F-AACB-21F291C9219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5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8F-F8BD-4A27-9805-787DD0BA461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311-0FFF-4E01-8418-E4E7C578C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67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8F-F8BD-4A27-9805-787DD0BA461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311-0FFF-4E01-8418-E4E7C578C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8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8F-F8BD-4A27-9805-787DD0BA461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311-0FFF-4E01-8418-E4E7C578C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7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8F-F8BD-4A27-9805-787DD0BA461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311-0FFF-4E01-8418-E4E7C578C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0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8F-F8BD-4A27-9805-787DD0BA461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311-0FFF-4E01-8418-E4E7C578C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5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8F-F8BD-4A27-9805-787DD0BA461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311-0FFF-4E01-8418-E4E7C578C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98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8F-F8BD-4A27-9805-787DD0BA461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311-0FFF-4E01-8418-E4E7C578C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83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8F-F8BD-4A27-9805-787DD0BA461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311-0FFF-4E01-8418-E4E7C578C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8F-F8BD-4A27-9805-787DD0BA461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311-0FFF-4E01-8418-E4E7C578C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8F-F8BD-4A27-9805-787DD0BA461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311-0FFF-4E01-8418-E4E7C578C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0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18F-F8BD-4A27-9805-787DD0BA461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311-0FFF-4E01-8418-E4E7C578C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A18F-F8BD-4A27-9805-787DD0BA461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5311-0FFF-4E01-8418-E4E7C578C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EEEE2076 – Software Development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Week1 – Development Tools; Compiling, Linking and Libraries</a:t>
            </a:r>
          </a:p>
          <a:p>
            <a:r>
              <a:rPr lang="en-GB" dirty="0"/>
              <a:t>Paul Evans</a:t>
            </a:r>
          </a:p>
        </p:txBody>
      </p:sp>
    </p:spTree>
    <p:extLst>
      <p:ext uri="{BB962C8B-B14F-4D97-AF65-F5344CB8AC3E}">
        <p14:creationId xmlns:p14="http://schemas.microsoft.com/office/powerpoint/2010/main" val="252602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67"/>
    </mc:Choice>
    <mc:Fallback xmlns="">
      <p:transition spd="slow" advTm="151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3D0E35-071F-53FF-49BB-9210714F6A1F}"/>
              </a:ext>
            </a:extLst>
          </p:cNvPr>
          <p:cNvSpPr/>
          <p:nvPr/>
        </p:nvSpPr>
        <p:spPr>
          <a:xfrm>
            <a:off x="332508" y="212437"/>
            <a:ext cx="7309863" cy="4493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EA3C10F5-3E4C-5CDF-EE23-09447E2D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737" y="292410"/>
            <a:ext cx="3348227" cy="13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C Monitor and Keyboard Clip Art Free PNG Image｜Illustoon">
            <a:extLst>
              <a:ext uri="{FF2B5EF4-FFF2-40B4-BE49-F238E27FC236}">
                <a16:creationId xmlns:a16="http://schemas.microsoft.com/office/drawing/2014/main" id="{B02AF9BB-C297-B870-B280-5AD117FA3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4124" b="8970"/>
          <a:stretch/>
        </p:blipFill>
        <p:spPr bwMode="auto">
          <a:xfrm>
            <a:off x="2301910" y="388174"/>
            <a:ext cx="1533868" cy="15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21467-7E3D-C5A8-47AC-26282ED90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20" y="2216489"/>
            <a:ext cx="2065635" cy="219813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6AC9C1-6697-D3DA-B465-6DF94FCC60A9}"/>
              </a:ext>
            </a:extLst>
          </p:cNvPr>
          <p:cNvSpPr/>
          <p:nvPr/>
        </p:nvSpPr>
        <p:spPr>
          <a:xfrm>
            <a:off x="6096000" y="991352"/>
            <a:ext cx="1241571" cy="301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Local Git </a:t>
            </a:r>
          </a:p>
          <a:p>
            <a:pPr algn="ctr"/>
            <a:r>
              <a:rPr lang="en-GB" dirty="0"/>
              <a:t>Database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65BB74-434C-7F2A-0557-0FF62A3F5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573" y="2800646"/>
            <a:ext cx="3814402" cy="363662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AB6C55F-D38B-90C2-17DF-FABE5493DA1C}"/>
              </a:ext>
            </a:extLst>
          </p:cNvPr>
          <p:cNvSpPr/>
          <p:nvPr/>
        </p:nvSpPr>
        <p:spPr>
          <a:xfrm rot="13034823">
            <a:off x="7370781" y="3987544"/>
            <a:ext cx="712368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D3FB8-17FA-7F0C-0884-CC92425B0456}"/>
              </a:ext>
            </a:extLst>
          </p:cNvPr>
          <p:cNvSpPr txBox="1"/>
          <p:nvPr/>
        </p:nvSpPr>
        <p:spPr>
          <a:xfrm>
            <a:off x="8241573" y="6427090"/>
            <a:ext cx="38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repository_name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57CE63-F6DB-E8D5-2C79-8B034E6EBF5D}"/>
              </a:ext>
            </a:extLst>
          </p:cNvPr>
          <p:cNvGrpSpPr/>
          <p:nvPr/>
        </p:nvGrpSpPr>
        <p:grpSpPr>
          <a:xfrm>
            <a:off x="2432282" y="4858127"/>
            <a:ext cx="5744529" cy="620524"/>
            <a:chOff x="3068844" y="2558642"/>
            <a:chExt cx="2659309" cy="3618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38BEE-E115-13CB-E037-33B773503D44}"/>
                </a:ext>
              </a:extLst>
            </p:cNvPr>
            <p:cNvSpPr txBox="1"/>
            <p:nvPr/>
          </p:nvSpPr>
          <p:spPr>
            <a:xfrm>
              <a:off x="3068844" y="2669227"/>
              <a:ext cx="2659309" cy="25126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git clone https://github.com/user_name/repository_name 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25E522-EDC6-A689-1DFC-49D7EFFC49AD}"/>
                </a:ext>
              </a:extLst>
            </p:cNvPr>
            <p:cNvSpPr/>
            <p:nvPr/>
          </p:nvSpPr>
          <p:spPr>
            <a:xfrm>
              <a:off x="3068844" y="2558642"/>
              <a:ext cx="2659309" cy="11058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91D693-67C1-FF9E-DC58-93C53B7BBAA2}"/>
              </a:ext>
            </a:extLst>
          </p:cNvPr>
          <p:cNvSpPr txBox="1"/>
          <p:nvPr/>
        </p:nvSpPr>
        <p:spPr>
          <a:xfrm>
            <a:off x="206928" y="5563570"/>
            <a:ext cx="8173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Open a terminal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Type “git clone https://github.com/</a:t>
            </a:r>
            <a:r>
              <a:rPr lang="en-GB" sz="1400" dirty="0" err="1"/>
              <a:t>user_name</a:t>
            </a:r>
            <a:r>
              <a:rPr lang="en-GB" sz="1400" dirty="0"/>
              <a:t>/</a:t>
            </a:r>
            <a:r>
              <a:rPr lang="en-GB" sz="1400" dirty="0" err="1"/>
              <a:t>repository_name</a:t>
            </a:r>
            <a:r>
              <a:rPr lang="en-GB" sz="1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 local git database is created that holds the source code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 copy of the most recent source code version is also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Creating a new repository on </a:t>
            </a:r>
            <a:r>
              <a:rPr lang="en-GB" sz="1400" dirty="0" err="1"/>
              <a:t>github</a:t>
            </a:r>
            <a:r>
              <a:rPr lang="en-GB" sz="1400" dirty="0"/>
              <a:t> website and cloning is easiest way of setting things 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6625F4-2E5F-F5C7-7CC5-B58EF653D614}"/>
              </a:ext>
            </a:extLst>
          </p:cNvPr>
          <p:cNvSpPr txBox="1"/>
          <p:nvPr/>
        </p:nvSpPr>
        <p:spPr>
          <a:xfrm>
            <a:off x="8241573" y="1988191"/>
            <a:ext cx="368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Obtaining a copy of an existing </a:t>
            </a:r>
            <a:r>
              <a:rPr lang="en-GB" b="1" dirty="0" err="1"/>
              <a:t>github</a:t>
            </a:r>
            <a:r>
              <a:rPr lang="en-GB" b="1" dirty="0"/>
              <a:t> repository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41122C-1F10-BE96-168D-3C6FCF600376}"/>
              </a:ext>
            </a:extLst>
          </p:cNvPr>
          <p:cNvSpPr/>
          <p:nvPr/>
        </p:nvSpPr>
        <p:spPr>
          <a:xfrm rot="11456387">
            <a:off x="3166205" y="4076579"/>
            <a:ext cx="4732250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75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3D0E35-071F-53FF-49BB-9210714F6A1F}"/>
              </a:ext>
            </a:extLst>
          </p:cNvPr>
          <p:cNvSpPr/>
          <p:nvPr/>
        </p:nvSpPr>
        <p:spPr>
          <a:xfrm>
            <a:off x="332508" y="212437"/>
            <a:ext cx="7309863" cy="4493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EA3C10F5-3E4C-5CDF-EE23-09447E2D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737" y="292410"/>
            <a:ext cx="3348227" cy="13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C Monitor and Keyboard Clip Art Free PNG Image｜Illustoon">
            <a:extLst>
              <a:ext uri="{FF2B5EF4-FFF2-40B4-BE49-F238E27FC236}">
                <a16:creationId xmlns:a16="http://schemas.microsoft.com/office/drawing/2014/main" id="{B02AF9BB-C297-B870-B280-5AD117FA3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4124" b="8970"/>
          <a:stretch/>
        </p:blipFill>
        <p:spPr bwMode="auto">
          <a:xfrm>
            <a:off x="2301910" y="388174"/>
            <a:ext cx="1533868" cy="15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21467-7E3D-C5A8-47AC-26282ED90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20" y="2216489"/>
            <a:ext cx="2065635" cy="219813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6AC9C1-6697-D3DA-B465-6DF94FCC60A9}"/>
              </a:ext>
            </a:extLst>
          </p:cNvPr>
          <p:cNvSpPr/>
          <p:nvPr/>
        </p:nvSpPr>
        <p:spPr>
          <a:xfrm>
            <a:off x="6096000" y="991352"/>
            <a:ext cx="1241571" cy="301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Local Git </a:t>
            </a:r>
          </a:p>
          <a:p>
            <a:pPr algn="ctr"/>
            <a:r>
              <a:rPr lang="en-GB" dirty="0"/>
              <a:t>Database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65BB74-434C-7F2A-0557-0FF62A3F5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573" y="2800646"/>
            <a:ext cx="3814402" cy="36366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3D3FB8-17FA-7F0C-0884-CC92425B0456}"/>
              </a:ext>
            </a:extLst>
          </p:cNvPr>
          <p:cNvSpPr txBox="1"/>
          <p:nvPr/>
        </p:nvSpPr>
        <p:spPr>
          <a:xfrm>
            <a:off x="8241573" y="6427090"/>
            <a:ext cx="38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repository_name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57CE63-F6DB-E8D5-2C79-8B034E6EBF5D}"/>
              </a:ext>
            </a:extLst>
          </p:cNvPr>
          <p:cNvGrpSpPr/>
          <p:nvPr/>
        </p:nvGrpSpPr>
        <p:grpSpPr>
          <a:xfrm>
            <a:off x="2432282" y="4858127"/>
            <a:ext cx="5744529" cy="620524"/>
            <a:chOff x="3068844" y="2558642"/>
            <a:chExt cx="2659309" cy="3618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38BEE-E115-13CB-E037-33B773503D44}"/>
                </a:ext>
              </a:extLst>
            </p:cNvPr>
            <p:cNvSpPr txBox="1"/>
            <p:nvPr/>
          </p:nvSpPr>
          <p:spPr>
            <a:xfrm>
              <a:off x="3068844" y="2669227"/>
              <a:ext cx="2659309" cy="25126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git checkout 64956a8 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25E522-EDC6-A689-1DFC-49D7EFFC49AD}"/>
                </a:ext>
              </a:extLst>
            </p:cNvPr>
            <p:cNvSpPr/>
            <p:nvPr/>
          </p:nvSpPr>
          <p:spPr>
            <a:xfrm>
              <a:off x="3068844" y="2558642"/>
              <a:ext cx="2659309" cy="11058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91D693-67C1-FF9E-DC58-93C53B7BBAA2}"/>
              </a:ext>
            </a:extLst>
          </p:cNvPr>
          <p:cNvSpPr txBox="1"/>
          <p:nvPr/>
        </p:nvSpPr>
        <p:spPr>
          <a:xfrm>
            <a:off x="206928" y="5563570"/>
            <a:ext cx="8173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View different versions (or commits) either on </a:t>
            </a:r>
            <a:r>
              <a:rPr lang="en-GB" sz="1400" dirty="0" err="1"/>
              <a:t>github</a:t>
            </a:r>
            <a:r>
              <a:rPr lang="en-GB" sz="1400" dirty="0"/>
              <a:t>, or using “git log”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Type “git checkout 64956a8” where 64956a8 is the first digits of the git commit to be viewed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Source code is extracted from local database – need to make sure your local database is up-to-date with </a:t>
            </a:r>
            <a:r>
              <a:rPr lang="en-GB" sz="1400" dirty="0" err="1"/>
              <a:t>github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6625F4-2E5F-F5C7-7CC5-B58EF653D614}"/>
              </a:ext>
            </a:extLst>
          </p:cNvPr>
          <p:cNvSpPr txBox="1"/>
          <p:nvPr/>
        </p:nvSpPr>
        <p:spPr>
          <a:xfrm>
            <a:off x="8241573" y="1988191"/>
            <a:ext cx="368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Changing source code version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41122C-1F10-BE96-168D-3C6FCF600376}"/>
              </a:ext>
            </a:extLst>
          </p:cNvPr>
          <p:cNvSpPr/>
          <p:nvPr/>
        </p:nvSpPr>
        <p:spPr>
          <a:xfrm rot="9807308">
            <a:off x="2952150" y="2714414"/>
            <a:ext cx="304557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5FB42E-036C-A0E7-1428-1D4F85B61A5C}"/>
              </a:ext>
            </a:extLst>
          </p:cNvPr>
          <p:cNvSpPr/>
          <p:nvPr/>
        </p:nvSpPr>
        <p:spPr>
          <a:xfrm>
            <a:off x="10528183" y="4077050"/>
            <a:ext cx="360727" cy="2013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945CC-D03B-80D6-B1DE-79C8AC11A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7452" y="2872769"/>
            <a:ext cx="3753979" cy="35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3D0E35-071F-53FF-49BB-9210714F6A1F}"/>
              </a:ext>
            </a:extLst>
          </p:cNvPr>
          <p:cNvSpPr/>
          <p:nvPr/>
        </p:nvSpPr>
        <p:spPr>
          <a:xfrm>
            <a:off x="332508" y="212437"/>
            <a:ext cx="7309863" cy="4493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EA3C10F5-3E4C-5CDF-EE23-09447E2D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737" y="292410"/>
            <a:ext cx="3348227" cy="13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C Monitor and Keyboard Clip Art Free PNG Image｜Illustoon">
            <a:extLst>
              <a:ext uri="{FF2B5EF4-FFF2-40B4-BE49-F238E27FC236}">
                <a16:creationId xmlns:a16="http://schemas.microsoft.com/office/drawing/2014/main" id="{B02AF9BB-C297-B870-B280-5AD117FA3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4124" b="8970"/>
          <a:stretch/>
        </p:blipFill>
        <p:spPr bwMode="auto">
          <a:xfrm>
            <a:off x="2301910" y="388174"/>
            <a:ext cx="1533868" cy="15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21467-7E3D-C5A8-47AC-26282ED90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20" y="2216489"/>
            <a:ext cx="2065635" cy="219813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6AC9C1-6697-D3DA-B465-6DF94FCC60A9}"/>
              </a:ext>
            </a:extLst>
          </p:cNvPr>
          <p:cNvSpPr/>
          <p:nvPr/>
        </p:nvSpPr>
        <p:spPr>
          <a:xfrm>
            <a:off x="6096000" y="991352"/>
            <a:ext cx="1241571" cy="301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Local Git </a:t>
            </a:r>
          </a:p>
          <a:p>
            <a:pPr algn="ctr"/>
            <a:r>
              <a:rPr lang="en-GB" dirty="0"/>
              <a:t>Database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65BB74-434C-7F2A-0557-0FF62A3F5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573" y="2800646"/>
            <a:ext cx="3814402" cy="36366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3D3FB8-17FA-7F0C-0884-CC92425B0456}"/>
              </a:ext>
            </a:extLst>
          </p:cNvPr>
          <p:cNvSpPr txBox="1"/>
          <p:nvPr/>
        </p:nvSpPr>
        <p:spPr>
          <a:xfrm>
            <a:off x="8241573" y="6427090"/>
            <a:ext cx="38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repository_name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57CE63-F6DB-E8D5-2C79-8B034E6EBF5D}"/>
              </a:ext>
            </a:extLst>
          </p:cNvPr>
          <p:cNvGrpSpPr/>
          <p:nvPr/>
        </p:nvGrpSpPr>
        <p:grpSpPr>
          <a:xfrm>
            <a:off x="2432282" y="4858127"/>
            <a:ext cx="5744529" cy="620524"/>
            <a:chOff x="3068844" y="2558642"/>
            <a:chExt cx="2659309" cy="3618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38BEE-E115-13CB-E037-33B773503D44}"/>
                </a:ext>
              </a:extLst>
            </p:cNvPr>
            <p:cNvSpPr txBox="1"/>
            <p:nvPr/>
          </p:nvSpPr>
          <p:spPr>
            <a:xfrm>
              <a:off x="3068844" y="2669227"/>
              <a:ext cx="2659309" cy="25126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git pull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25E522-EDC6-A689-1DFC-49D7EFFC49AD}"/>
                </a:ext>
              </a:extLst>
            </p:cNvPr>
            <p:cNvSpPr/>
            <p:nvPr/>
          </p:nvSpPr>
          <p:spPr>
            <a:xfrm>
              <a:off x="3068844" y="2558642"/>
              <a:ext cx="2659309" cy="11058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91D693-67C1-FF9E-DC58-93C53B7BBAA2}"/>
              </a:ext>
            </a:extLst>
          </p:cNvPr>
          <p:cNvSpPr txBox="1"/>
          <p:nvPr/>
        </p:nvSpPr>
        <p:spPr>
          <a:xfrm>
            <a:off x="206928" y="5563570"/>
            <a:ext cx="8173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Type “git pull”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6625F4-2E5F-F5C7-7CC5-B58EF653D614}"/>
              </a:ext>
            </a:extLst>
          </p:cNvPr>
          <p:cNvSpPr txBox="1"/>
          <p:nvPr/>
        </p:nvSpPr>
        <p:spPr>
          <a:xfrm>
            <a:off x="8241573" y="1988191"/>
            <a:ext cx="368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Synchronising local database with </a:t>
            </a:r>
            <a:r>
              <a:rPr lang="en-GB" b="1" dirty="0" err="1"/>
              <a:t>github</a:t>
            </a:r>
            <a:endParaRPr lang="en-GB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380E10E-EC7B-EFB9-7D31-7B5404A2385B}"/>
              </a:ext>
            </a:extLst>
          </p:cNvPr>
          <p:cNvSpPr/>
          <p:nvPr/>
        </p:nvSpPr>
        <p:spPr>
          <a:xfrm rot="13034823">
            <a:off x="7370781" y="3987544"/>
            <a:ext cx="712368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68B2285-3F4E-BF1F-9EDA-D1932ABD13EC}"/>
              </a:ext>
            </a:extLst>
          </p:cNvPr>
          <p:cNvSpPr/>
          <p:nvPr/>
        </p:nvSpPr>
        <p:spPr>
          <a:xfrm rot="11456387">
            <a:off x="3166205" y="4076579"/>
            <a:ext cx="4732250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00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3D0E35-071F-53FF-49BB-9210714F6A1F}"/>
              </a:ext>
            </a:extLst>
          </p:cNvPr>
          <p:cNvSpPr/>
          <p:nvPr/>
        </p:nvSpPr>
        <p:spPr>
          <a:xfrm>
            <a:off x="332508" y="212437"/>
            <a:ext cx="7309863" cy="4493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EA3C10F5-3E4C-5CDF-EE23-09447E2D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737" y="292410"/>
            <a:ext cx="3348227" cy="13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C Monitor and Keyboard Clip Art Free PNG Image｜Illustoon">
            <a:extLst>
              <a:ext uri="{FF2B5EF4-FFF2-40B4-BE49-F238E27FC236}">
                <a16:creationId xmlns:a16="http://schemas.microsoft.com/office/drawing/2014/main" id="{B02AF9BB-C297-B870-B280-5AD117FA3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4124" b="8970"/>
          <a:stretch/>
        </p:blipFill>
        <p:spPr bwMode="auto">
          <a:xfrm>
            <a:off x="2301910" y="388174"/>
            <a:ext cx="1533868" cy="15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21467-7E3D-C5A8-47AC-26282ED90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20" y="2216489"/>
            <a:ext cx="2065635" cy="219813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6AC9C1-6697-D3DA-B465-6DF94FCC60A9}"/>
              </a:ext>
            </a:extLst>
          </p:cNvPr>
          <p:cNvSpPr/>
          <p:nvPr/>
        </p:nvSpPr>
        <p:spPr>
          <a:xfrm>
            <a:off x="6096000" y="991352"/>
            <a:ext cx="1241571" cy="301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Local Git </a:t>
            </a:r>
          </a:p>
          <a:p>
            <a:pPr algn="ctr"/>
            <a:r>
              <a:rPr lang="en-GB" dirty="0"/>
              <a:t>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1B72F2-62F7-ED77-C3C7-75602E10702B}"/>
              </a:ext>
            </a:extLst>
          </p:cNvPr>
          <p:cNvGrpSpPr/>
          <p:nvPr/>
        </p:nvGrpSpPr>
        <p:grpSpPr>
          <a:xfrm>
            <a:off x="3068844" y="2225712"/>
            <a:ext cx="2659309" cy="789801"/>
            <a:chOff x="3068844" y="2558642"/>
            <a:chExt cx="2659309" cy="4605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FA9E67-5D45-F2EE-F366-38DF85C12A71}"/>
                </a:ext>
              </a:extLst>
            </p:cNvPr>
            <p:cNvSpPr txBox="1"/>
            <p:nvPr/>
          </p:nvSpPr>
          <p:spPr>
            <a:xfrm>
              <a:off x="3068844" y="2669227"/>
              <a:ext cx="2659309" cy="34997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git add *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git commit –m “update 1.1”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DEEDDF-F40E-BF52-80AB-93950C3ABBF9}"/>
                </a:ext>
              </a:extLst>
            </p:cNvPr>
            <p:cNvSpPr/>
            <p:nvPr/>
          </p:nvSpPr>
          <p:spPr>
            <a:xfrm>
              <a:off x="3068844" y="2558642"/>
              <a:ext cx="2659309" cy="11058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E6334CB-6082-4542-53A8-3A31BD9CCF88}"/>
              </a:ext>
            </a:extLst>
          </p:cNvPr>
          <p:cNvSpPr/>
          <p:nvPr/>
        </p:nvSpPr>
        <p:spPr>
          <a:xfrm>
            <a:off x="2877424" y="3221372"/>
            <a:ext cx="3070370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65BB74-434C-7F2A-0557-0FF62A3F5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573" y="2800646"/>
            <a:ext cx="3814402" cy="363662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AB6C55F-D38B-90C2-17DF-FABE5493DA1C}"/>
              </a:ext>
            </a:extLst>
          </p:cNvPr>
          <p:cNvSpPr/>
          <p:nvPr/>
        </p:nvSpPr>
        <p:spPr>
          <a:xfrm rot="1003118">
            <a:off x="7370781" y="3987544"/>
            <a:ext cx="712368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D3FB8-17FA-7F0C-0884-CC92425B0456}"/>
              </a:ext>
            </a:extLst>
          </p:cNvPr>
          <p:cNvSpPr txBox="1"/>
          <p:nvPr/>
        </p:nvSpPr>
        <p:spPr>
          <a:xfrm>
            <a:off x="8241573" y="6427090"/>
            <a:ext cx="38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repository_name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57CE63-F6DB-E8D5-2C79-8B034E6EBF5D}"/>
              </a:ext>
            </a:extLst>
          </p:cNvPr>
          <p:cNvGrpSpPr/>
          <p:nvPr/>
        </p:nvGrpSpPr>
        <p:grpSpPr>
          <a:xfrm>
            <a:off x="5387130" y="4526367"/>
            <a:ext cx="2659309" cy="620524"/>
            <a:chOff x="3068844" y="2558642"/>
            <a:chExt cx="2659309" cy="3618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38BEE-E115-13CB-E037-33B773503D44}"/>
                </a:ext>
              </a:extLst>
            </p:cNvPr>
            <p:cNvSpPr txBox="1"/>
            <p:nvPr/>
          </p:nvSpPr>
          <p:spPr>
            <a:xfrm>
              <a:off x="3068844" y="2669227"/>
              <a:ext cx="2659309" cy="25126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git push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25E522-EDC6-A689-1DFC-49D7EFFC49AD}"/>
                </a:ext>
              </a:extLst>
            </p:cNvPr>
            <p:cNvSpPr/>
            <p:nvPr/>
          </p:nvSpPr>
          <p:spPr>
            <a:xfrm>
              <a:off x="3068844" y="2558642"/>
              <a:ext cx="2659309" cy="11058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91D693-67C1-FF9E-DC58-93C53B7BBAA2}"/>
              </a:ext>
            </a:extLst>
          </p:cNvPr>
          <p:cNvSpPr txBox="1"/>
          <p:nvPr/>
        </p:nvSpPr>
        <p:spPr>
          <a:xfrm>
            <a:off x="206927" y="5512248"/>
            <a:ext cx="6509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Three stages, 2 local then 1 to update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Changes to source code need to be “added” – lets git know they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Then “committed” – records changes in local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Then “pushed” – send changes to the remote (</a:t>
            </a:r>
            <a:r>
              <a:rPr lang="en-GB" sz="1600" dirty="0" err="1"/>
              <a:t>github</a:t>
            </a:r>
            <a:r>
              <a:rPr lang="en-GB" sz="1600" dirty="0"/>
              <a:t> in our case)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6625F4-2E5F-F5C7-7CC5-B58EF653D614}"/>
              </a:ext>
            </a:extLst>
          </p:cNvPr>
          <p:cNvSpPr txBox="1"/>
          <p:nvPr/>
        </p:nvSpPr>
        <p:spPr>
          <a:xfrm>
            <a:off x="8241573" y="1988191"/>
            <a:ext cx="368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Recording changes to code</a:t>
            </a:r>
          </a:p>
        </p:txBody>
      </p:sp>
    </p:spTree>
    <p:extLst>
      <p:ext uri="{BB962C8B-B14F-4D97-AF65-F5344CB8AC3E}">
        <p14:creationId xmlns:p14="http://schemas.microsoft.com/office/powerpoint/2010/main" val="300562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3D0E35-071F-53FF-49BB-9210714F6A1F}"/>
              </a:ext>
            </a:extLst>
          </p:cNvPr>
          <p:cNvSpPr/>
          <p:nvPr/>
        </p:nvSpPr>
        <p:spPr>
          <a:xfrm>
            <a:off x="332508" y="212437"/>
            <a:ext cx="7309863" cy="4493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EA3C10F5-3E4C-5CDF-EE23-09447E2D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737" y="292410"/>
            <a:ext cx="3348227" cy="13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C Monitor and Keyboard Clip Art Free PNG Image｜Illustoon">
            <a:extLst>
              <a:ext uri="{FF2B5EF4-FFF2-40B4-BE49-F238E27FC236}">
                <a16:creationId xmlns:a16="http://schemas.microsoft.com/office/drawing/2014/main" id="{B02AF9BB-C297-B870-B280-5AD117FA3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4124" b="8970"/>
          <a:stretch/>
        </p:blipFill>
        <p:spPr bwMode="auto">
          <a:xfrm>
            <a:off x="2301910" y="388174"/>
            <a:ext cx="1533868" cy="15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21467-7E3D-C5A8-47AC-26282ED90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20" y="2216489"/>
            <a:ext cx="2065635" cy="219813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6AC9C1-6697-D3DA-B465-6DF94FCC60A9}"/>
              </a:ext>
            </a:extLst>
          </p:cNvPr>
          <p:cNvSpPr/>
          <p:nvPr/>
        </p:nvSpPr>
        <p:spPr>
          <a:xfrm>
            <a:off x="6096000" y="991352"/>
            <a:ext cx="1241571" cy="301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Local Git </a:t>
            </a:r>
          </a:p>
          <a:p>
            <a:pPr algn="ctr"/>
            <a:r>
              <a:rPr lang="en-GB" dirty="0"/>
              <a:t>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1B72F2-62F7-ED77-C3C7-75602E10702B}"/>
              </a:ext>
            </a:extLst>
          </p:cNvPr>
          <p:cNvGrpSpPr/>
          <p:nvPr/>
        </p:nvGrpSpPr>
        <p:grpSpPr>
          <a:xfrm>
            <a:off x="3068844" y="2225713"/>
            <a:ext cx="2659309" cy="959078"/>
            <a:chOff x="3068844" y="2558642"/>
            <a:chExt cx="2659309" cy="5592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FA9E67-5D45-F2EE-F366-38DF85C12A71}"/>
                </a:ext>
              </a:extLst>
            </p:cNvPr>
            <p:cNvSpPr txBox="1"/>
            <p:nvPr/>
          </p:nvSpPr>
          <p:spPr>
            <a:xfrm>
              <a:off x="3068844" y="2669227"/>
              <a:ext cx="2659309" cy="44869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git pull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git add *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git commit –m “update 1.1”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DEEDDF-F40E-BF52-80AB-93950C3ABBF9}"/>
                </a:ext>
              </a:extLst>
            </p:cNvPr>
            <p:cNvSpPr/>
            <p:nvPr/>
          </p:nvSpPr>
          <p:spPr>
            <a:xfrm>
              <a:off x="3068844" y="2558642"/>
              <a:ext cx="2659309" cy="11058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E6334CB-6082-4542-53A8-3A31BD9CCF88}"/>
              </a:ext>
            </a:extLst>
          </p:cNvPr>
          <p:cNvSpPr/>
          <p:nvPr/>
        </p:nvSpPr>
        <p:spPr>
          <a:xfrm>
            <a:off x="2877424" y="3221372"/>
            <a:ext cx="3070370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65BB74-434C-7F2A-0557-0FF62A3F5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573" y="2800646"/>
            <a:ext cx="3814402" cy="363662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AB6C55F-D38B-90C2-17DF-FABE5493DA1C}"/>
              </a:ext>
            </a:extLst>
          </p:cNvPr>
          <p:cNvSpPr/>
          <p:nvPr/>
        </p:nvSpPr>
        <p:spPr>
          <a:xfrm rot="1003118">
            <a:off x="7370781" y="3987544"/>
            <a:ext cx="712368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D3FB8-17FA-7F0C-0884-CC92425B0456}"/>
              </a:ext>
            </a:extLst>
          </p:cNvPr>
          <p:cNvSpPr txBox="1"/>
          <p:nvPr/>
        </p:nvSpPr>
        <p:spPr>
          <a:xfrm>
            <a:off x="8241573" y="6427090"/>
            <a:ext cx="38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repository_name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57CE63-F6DB-E8D5-2C79-8B034E6EBF5D}"/>
              </a:ext>
            </a:extLst>
          </p:cNvPr>
          <p:cNvGrpSpPr/>
          <p:nvPr/>
        </p:nvGrpSpPr>
        <p:grpSpPr>
          <a:xfrm>
            <a:off x="5387130" y="4526367"/>
            <a:ext cx="2659309" cy="620524"/>
            <a:chOff x="3068844" y="2558642"/>
            <a:chExt cx="2659309" cy="3618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38BEE-E115-13CB-E037-33B773503D44}"/>
                </a:ext>
              </a:extLst>
            </p:cNvPr>
            <p:cNvSpPr txBox="1"/>
            <p:nvPr/>
          </p:nvSpPr>
          <p:spPr>
            <a:xfrm>
              <a:off x="3068844" y="2669227"/>
              <a:ext cx="2659309" cy="25126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git push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25E522-EDC6-A689-1DFC-49D7EFFC49AD}"/>
                </a:ext>
              </a:extLst>
            </p:cNvPr>
            <p:cNvSpPr/>
            <p:nvPr/>
          </p:nvSpPr>
          <p:spPr>
            <a:xfrm>
              <a:off x="3068844" y="2558642"/>
              <a:ext cx="2659309" cy="11058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91D693-67C1-FF9E-DC58-93C53B7BBAA2}"/>
              </a:ext>
            </a:extLst>
          </p:cNvPr>
          <p:cNvSpPr txBox="1"/>
          <p:nvPr/>
        </p:nvSpPr>
        <p:spPr>
          <a:xfrm>
            <a:off x="206927" y="5512248"/>
            <a:ext cx="6509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You get code from </a:t>
            </a:r>
            <a:r>
              <a:rPr lang="en-GB" sz="1600" dirty="0" err="1"/>
              <a:t>github</a:t>
            </a:r>
            <a:r>
              <a:rPr lang="en-GB" sz="1600" dirty="0"/>
              <a:t> (git pull), modify, try add/commit/push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someone gets there first (modifies before you), </a:t>
            </a:r>
            <a:r>
              <a:rPr lang="en-GB" sz="1600" dirty="0" err="1"/>
              <a:t>github</a:t>
            </a:r>
            <a:r>
              <a:rPr lang="en-GB" sz="1600" dirty="0"/>
              <a:t> will reject your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You must pull first – git will highlight any conflicts, ask you to change, then you can try again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6625F4-2E5F-F5C7-7CC5-B58EF653D614}"/>
              </a:ext>
            </a:extLst>
          </p:cNvPr>
          <p:cNvSpPr txBox="1"/>
          <p:nvPr/>
        </p:nvSpPr>
        <p:spPr>
          <a:xfrm>
            <a:off x="8046439" y="1988191"/>
            <a:ext cx="400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Recording changes to code – if someone else has also made changes</a:t>
            </a:r>
          </a:p>
        </p:txBody>
      </p:sp>
    </p:spTree>
    <p:extLst>
      <p:ext uri="{BB962C8B-B14F-4D97-AF65-F5344CB8AC3E}">
        <p14:creationId xmlns:p14="http://schemas.microsoft.com/office/powerpoint/2010/main" val="370952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F810330-4C8E-D734-A13F-5B40CBD8A347}"/>
              </a:ext>
            </a:extLst>
          </p:cNvPr>
          <p:cNvSpPr/>
          <p:nvPr/>
        </p:nvSpPr>
        <p:spPr>
          <a:xfrm>
            <a:off x="4789790" y="2067979"/>
            <a:ext cx="3734465" cy="22753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EA3C10F5-3E4C-5CDF-EE23-09447E2D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737" y="292410"/>
            <a:ext cx="3348227" cy="13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257CE63-F6DB-E8D5-2C79-8B034E6EBF5D}"/>
              </a:ext>
            </a:extLst>
          </p:cNvPr>
          <p:cNvGrpSpPr/>
          <p:nvPr/>
        </p:nvGrpSpPr>
        <p:grpSpPr>
          <a:xfrm>
            <a:off x="4483242" y="1168480"/>
            <a:ext cx="2353520" cy="789801"/>
            <a:chOff x="3068844" y="2558642"/>
            <a:chExt cx="2659309" cy="4605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38BEE-E115-13CB-E037-33B773503D44}"/>
                </a:ext>
              </a:extLst>
            </p:cNvPr>
            <p:cNvSpPr txBox="1"/>
            <p:nvPr/>
          </p:nvSpPr>
          <p:spPr>
            <a:xfrm>
              <a:off x="3068844" y="2669227"/>
              <a:ext cx="2659309" cy="34997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git checkout –b </a:t>
              </a:r>
              <a:r>
                <a:rPr lang="en-GB" sz="11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devel</a:t>
              </a:r>
              <a:endPara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25E522-EDC6-A689-1DFC-49D7EFFC49AD}"/>
                </a:ext>
              </a:extLst>
            </p:cNvPr>
            <p:cNvSpPr/>
            <p:nvPr/>
          </p:nvSpPr>
          <p:spPr>
            <a:xfrm>
              <a:off x="3068844" y="2558642"/>
              <a:ext cx="2659309" cy="11058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91D693-67C1-FF9E-DC58-93C53B7BBAA2}"/>
              </a:ext>
            </a:extLst>
          </p:cNvPr>
          <p:cNvSpPr txBox="1"/>
          <p:nvPr/>
        </p:nvSpPr>
        <p:spPr>
          <a:xfrm>
            <a:off x="3904790" y="5359882"/>
            <a:ext cx="8174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To merge work from the </a:t>
            </a:r>
            <a:r>
              <a:rPr lang="en-GB" sz="1600" dirty="0" err="1"/>
              <a:t>devel</a:t>
            </a:r>
            <a:r>
              <a:rPr lang="en-GB" sz="1600" dirty="0"/>
              <a:t> branch into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   </a:t>
            </a:r>
            <a:r>
              <a:rPr lang="en-GB" sz="1600" dirty="0"/>
              <a:t>(checks out the latest commit on master)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600" dirty="0"/>
              <a:t>(merges code from last commit on </a:t>
            </a:r>
            <a:r>
              <a:rPr lang="en-GB" sz="1600" dirty="0" err="1"/>
              <a:t>devel</a:t>
            </a:r>
            <a:r>
              <a:rPr lang="en-GB" sz="1600" dirty="0"/>
              <a:t> into master)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6625F4-2E5F-F5C7-7CC5-B58EF653D614}"/>
              </a:ext>
            </a:extLst>
          </p:cNvPr>
          <p:cNvSpPr txBox="1"/>
          <p:nvPr/>
        </p:nvSpPr>
        <p:spPr>
          <a:xfrm>
            <a:off x="8241573" y="1988191"/>
            <a:ext cx="368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Branches and commits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177E9D-B04B-9B93-9CC3-02CCF16559C7}"/>
              </a:ext>
            </a:extLst>
          </p:cNvPr>
          <p:cNvGrpSpPr/>
          <p:nvPr/>
        </p:nvGrpSpPr>
        <p:grpSpPr>
          <a:xfrm>
            <a:off x="305608" y="154420"/>
            <a:ext cx="3734465" cy="5245100"/>
            <a:chOff x="876299" y="0"/>
            <a:chExt cx="3734465" cy="5245100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726CE72-8B78-10B1-3A11-C76F2421B692}"/>
                </a:ext>
              </a:extLst>
            </p:cNvPr>
            <p:cNvSpPr/>
            <p:nvPr/>
          </p:nvSpPr>
          <p:spPr>
            <a:xfrm>
              <a:off x="876299" y="0"/>
              <a:ext cx="3734465" cy="52451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6B68AD-1884-73B1-41CB-4DE81E8EA15B}"/>
                </a:ext>
              </a:extLst>
            </p:cNvPr>
            <p:cNvGrpSpPr/>
            <p:nvPr/>
          </p:nvGrpSpPr>
          <p:grpSpPr>
            <a:xfrm>
              <a:off x="1171721" y="248270"/>
              <a:ext cx="3197225" cy="469783"/>
              <a:chOff x="1241571" y="629175"/>
              <a:chExt cx="3197225" cy="469783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1A62726-DB53-9220-75E2-4E1C5C3A39F1}"/>
                  </a:ext>
                </a:extLst>
              </p:cNvPr>
              <p:cNvSpPr/>
              <p:nvPr/>
            </p:nvSpPr>
            <p:spPr>
              <a:xfrm>
                <a:off x="1241571" y="629175"/>
                <a:ext cx="3197225" cy="46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466464E-6D99-E968-90E1-46AE53829F65}"/>
                  </a:ext>
                </a:extLst>
              </p:cNvPr>
              <p:cNvSpPr/>
              <p:nvPr/>
            </p:nvSpPr>
            <p:spPr>
              <a:xfrm>
                <a:off x="1417739" y="723120"/>
                <a:ext cx="1971413" cy="2682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1st commit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A3F0540-F7AF-7A67-8378-0E79F277F881}"/>
                  </a:ext>
                </a:extLst>
              </p:cNvPr>
              <p:cNvSpPr/>
              <p:nvPr/>
            </p:nvSpPr>
            <p:spPr>
              <a:xfrm>
                <a:off x="3389152" y="723121"/>
                <a:ext cx="880844" cy="2682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78ef5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E888562-5543-B700-9E4A-C08D0CCDDE6C}"/>
                </a:ext>
              </a:extLst>
            </p:cNvPr>
            <p:cNvGrpSpPr/>
            <p:nvPr/>
          </p:nvGrpSpPr>
          <p:grpSpPr>
            <a:xfrm>
              <a:off x="1171721" y="848518"/>
              <a:ext cx="3197225" cy="469783"/>
              <a:chOff x="1241571" y="629175"/>
              <a:chExt cx="3197225" cy="469783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6D6E876-5492-6A25-88B6-877F6605BEC0}"/>
                  </a:ext>
                </a:extLst>
              </p:cNvPr>
              <p:cNvSpPr/>
              <p:nvPr/>
            </p:nvSpPr>
            <p:spPr>
              <a:xfrm>
                <a:off x="1241571" y="629175"/>
                <a:ext cx="3197225" cy="46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7963AD5-22FD-4FAC-1EE3-427565130D26}"/>
                  </a:ext>
                </a:extLst>
              </p:cNvPr>
              <p:cNvSpPr/>
              <p:nvPr/>
            </p:nvSpPr>
            <p:spPr>
              <a:xfrm>
                <a:off x="1417739" y="723120"/>
                <a:ext cx="1971413" cy="2682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2nd commit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DBF8E8D-F69E-4093-3D62-1EEC54A19350}"/>
                  </a:ext>
                </a:extLst>
              </p:cNvPr>
              <p:cNvSpPr/>
              <p:nvPr/>
            </p:nvSpPr>
            <p:spPr>
              <a:xfrm>
                <a:off x="3389152" y="723121"/>
                <a:ext cx="880844" cy="2682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e56f1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79F953-4155-71E1-0B8E-9F7EBDA585F5}"/>
                </a:ext>
              </a:extLst>
            </p:cNvPr>
            <p:cNvGrpSpPr/>
            <p:nvPr/>
          </p:nvGrpSpPr>
          <p:grpSpPr>
            <a:xfrm>
              <a:off x="1171721" y="1448766"/>
              <a:ext cx="3197225" cy="469783"/>
              <a:chOff x="1241571" y="629175"/>
              <a:chExt cx="3197225" cy="469783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264AAEA-4FDD-941C-48AC-F758909725D2}"/>
                  </a:ext>
                </a:extLst>
              </p:cNvPr>
              <p:cNvSpPr/>
              <p:nvPr/>
            </p:nvSpPr>
            <p:spPr>
              <a:xfrm>
                <a:off x="1241571" y="629175"/>
                <a:ext cx="3197225" cy="46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DFC1526-62A2-8A3B-4E9A-F85E302600A5}"/>
                  </a:ext>
                </a:extLst>
              </p:cNvPr>
              <p:cNvSpPr/>
              <p:nvPr/>
            </p:nvSpPr>
            <p:spPr>
              <a:xfrm>
                <a:off x="1417739" y="723120"/>
                <a:ext cx="1971413" cy="2682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3rd commit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F77E89-BE93-1CC7-A35C-7A7F645C93DD}"/>
                  </a:ext>
                </a:extLst>
              </p:cNvPr>
              <p:cNvSpPr/>
              <p:nvPr/>
            </p:nvSpPr>
            <p:spPr>
              <a:xfrm>
                <a:off x="3389152" y="723121"/>
                <a:ext cx="880844" cy="2682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564bc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A26A48-BCF0-04D3-91C7-404864EF2A99}"/>
                </a:ext>
              </a:extLst>
            </p:cNvPr>
            <p:cNvGrpSpPr/>
            <p:nvPr/>
          </p:nvGrpSpPr>
          <p:grpSpPr>
            <a:xfrm>
              <a:off x="1171721" y="2049014"/>
              <a:ext cx="3197225" cy="469783"/>
              <a:chOff x="1241571" y="629175"/>
              <a:chExt cx="3197225" cy="469783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71956B2-E360-93CD-B211-8C97AD77ACE3}"/>
                  </a:ext>
                </a:extLst>
              </p:cNvPr>
              <p:cNvSpPr/>
              <p:nvPr/>
            </p:nvSpPr>
            <p:spPr>
              <a:xfrm>
                <a:off x="1241571" y="629175"/>
                <a:ext cx="3197225" cy="46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94D889-879F-6F7A-74A4-269EB05E56A2}"/>
                  </a:ext>
                </a:extLst>
              </p:cNvPr>
              <p:cNvSpPr/>
              <p:nvPr/>
            </p:nvSpPr>
            <p:spPr>
              <a:xfrm>
                <a:off x="1417739" y="723120"/>
                <a:ext cx="1971413" cy="2682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4th commit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429DF8D-01FF-81FA-8B9C-8B5CD9CDDF79}"/>
                  </a:ext>
                </a:extLst>
              </p:cNvPr>
              <p:cNvSpPr/>
              <p:nvPr/>
            </p:nvSpPr>
            <p:spPr>
              <a:xfrm>
                <a:off x="3389152" y="723121"/>
                <a:ext cx="880844" cy="2682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893e1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E22926A-FACE-4C37-5BE1-E160D5073F94}"/>
                </a:ext>
              </a:extLst>
            </p:cNvPr>
            <p:cNvGrpSpPr/>
            <p:nvPr/>
          </p:nvGrpSpPr>
          <p:grpSpPr>
            <a:xfrm>
              <a:off x="1171720" y="2640626"/>
              <a:ext cx="3197225" cy="469783"/>
              <a:chOff x="1241571" y="629175"/>
              <a:chExt cx="3197225" cy="469783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8830991-6466-4688-7E65-C329F4F287E2}"/>
                  </a:ext>
                </a:extLst>
              </p:cNvPr>
              <p:cNvSpPr/>
              <p:nvPr/>
            </p:nvSpPr>
            <p:spPr>
              <a:xfrm>
                <a:off x="1241571" y="629175"/>
                <a:ext cx="3197225" cy="46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3EAED99-6A97-0403-B7D6-01DFFC393567}"/>
                  </a:ext>
                </a:extLst>
              </p:cNvPr>
              <p:cNvSpPr/>
              <p:nvPr/>
            </p:nvSpPr>
            <p:spPr>
              <a:xfrm>
                <a:off x="1417739" y="723120"/>
                <a:ext cx="1971413" cy="2682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5th commit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82AA671-88D5-8084-A060-EB054375AC9D}"/>
                  </a:ext>
                </a:extLst>
              </p:cNvPr>
              <p:cNvSpPr/>
              <p:nvPr/>
            </p:nvSpPr>
            <p:spPr>
              <a:xfrm>
                <a:off x="3389152" y="723121"/>
                <a:ext cx="880844" cy="2682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5e0e2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0EAAFBA-9754-73A0-F47D-4E24F624223E}"/>
                </a:ext>
              </a:extLst>
            </p:cNvPr>
            <p:cNvGrpSpPr/>
            <p:nvPr/>
          </p:nvGrpSpPr>
          <p:grpSpPr>
            <a:xfrm>
              <a:off x="1171721" y="3232238"/>
              <a:ext cx="3197225" cy="469783"/>
              <a:chOff x="1241571" y="629175"/>
              <a:chExt cx="3197225" cy="469783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D744E20-B776-155D-FAB1-17A0E86C0C8E}"/>
                  </a:ext>
                </a:extLst>
              </p:cNvPr>
              <p:cNvSpPr/>
              <p:nvPr/>
            </p:nvSpPr>
            <p:spPr>
              <a:xfrm>
                <a:off x="1241571" y="629175"/>
                <a:ext cx="3197225" cy="46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2E9649-4A28-6798-325D-7C1ED06990A2}"/>
                  </a:ext>
                </a:extLst>
              </p:cNvPr>
              <p:cNvSpPr/>
              <p:nvPr/>
            </p:nvSpPr>
            <p:spPr>
              <a:xfrm>
                <a:off x="1417739" y="723120"/>
                <a:ext cx="1971413" cy="2682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6th commit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694F89C-CFE8-E940-A5D2-D305E0D45AA3}"/>
                  </a:ext>
                </a:extLst>
              </p:cNvPr>
              <p:cNvSpPr/>
              <p:nvPr/>
            </p:nvSpPr>
            <p:spPr>
              <a:xfrm>
                <a:off x="3395502" y="723121"/>
                <a:ext cx="880844" cy="2682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2375e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53DFA23-B2C9-5B38-EF09-7526166DBDE8}"/>
                </a:ext>
              </a:extLst>
            </p:cNvPr>
            <p:cNvGrpSpPr/>
            <p:nvPr/>
          </p:nvGrpSpPr>
          <p:grpSpPr>
            <a:xfrm>
              <a:off x="1171721" y="3832486"/>
              <a:ext cx="3197225" cy="469783"/>
              <a:chOff x="1241571" y="629175"/>
              <a:chExt cx="3197225" cy="469783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486B0A1A-B49C-37FB-A164-0353133EF7F8}"/>
                  </a:ext>
                </a:extLst>
              </p:cNvPr>
              <p:cNvSpPr/>
              <p:nvPr/>
            </p:nvSpPr>
            <p:spPr>
              <a:xfrm>
                <a:off x="1241571" y="629175"/>
                <a:ext cx="3197225" cy="46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A71376E-699D-F76E-2C63-80DA9828205D}"/>
                  </a:ext>
                </a:extLst>
              </p:cNvPr>
              <p:cNvSpPr/>
              <p:nvPr/>
            </p:nvSpPr>
            <p:spPr>
              <a:xfrm>
                <a:off x="1417739" y="723120"/>
                <a:ext cx="1971413" cy="2682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7th commit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50DF397-957B-18BC-3653-635BA19B73BE}"/>
                  </a:ext>
                </a:extLst>
              </p:cNvPr>
              <p:cNvSpPr/>
              <p:nvPr/>
            </p:nvSpPr>
            <p:spPr>
              <a:xfrm>
                <a:off x="3389152" y="723121"/>
                <a:ext cx="880844" cy="2682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48791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9D2CF99-2608-4FAF-B0FE-9DAEF205FAA0}"/>
                </a:ext>
              </a:extLst>
            </p:cNvPr>
            <p:cNvGrpSpPr/>
            <p:nvPr/>
          </p:nvGrpSpPr>
          <p:grpSpPr>
            <a:xfrm>
              <a:off x="1171720" y="4424098"/>
              <a:ext cx="3197225" cy="469783"/>
              <a:chOff x="1241571" y="629175"/>
              <a:chExt cx="3197225" cy="469783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84ADCC33-0ED7-ED7B-084D-91FE03C83549}"/>
                  </a:ext>
                </a:extLst>
              </p:cNvPr>
              <p:cNvSpPr/>
              <p:nvPr/>
            </p:nvSpPr>
            <p:spPr>
              <a:xfrm>
                <a:off x="1241571" y="629175"/>
                <a:ext cx="3197225" cy="46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59A433A-2D1E-2E6F-1963-81D399EB5AFA}"/>
                  </a:ext>
                </a:extLst>
              </p:cNvPr>
              <p:cNvSpPr/>
              <p:nvPr/>
            </p:nvSpPr>
            <p:spPr>
              <a:xfrm>
                <a:off x="1417739" y="723120"/>
                <a:ext cx="1971413" cy="2682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8th commit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C5CBEF7-3385-BFDF-9776-98FE8C8F5A4D}"/>
                  </a:ext>
                </a:extLst>
              </p:cNvPr>
              <p:cNvSpPr/>
              <p:nvPr/>
            </p:nvSpPr>
            <p:spPr>
              <a:xfrm>
                <a:off x="3389152" y="723121"/>
                <a:ext cx="880844" cy="2682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4abc5</a:t>
                </a:r>
              </a:p>
            </p:txBody>
          </p:sp>
        </p:grp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837F5B7-EC92-8385-10AC-9B4783991E5C}"/>
              </a:ext>
            </a:extLst>
          </p:cNvPr>
          <p:cNvSpPr/>
          <p:nvPr/>
        </p:nvSpPr>
        <p:spPr>
          <a:xfrm rot="792072">
            <a:off x="3918669" y="1916960"/>
            <a:ext cx="1098550" cy="241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BA6B74-6355-FA60-2F4A-99284E26200E}"/>
              </a:ext>
            </a:extLst>
          </p:cNvPr>
          <p:cNvGrpSpPr/>
          <p:nvPr/>
        </p:nvGrpSpPr>
        <p:grpSpPr>
          <a:xfrm>
            <a:off x="4982921" y="2244870"/>
            <a:ext cx="3197225" cy="469783"/>
            <a:chOff x="1241571" y="629175"/>
            <a:chExt cx="3197225" cy="469783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04C96D6-5DAC-5D21-A01C-10DDCBD39734}"/>
                </a:ext>
              </a:extLst>
            </p:cNvPr>
            <p:cNvSpPr/>
            <p:nvPr/>
          </p:nvSpPr>
          <p:spPr>
            <a:xfrm>
              <a:off x="1241571" y="629175"/>
              <a:ext cx="3197225" cy="4697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05879CB-5117-17A8-9780-14BFEF4FF5BE}"/>
                </a:ext>
              </a:extLst>
            </p:cNvPr>
            <p:cNvSpPr/>
            <p:nvPr/>
          </p:nvSpPr>
          <p:spPr>
            <a:xfrm>
              <a:off x="1417739" y="723120"/>
              <a:ext cx="1971413" cy="2682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1st commit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50A029D-2797-F43B-B17E-CB416B624BA3}"/>
                </a:ext>
              </a:extLst>
            </p:cNvPr>
            <p:cNvSpPr/>
            <p:nvPr/>
          </p:nvSpPr>
          <p:spPr>
            <a:xfrm>
              <a:off x="3389152" y="723121"/>
              <a:ext cx="880844" cy="2682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ef5a6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FC2C98B-DBC7-1F21-1963-C96F192E77F4}"/>
              </a:ext>
            </a:extLst>
          </p:cNvPr>
          <p:cNvGrpSpPr/>
          <p:nvPr/>
        </p:nvGrpSpPr>
        <p:grpSpPr>
          <a:xfrm>
            <a:off x="4982921" y="2845118"/>
            <a:ext cx="3197225" cy="469783"/>
            <a:chOff x="1241571" y="629175"/>
            <a:chExt cx="3197225" cy="46978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2F22B67-FF06-6291-3A0A-406411F823AB}"/>
                </a:ext>
              </a:extLst>
            </p:cNvPr>
            <p:cNvSpPr/>
            <p:nvPr/>
          </p:nvSpPr>
          <p:spPr>
            <a:xfrm>
              <a:off x="1241571" y="629175"/>
              <a:ext cx="3197225" cy="4697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5B6283C-8637-B416-4329-4763A3FFD5B6}"/>
                </a:ext>
              </a:extLst>
            </p:cNvPr>
            <p:cNvSpPr/>
            <p:nvPr/>
          </p:nvSpPr>
          <p:spPr>
            <a:xfrm>
              <a:off x="1417739" y="723120"/>
              <a:ext cx="1971413" cy="2682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2nd commit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366D50B-1492-BDEF-09DF-C6B5D8D3854F}"/>
                </a:ext>
              </a:extLst>
            </p:cNvPr>
            <p:cNvSpPr/>
            <p:nvPr/>
          </p:nvSpPr>
          <p:spPr>
            <a:xfrm>
              <a:off x="3389152" y="723121"/>
              <a:ext cx="880844" cy="2682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903e8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BA4E787-49AE-9026-A6D9-7B48E49FE12E}"/>
              </a:ext>
            </a:extLst>
          </p:cNvPr>
          <p:cNvGrpSpPr/>
          <p:nvPr/>
        </p:nvGrpSpPr>
        <p:grpSpPr>
          <a:xfrm>
            <a:off x="4982920" y="3436730"/>
            <a:ext cx="3197225" cy="469783"/>
            <a:chOff x="1241571" y="629175"/>
            <a:chExt cx="3197225" cy="469783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016DE9FF-6640-CA75-5520-AE86B71A398D}"/>
                </a:ext>
              </a:extLst>
            </p:cNvPr>
            <p:cNvSpPr/>
            <p:nvPr/>
          </p:nvSpPr>
          <p:spPr>
            <a:xfrm>
              <a:off x="1241571" y="629175"/>
              <a:ext cx="3197225" cy="4697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041C834-B652-6642-0033-FC032C970C14}"/>
                </a:ext>
              </a:extLst>
            </p:cNvPr>
            <p:cNvSpPr/>
            <p:nvPr/>
          </p:nvSpPr>
          <p:spPr>
            <a:xfrm>
              <a:off x="1417739" y="723120"/>
              <a:ext cx="1971413" cy="2682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3rd commit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4A575E5-B8C1-3544-E675-7CC9F1CA9BA5}"/>
                </a:ext>
              </a:extLst>
            </p:cNvPr>
            <p:cNvSpPr/>
            <p:nvPr/>
          </p:nvSpPr>
          <p:spPr>
            <a:xfrm>
              <a:off x="3389152" y="723121"/>
              <a:ext cx="880844" cy="2682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a3ed5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0261807-1E72-19BA-9064-021CAE0EDC25}"/>
              </a:ext>
            </a:extLst>
          </p:cNvPr>
          <p:cNvSpPr txBox="1"/>
          <p:nvPr/>
        </p:nvSpPr>
        <p:spPr>
          <a:xfrm>
            <a:off x="1423723" y="5062322"/>
            <a:ext cx="15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master branch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25FDB-CE6B-CBE4-9C3C-F4AF05C10026}"/>
              </a:ext>
            </a:extLst>
          </p:cNvPr>
          <p:cNvSpPr txBox="1"/>
          <p:nvPr/>
        </p:nvSpPr>
        <p:spPr>
          <a:xfrm>
            <a:off x="4191791" y="373452"/>
            <a:ext cx="3900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command, if typed when currently on 3</a:t>
            </a:r>
            <a:r>
              <a:rPr lang="en-GB" sz="1400" baseline="30000" dirty="0"/>
              <a:t>rd</a:t>
            </a:r>
            <a:r>
              <a:rPr lang="en-GB" sz="1400" dirty="0"/>
              <a:t> commit of master, creates a parallel branch called </a:t>
            </a:r>
            <a:r>
              <a:rPr lang="en-GB" sz="1400" dirty="0" err="1"/>
              <a:t>devel</a:t>
            </a:r>
            <a:r>
              <a:rPr lang="en-GB" sz="1400" dirty="0"/>
              <a:t> which starts as a copy of 3</a:t>
            </a:r>
            <a:r>
              <a:rPr lang="en-GB" sz="1400" baseline="30000" dirty="0"/>
              <a:t>rd</a:t>
            </a:r>
            <a:r>
              <a:rPr lang="en-GB" sz="1400" dirty="0"/>
              <a:t> commit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47173E1-6F01-8E02-2125-6310491A19AD}"/>
              </a:ext>
            </a:extLst>
          </p:cNvPr>
          <p:cNvSpPr/>
          <p:nvPr/>
        </p:nvSpPr>
        <p:spPr>
          <a:xfrm rot="8324934">
            <a:off x="3798356" y="4335828"/>
            <a:ext cx="1098550" cy="241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05A69A9-058F-9970-5971-FC6D30FBEEA9}"/>
              </a:ext>
            </a:extLst>
          </p:cNvPr>
          <p:cNvGrpSpPr/>
          <p:nvPr/>
        </p:nvGrpSpPr>
        <p:grpSpPr>
          <a:xfrm>
            <a:off x="4600275" y="4454838"/>
            <a:ext cx="2353520" cy="620524"/>
            <a:chOff x="3068844" y="2558642"/>
            <a:chExt cx="2659309" cy="36185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4B32F25-B42E-9871-4C46-EF636FD3BF56}"/>
                </a:ext>
              </a:extLst>
            </p:cNvPr>
            <p:cNvSpPr txBox="1"/>
            <p:nvPr/>
          </p:nvSpPr>
          <p:spPr>
            <a:xfrm>
              <a:off x="3068844" y="2669227"/>
              <a:ext cx="2659309" cy="25126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git checkout master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git merge </a:t>
              </a:r>
              <a:r>
                <a:rPr lang="en-GB" sz="11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devel</a:t>
              </a:r>
              <a:endPara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B49B10-B67E-09ED-375A-BF78B1A8686F}"/>
                </a:ext>
              </a:extLst>
            </p:cNvPr>
            <p:cNvSpPr/>
            <p:nvPr/>
          </p:nvSpPr>
          <p:spPr>
            <a:xfrm>
              <a:off x="3068844" y="2558642"/>
              <a:ext cx="2659309" cy="11058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3877095-D285-270D-B518-65BC8C26A172}"/>
              </a:ext>
            </a:extLst>
          </p:cNvPr>
          <p:cNvSpPr txBox="1"/>
          <p:nvPr/>
        </p:nvSpPr>
        <p:spPr>
          <a:xfrm>
            <a:off x="9695850" y="3207172"/>
            <a:ext cx="2559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  <a:p>
            <a:pPr algn="ctr"/>
            <a:r>
              <a:rPr lang="en-GB" sz="1600" dirty="0">
                <a:cs typeface="Courier New" panose="02070309020205020404" pitchFamily="49" charset="0"/>
              </a:rPr>
              <a:t>Works with specific commits, or branch names (goes straight to latest commit in branch)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 </a:t>
            </a:r>
            <a:endParaRPr lang="en-GB" sz="1600" dirty="0">
              <a:latin typeface="+mj-lt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7711CDC-ABD0-5752-923A-6FCECCDC8506}"/>
              </a:ext>
            </a:extLst>
          </p:cNvPr>
          <p:cNvSpPr txBox="1"/>
          <p:nvPr/>
        </p:nvSpPr>
        <p:spPr>
          <a:xfrm>
            <a:off x="5881104" y="3970711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devel</a:t>
            </a:r>
            <a:r>
              <a:rPr lang="en-GB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126086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B3733-5C88-1F6C-5FAE-D7FDDCE7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Compilers, Linkers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373034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6CD5-E9CF-B801-47F4-B2791523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A typical program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6C0471-29FD-036D-1DE7-C9FABE513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7" y="1395125"/>
            <a:ext cx="5654688" cy="4497241"/>
          </a:xfrm>
          <a:prstGeom prst="round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char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double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double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*cx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*cy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double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nsolas" panose="020B0609020204030204" pitchFamily="49" charset="0"/>
              </a:rPr>
              <a:t>FILE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"Initial 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 !(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)){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"Error opening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Read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Cgd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read1D(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cgd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&amp;cx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&amp;cy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&amp;mix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&amp;may 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"%d values loaded x[%g-&gt;%g] y[%g-&gt;%g]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may 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A4BDF-B410-412A-292E-B0B55470F387}"/>
              </a:ext>
            </a:extLst>
          </p:cNvPr>
          <p:cNvSpPr txBox="1"/>
          <p:nvPr/>
        </p:nvSpPr>
        <p:spPr>
          <a:xfrm>
            <a:off x="636293" y="5892366"/>
            <a:ext cx="4784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Your code: e.g. </a:t>
            </a:r>
            <a:r>
              <a:rPr lang="en-GB" sz="2000" i="1" dirty="0" err="1"/>
              <a:t>main.c</a:t>
            </a:r>
            <a:r>
              <a:rPr lang="en-GB" sz="2000" i="1" dirty="0"/>
              <a:t> </a:t>
            </a:r>
            <a:r>
              <a:rPr lang="en-GB" sz="2000" dirty="0"/>
              <a:t>containing the </a:t>
            </a:r>
            <a:r>
              <a:rPr lang="en-GB" sz="2000" dirty="0">
                <a:latin typeface="Consolas" panose="020B0609020204030204" pitchFamily="49" charset="0"/>
              </a:rPr>
              <a:t>main() </a:t>
            </a:r>
            <a:r>
              <a:rPr lang="en-GB" sz="2000" dirty="0"/>
              <a:t>function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A9B9884-902C-0B1A-64E3-00BF72FE5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41328"/>
            <a:ext cx="5985164" cy="2119746"/>
          </a:xfrm>
          <a:prstGeom prst="round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read1D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nsolas" panose="020B0609020204030204" pitchFamily="49" charset="0"/>
              </a:rPr>
              <a:t>FILE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char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double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**x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double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**y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double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*mi1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CC7832"/>
                </a:solidFill>
                <a:latin typeface="Consolas" panose="020B0609020204030204" pitchFamily="49" charset="0"/>
              </a:rPr>
              <a:t>	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*ma1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double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*mi2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double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*ma2 )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startStr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endStr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char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line[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2048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double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*n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fseek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SEEK_SET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1000" dirty="0">
                <a:solidFill>
                  <a:srgbClr val="CC7832"/>
                </a:solidFill>
                <a:latin typeface="Consolas" panose="020B0609020204030204" pitchFamily="49" charset="0"/>
              </a:rPr>
              <a:t>	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2C8F16-7B77-9454-A468-28508D60095B}"/>
              </a:ext>
            </a:extLst>
          </p:cNvPr>
          <p:cNvCxnSpPr>
            <a:cxnSpLocks/>
          </p:cNvCxnSpPr>
          <p:nvPr/>
        </p:nvCxnSpPr>
        <p:spPr>
          <a:xfrm flipV="1">
            <a:off x="4904509" y="3934690"/>
            <a:ext cx="1431638" cy="1291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9027DB-8B29-F467-35CB-71F04DDBFC80}"/>
              </a:ext>
            </a:extLst>
          </p:cNvPr>
          <p:cNvSpPr txBox="1"/>
          <p:nvPr/>
        </p:nvSpPr>
        <p:spPr>
          <a:xfrm>
            <a:off x="5883563" y="3476840"/>
            <a:ext cx="6197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More of your code: e.g. </a:t>
            </a:r>
            <a:r>
              <a:rPr lang="en-GB" sz="2000" i="1" dirty="0" err="1"/>
              <a:t>read.c</a:t>
            </a:r>
            <a:r>
              <a:rPr lang="en-GB" sz="2000" i="1" dirty="0"/>
              <a:t> </a:t>
            </a:r>
            <a:r>
              <a:rPr lang="en-GB" sz="2000" dirty="0"/>
              <a:t>containing the </a:t>
            </a:r>
            <a:r>
              <a:rPr lang="en-GB" sz="2000" dirty="0">
                <a:latin typeface="Consolas" panose="020B0609020204030204" pitchFamily="49" charset="0"/>
              </a:rPr>
              <a:t>read1D() </a:t>
            </a:r>
            <a:r>
              <a:rPr lang="en-GB" sz="2000" dirty="0"/>
              <a:t>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9968E6-C278-A71D-FCEC-3D84A14DE5A9}"/>
              </a:ext>
            </a:extLst>
          </p:cNvPr>
          <p:cNvCxnSpPr>
            <a:cxnSpLocks/>
          </p:cNvCxnSpPr>
          <p:nvPr/>
        </p:nvCxnSpPr>
        <p:spPr>
          <a:xfrm flipV="1">
            <a:off x="5749636" y="5225691"/>
            <a:ext cx="835891" cy="3539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BC2300-A7DF-0792-4A20-1689417B1046}"/>
              </a:ext>
            </a:extLst>
          </p:cNvPr>
          <p:cNvSpPr txBox="1"/>
          <p:nvPr/>
        </p:nvSpPr>
        <p:spPr>
          <a:xfrm>
            <a:off x="6130636" y="4908952"/>
            <a:ext cx="6197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Consolas" panose="020B0609020204030204" pitchFamily="49" charset="0"/>
              </a:rPr>
              <a:t>printf</a:t>
            </a:r>
            <a:r>
              <a:rPr lang="en-GB" sz="2000" dirty="0">
                <a:latin typeface="Consolas" panose="020B0609020204030204" pitchFamily="49" charset="0"/>
              </a:rPr>
              <a:t>() </a:t>
            </a:r>
            <a:r>
              <a:rPr lang="en-GB" sz="2000" dirty="0"/>
              <a:t>function: Not your code, but must exist somewhere?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47ED6-58EE-362F-DD24-7AAE492724BA}"/>
              </a:ext>
            </a:extLst>
          </p:cNvPr>
          <p:cNvSpPr txBox="1"/>
          <p:nvPr/>
        </p:nvSpPr>
        <p:spPr>
          <a:xfrm>
            <a:off x="7047346" y="6012837"/>
            <a:ext cx="503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printf</a:t>
            </a:r>
            <a:r>
              <a:rPr lang="en-GB" i="1" dirty="0"/>
              <a:t> is a library function – you don’t write it, it has been written for you to use.</a:t>
            </a:r>
          </a:p>
        </p:txBody>
      </p:sp>
    </p:spTree>
    <p:extLst>
      <p:ext uri="{BB962C8B-B14F-4D97-AF65-F5344CB8AC3E}">
        <p14:creationId xmlns:p14="http://schemas.microsoft.com/office/powerpoint/2010/main" val="350998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3DD0-CB5B-74BF-0592-CE0A4BC3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" y="-91950"/>
            <a:ext cx="10515600" cy="1325563"/>
          </a:xfrm>
        </p:spPr>
        <p:txBody>
          <a:bodyPr/>
          <a:lstStyle/>
          <a:p>
            <a:r>
              <a:rPr lang="en-GB" dirty="0"/>
              <a:t>Compilation Process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EF0CCF-B2EE-C147-797C-F27EB2E2B43E}"/>
              </a:ext>
            </a:extLst>
          </p:cNvPr>
          <p:cNvGrpSpPr/>
          <p:nvPr/>
        </p:nvGrpSpPr>
        <p:grpSpPr>
          <a:xfrm>
            <a:off x="838200" y="1587500"/>
            <a:ext cx="1663700" cy="2009775"/>
            <a:chOff x="838200" y="1587500"/>
            <a:chExt cx="1663700" cy="200977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C9C8D4-26F0-E57E-7B62-377E2CDB5207}"/>
                </a:ext>
              </a:extLst>
            </p:cNvPr>
            <p:cNvSpPr/>
            <p:nvPr/>
          </p:nvSpPr>
          <p:spPr>
            <a:xfrm>
              <a:off x="838200" y="1587500"/>
              <a:ext cx="1663700" cy="200977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C73F-F6FA-C94C-4D8B-2821DB88602C}"/>
                </a:ext>
              </a:extLst>
            </p:cNvPr>
            <p:cNvSpPr txBox="1"/>
            <p:nvPr/>
          </p:nvSpPr>
          <p:spPr>
            <a:xfrm>
              <a:off x="1047220" y="3143766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solidFill>
                    <a:schemeClr val="bg2">
                      <a:lumMod val="10000"/>
                    </a:schemeClr>
                  </a:solidFill>
                </a:rPr>
                <a:t>main.c</a:t>
              </a:r>
              <a:endParaRPr lang="en-GB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2C395E-C8D1-63D9-D5C2-A3154F41A9E5}"/>
              </a:ext>
            </a:extLst>
          </p:cNvPr>
          <p:cNvGrpSpPr/>
          <p:nvPr/>
        </p:nvGrpSpPr>
        <p:grpSpPr>
          <a:xfrm>
            <a:off x="838199" y="3814762"/>
            <a:ext cx="1663700" cy="2009775"/>
            <a:chOff x="838200" y="1587500"/>
            <a:chExt cx="1663700" cy="200977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A1402A-8885-7D3C-2DD0-CBED83891BE0}"/>
                </a:ext>
              </a:extLst>
            </p:cNvPr>
            <p:cNvSpPr/>
            <p:nvPr/>
          </p:nvSpPr>
          <p:spPr>
            <a:xfrm>
              <a:off x="838200" y="1587500"/>
              <a:ext cx="1663700" cy="200977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056CF5-EDF4-7BE7-7236-11608900852E}"/>
                </a:ext>
              </a:extLst>
            </p:cNvPr>
            <p:cNvSpPr txBox="1"/>
            <p:nvPr/>
          </p:nvSpPr>
          <p:spPr>
            <a:xfrm>
              <a:off x="1047220" y="3143766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solidFill>
                    <a:schemeClr val="bg2">
                      <a:lumMod val="10000"/>
                    </a:schemeClr>
                  </a:solidFill>
                </a:rPr>
                <a:t>read.c</a:t>
              </a:r>
              <a:endParaRPr lang="en-GB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42EE7B-277F-2CDB-5061-93BE34124B3E}"/>
              </a:ext>
            </a:extLst>
          </p:cNvPr>
          <p:cNvSpPr txBox="1"/>
          <p:nvPr/>
        </p:nvSpPr>
        <p:spPr>
          <a:xfrm>
            <a:off x="309750" y="5837378"/>
            <a:ext cx="2770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Source Files</a:t>
            </a:r>
          </a:p>
          <a:p>
            <a:pPr algn="ctr"/>
            <a:r>
              <a:rPr lang="en-GB" dirty="0"/>
              <a:t>Most programs will have more than one source 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2F131-A07A-2CA6-D8D5-1533BA804FD8}"/>
              </a:ext>
            </a:extLst>
          </p:cNvPr>
          <p:cNvSpPr txBox="1"/>
          <p:nvPr/>
        </p:nvSpPr>
        <p:spPr>
          <a:xfrm>
            <a:off x="2762248" y="327652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Compiler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7619980-8951-B4FF-59F4-4D27C27FC5E3}"/>
              </a:ext>
            </a:extLst>
          </p:cNvPr>
          <p:cNvSpPr/>
          <p:nvPr/>
        </p:nvSpPr>
        <p:spPr>
          <a:xfrm>
            <a:off x="2710919" y="2362745"/>
            <a:ext cx="1790700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AEBE0C-540B-D808-1761-F6E8EEDCA5F9}"/>
              </a:ext>
            </a:extLst>
          </p:cNvPr>
          <p:cNvSpPr/>
          <p:nvPr/>
        </p:nvSpPr>
        <p:spPr>
          <a:xfrm>
            <a:off x="2710919" y="4174409"/>
            <a:ext cx="1790700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9FEEE0-A4D6-A756-D98E-F21C4454A203}"/>
              </a:ext>
            </a:extLst>
          </p:cNvPr>
          <p:cNvSpPr txBox="1"/>
          <p:nvPr/>
        </p:nvSpPr>
        <p:spPr>
          <a:xfrm>
            <a:off x="3986212" y="5859459"/>
            <a:ext cx="344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Object Files</a:t>
            </a:r>
          </a:p>
          <a:p>
            <a:pPr algn="ctr"/>
            <a:r>
              <a:rPr lang="en-GB" dirty="0"/>
              <a:t>Compiled version of source files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9EEC711-23EA-823F-7D1F-F6BA67E41F06}"/>
              </a:ext>
            </a:extLst>
          </p:cNvPr>
          <p:cNvSpPr/>
          <p:nvPr/>
        </p:nvSpPr>
        <p:spPr>
          <a:xfrm>
            <a:off x="4876800" y="1587499"/>
            <a:ext cx="1663700" cy="20097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New File Simpl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6596B64-B457-A855-69C4-2FCBDB89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11" y="1869143"/>
            <a:ext cx="811164" cy="10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563A22-F8D3-6F34-7D3C-CD432A54F483}"/>
              </a:ext>
            </a:extLst>
          </p:cNvPr>
          <p:cNvSpPr txBox="1"/>
          <p:nvPr/>
        </p:nvSpPr>
        <p:spPr>
          <a:xfrm>
            <a:off x="5172363" y="3127403"/>
            <a:ext cx="1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main.obj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B7F08F-448A-6B4E-C478-6C147343825E}"/>
              </a:ext>
            </a:extLst>
          </p:cNvPr>
          <p:cNvSpPr/>
          <p:nvPr/>
        </p:nvSpPr>
        <p:spPr>
          <a:xfrm>
            <a:off x="4905472" y="3730273"/>
            <a:ext cx="1663700" cy="20097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" descr="New File Simpl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25ED358-94A0-E194-26AD-7C3D2AF9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11" y="4010848"/>
            <a:ext cx="811164" cy="10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83FFD42-29A0-9A34-E28A-D4081F148B74}"/>
              </a:ext>
            </a:extLst>
          </p:cNvPr>
          <p:cNvSpPr txBox="1"/>
          <p:nvPr/>
        </p:nvSpPr>
        <p:spPr>
          <a:xfrm>
            <a:off x="5172363" y="5269108"/>
            <a:ext cx="1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read.obj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9FA5A8-B853-B755-30DF-884C575370FC}"/>
              </a:ext>
            </a:extLst>
          </p:cNvPr>
          <p:cNvSpPr txBox="1"/>
          <p:nvPr/>
        </p:nvSpPr>
        <p:spPr>
          <a:xfrm>
            <a:off x="7224146" y="375192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Linker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C4E3C1F-D374-5CEA-699F-6E062A7B96E9}"/>
              </a:ext>
            </a:extLst>
          </p:cNvPr>
          <p:cNvGrpSpPr/>
          <p:nvPr/>
        </p:nvGrpSpPr>
        <p:grpSpPr>
          <a:xfrm>
            <a:off x="9865588" y="3722731"/>
            <a:ext cx="1663700" cy="1672400"/>
            <a:chOff x="9735079" y="4066580"/>
            <a:chExt cx="1663700" cy="16724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BE89113-8ED4-5E74-DBD6-ECA12BFA69DA}"/>
                </a:ext>
              </a:extLst>
            </p:cNvPr>
            <p:cNvSpPr/>
            <p:nvPr/>
          </p:nvSpPr>
          <p:spPr>
            <a:xfrm>
              <a:off x="9735079" y="4066580"/>
              <a:ext cx="1663700" cy="16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9B6C91-62D4-26F0-12DA-B03914602AAE}"/>
                </a:ext>
              </a:extLst>
            </p:cNvPr>
            <p:cNvSpPr txBox="1"/>
            <p:nvPr/>
          </p:nvSpPr>
          <p:spPr>
            <a:xfrm>
              <a:off x="9944099" y="5360880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Program.exe</a:t>
              </a:r>
            </a:p>
          </p:txBody>
        </p:sp>
        <p:pic>
          <p:nvPicPr>
            <p:cNvPr id="1036" name="Picture 12" descr="Creating executable (.exe) file from Java ARchive (.jar) file | by Nickson  Joram | Javarevisited | Medium">
              <a:extLst>
                <a:ext uri="{FF2B5EF4-FFF2-40B4-BE49-F238E27FC236}">
                  <a16:creationId xmlns:a16="http://schemas.microsoft.com/office/drawing/2014/main" id="{D876392B-A235-ECDB-82A6-E2A9880DA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0238" y="4193133"/>
              <a:ext cx="1245660" cy="1253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93D5117-5A33-772D-F23E-F01184F96D42}"/>
              </a:ext>
            </a:extLst>
          </p:cNvPr>
          <p:cNvSpPr/>
          <p:nvPr/>
        </p:nvSpPr>
        <p:spPr>
          <a:xfrm rot="766906">
            <a:off x="6713133" y="3068010"/>
            <a:ext cx="2979822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8E4F455-5ABC-B7DB-4671-139CACCA66E3}"/>
              </a:ext>
            </a:extLst>
          </p:cNvPr>
          <p:cNvSpPr/>
          <p:nvPr/>
        </p:nvSpPr>
        <p:spPr>
          <a:xfrm rot="766906">
            <a:off x="6741805" y="4387701"/>
            <a:ext cx="2979822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AAFD2-7FE9-0121-3156-B723A9C1F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52" y="1886680"/>
            <a:ext cx="1579907" cy="1236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8C74C2-B465-575A-14E1-3183864BA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70" y="4404051"/>
            <a:ext cx="1562100" cy="553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CA57A0-E9D7-F38A-B9B2-49858ADFA629}"/>
              </a:ext>
            </a:extLst>
          </p:cNvPr>
          <p:cNvSpPr txBox="1"/>
          <p:nvPr/>
        </p:nvSpPr>
        <p:spPr>
          <a:xfrm>
            <a:off x="5855856" y="89514"/>
            <a:ext cx="634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Compiling</a:t>
            </a:r>
            <a:r>
              <a:rPr lang="en-GB" dirty="0"/>
              <a:t> – translating human readable source code (words) to code that the processor understands (numbers)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B22CA-DD6C-9646-12C7-74E355E20E43}"/>
              </a:ext>
            </a:extLst>
          </p:cNvPr>
          <p:cNvSpPr txBox="1"/>
          <p:nvPr/>
        </p:nvSpPr>
        <p:spPr>
          <a:xfrm>
            <a:off x="6569173" y="932213"/>
            <a:ext cx="563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Object files </a:t>
            </a:r>
            <a:r>
              <a:rPr lang="en-GB" dirty="0"/>
              <a:t>– contain source code for functions, usually one object file doesn’t contain enough information to make complete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335E6-EEDD-FE62-5289-48A95227C1FE}"/>
              </a:ext>
            </a:extLst>
          </p:cNvPr>
          <p:cNvSpPr txBox="1"/>
          <p:nvPr/>
        </p:nvSpPr>
        <p:spPr>
          <a:xfrm>
            <a:off x="6925010" y="2045577"/>
            <a:ext cx="563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Linker</a:t>
            </a:r>
            <a:r>
              <a:rPr lang="en-GB" dirty="0"/>
              <a:t> – links together multiple object files to form a complete program. </a:t>
            </a:r>
          </a:p>
        </p:txBody>
      </p:sp>
    </p:spTree>
    <p:extLst>
      <p:ext uri="{BB962C8B-B14F-4D97-AF65-F5344CB8AC3E}">
        <p14:creationId xmlns:p14="http://schemas.microsoft.com/office/powerpoint/2010/main" val="25167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3DD0-CB5B-74BF-0592-CE0A4BC3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" y="-91950"/>
            <a:ext cx="10515600" cy="1325563"/>
          </a:xfrm>
        </p:spPr>
        <p:txBody>
          <a:bodyPr/>
          <a:lstStyle/>
          <a:p>
            <a:r>
              <a:rPr lang="en-GB" dirty="0"/>
              <a:t>Compilation Process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EF0CCF-B2EE-C147-797C-F27EB2E2B43E}"/>
              </a:ext>
            </a:extLst>
          </p:cNvPr>
          <p:cNvGrpSpPr/>
          <p:nvPr/>
        </p:nvGrpSpPr>
        <p:grpSpPr>
          <a:xfrm>
            <a:off x="838200" y="1587500"/>
            <a:ext cx="1663700" cy="2009775"/>
            <a:chOff x="838200" y="1587500"/>
            <a:chExt cx="1663700" cy="200977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C9C8D4-26F0-E57E-7B62-377E2CDB5207}"/>
                </a:ext>
              </a:extLst>
            </p:cNvPr>
            <p:cNvSpPr/>
            <p:nvPr/>
          </p:nvSpPr>
          <p:spPr>
            <a:xfrm>
              <a:off x="838200" y="1587500"/>
              <a:ext cx="1663700" cy="200977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C73F-F6FA-C94C-4D8B-2821DB88602C}"/>
                </a:ext>
              </a:extLst>
            </p:cNvPr>
            <p:cNvSpPr txBox="1"/>
            <p:nvPr/>
          </p:nvSpPr>
          <p:spPr>
            <a:xfrm>
              <a:off x="1047220" y="3143766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solidFill>
                    <a:schemeClr val="bg2">
                      <a:lumMod val="10000"/>
                    </a:schemeClr>
                  </a:solidFill>
                </a:rPr>
                <a:t>main.c</a:t>
              </a:r>
              <a:endParaRPr lang="en-GB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2C395E-C8D1-63D9-D5C2-A3154F41A9E5}"/>
              </a:ext>
            </a:extLst>
          </p:cNvPr>
          <p:cNvGrpSpPr/>
          <p:nvPr/>
        </p:nvGrpSpPr>
        <p:grpSpPr>
          <a:xfrm>
            <a:off x="838199" y="3814762"/>
            <a:ext cx="1663700" cy="2009775"/>
            <a:chOff x="838200" y="1587500"/>
            <a:chExt cx="1663700" cy="200977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A1402A-8885-7D3C-2DD0-CBED83891BE0}"/>
                </a:ext>
              </a:extLst>
            </p:cNvPr>
            <p:cNvSpPr/>
            <p:nvPr/>
          </p:nvSpPr>
          <p:spPr>
            <a:xfrm>
              <a:off x="838200" y="1587500"/>
              <a:ext cx="1663700" cy="200977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056CF5-EDF4-7BE7-7236-11608900852E}"/>
                </a:ext>
              </a:extLst>
            </p:cNvPr>
            <p:cNvSpPr txBox="1"/>
            <p:nvPr/>
          </p:nvSpPr>
          <p:spPr>
            <a:xfrm>
              <a:off x="1047220" y="3143766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solidFill>
                    <a:schemeClr val="bg2">
                      <a:lumMod val="10000"/>
                    </a:schemeClr>
                  </a:solidFill>
                </a:rPr>
                <a:t>read.c</a:t>
              </a:r>
              <a:endParaRPr lang="en-GB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42EE7B-277F-2CDB-5061-93BE34124B3E}"/>
              </a:ext>
            </a:extLst>
          </p:cNvPr>
          <p:cNvSpPr txBox="1"/>
          <p:nvPr/>
        </p:nvSpPr>
        <p:spPr>
          <a:xfrm>
            <a:off x="309750" y="5837378"/>
            <a:ext cx="2770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Source Files</a:t>
            </a:r>
          </a:p>
          <a:p>
            <a:pPr algn="ctr"/>
            <a:r>
              <a:rPr lang="en-GB" dirty="0"/>
              <a:t>Most programs will have more than one source 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2F131-A07A-2CA6-D8D5-1533BA804FD8}"/>
              </a:ext>
            </a:extLst>
          </p:cNvPr>
          <p:cNvSpPr txBox="1"/>
          <p:nvPr/>
        </p:nvSpPr>
        <p:spPr>
          <a:xfrm>
            <a:off x="2762248" y="327652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Compiler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7619980-8951-B4FF-59F4-4D27C27FC5E3}"/>
              </a:ext>
            </a:extLst>
          </p:cNvPr>
          <p:cNvSpPr/>
          <p:nvPr/>
        </p:nvSpPr>
        <p:spPr>
          <a:xfrm>
            <a:off x="2710919" y="2362745"/>
            <a:ext cx="1790700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AEBE0C-540B-D808-1761-F6E8EEDCA5F9}"/>
              </a:ext>
            </a:extLst>
          </p:cNvPr>
          <p:cNvSpPr/>
          <p:nvPr/>
        </p:nvSpPr>
        <p:spPr>
          <a:xfrm>
            <a:off x="2710919" y="4174409"/>
            <a:ext cx="1790700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9FEEE0-A4D6-A756-D98E-F21C4454A203}"/>
              </a:ext>
            </a:extLst>
          </p:cNvPr>
          <p:cNvSpPr txBox="1"/>
          <p:nvPr/>
        </p:nvSpPr>
        <p:spPr>
          <a:xfrm>
            <a:off x="3986212" y="5859459"/>
            <a:ext cx="344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Object Files</a:t>
            </a:r>
          </a:p>
          <a:p>
            <a:pPr algn="ctr"/>
            <a:r>
              <a:rPr lang="en-GB" dirty="0"/>
              <a:t>Compiled version of source files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9EEC711-23EA-823F-7D1F-F6BA67E41F06}"/>
              </a:ext>
            </a:extLst>
          </p:cNvPr>
          <p:cNvSpPr/>
          <p:nvPr/>
        </p:nvSpPr>
        <p:spPr>
          <a:xfrm>
            <a:off x="4876800" y="1587499"/>
            <a:ext cx="1663700" cy="20097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New File Simpl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6596B64-B457-A855-69C4-2FCBDB89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11" y="1869143"/>
            <a:ext cx="811164" cy="10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563A22-F8D3-6F34-7D3C-CD432A54F483}"/>
              </a:ext>
            </a:extLst>
          </p:cNvPr>
          <p:cNvSpPr txBox="1"/>
          <p:nvPr/>
        </p:nvSpPr>
        <p:spPr>
          <a:xfrm>
            <a:off x="5172363" y="3127403"/>
            <a:ext cx="1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main.obj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B7F08F-448A-6B4E-C478-6C147343825E}"/>
              </a:ext>
            </a:extLst>
          </p:cNvPr>
          <p:cNvSpPr/>
          <p:nvPr/>
        </p:nvSpPr>
        <p:spPr>
          <a:xfrm>
            <a:off x="4905472" y="3730273"/>
            <a:ext cx="1663700" cy="20097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" descr="New File Simpl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25ED358-94A0-E194-26AD-7C3D2AF9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11" y="4010848"/>
            <a:ext cx="811164" cy="10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83FFD42-29A0-9A34-E28A-D4081F148B74}"/>
              </a:ext>
            </a:extLst>
          </p:cNvPr>
          <p:cNvSpPr txBox="1"/>
          <p:nvPr/>
        </p:nvSpPr>
        <p:spPr>
          <a:xfrm>
            <a:off x="5172363" y="5269108"/>
            <a:ext cx="1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read.obj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9FA5A8-B853-B755-30DF-884C575370FC}"/>
              </a:ext>
            </a:extLst>
          </p:cNvPr>
          <p:cNvSpPr txBox="1"/>
          <p:nvPr/>
        </p:nvSpPr>
        <p:spPr>
          <a:xfrm>
            <a:off x="7420742" y="3946797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Linker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C4E3C1F-D374-5CEA-699F-6E062A7B96E9}"/>
              </a:ext>
            </a:extLst>
          </p:cNvPr>
          <p:cNvGrpSpPr/>
          <p:nvPr/>
        </p:nvGrpSpPr>
        <p:grpSpPr>
          <a:xfrm>
            <a:off x="9865588" y="3722731"/>
            <a:ext cx="1663700" cy="1672400"/>
            <a:chOff x="9735079" y="4066580"/>
            <a:chExt cx="1663700" cy="16724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BE89113-8ED4-5E74-DBD6-ECA12BFA69DA}"/>
                </a:ext>
              </a:extLst>
            </p:cNvPr>
            <p:cNvSpPr/>
            <p:nvPr/>
          </p:nvSpPr>
          <p:spPr>
            <a:xfrm>
              <a:off x="9735079" y="4066580"/>
              <a:ext cx="1663700" cy="16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9B6C91-62D4-26F0-12DA-B03914602AAE}"/>
                </a:ext>
              </a:extLst>
            </p:cNvPr>
            <p:cNvSpPr txBox="1"/>
            <p:nvPr/>
          </p:nvSpPr>
          <p:spPr>
            <a:xfrm>
              <a:off x="9944099" y="5360880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Program.exe</a:t>
              </a:r>
            </a:p>
          </p:txBody>
        </p:sp>
        <p:pic>
          <p:nvPicPr>
            <p:cNvPr id="1036" name="Picture 12" descr="Creating executable (.exe) file from Java ARchive (.jar) file | by Nickson  Joram | Javarevisited | Medium">
              <a:extLst>
                <a:ext uri="{FF2B5EF4-FFF2-40B4-BE49-F238E27FC236}">
                  <a16:creationId xmlns:a16="http://schemas.microsoft.com/office/drawing/2014/main" id="{D876392B-A235-ECDB-82A6-E2A9880DA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0238" y="4193133"/>
              <a:ext cx="1245660" cy="1253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93D5117-5A33-772D-F23E-F01184F96D42}"/>
              </a:ext>
            </a:extLst>
          </p:cNvPr>
          <p:cNvSpPr/>
          <p:nvPr/>
        </p:nvSpPr>
        <p:spPr>
          <a:xfrm rot="766906">
            <a:off x="6757944" y="3509676"/>
            <a:ext cx="2979822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8E4F455-5ABC-B7DB-4671-139CACCA66E3}"/>
              </a:ext>
            </a:extLst>
          </p:cNvPr>
          <p:cNvSpPr/>
          <p:nvPr/>
        </p:nvSpPr>
        <p:spPr>
          <a:xfrm rot="766906">
            <a:off x="6741805" y="4387701"/>
            <a:ext cx="2979822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AAFD2-7FE9-0121-3156-B723A9C1F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52" y="1886680"/>
            <a:ext cx="1579907" cy="1236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8C74C2-B465-575A-14E1-3183864BA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70" y="4404051"/>
            <a:ext cx="1562100" cy="553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CA57A0-E9D7-F38A-B9B2-49858ADFA629}"/>
              </a:ext>
            </a:extLst>
          </p:cNvPr>
          <p:cNvSpPr txBox="1"/>
          <p:nvPr/>
        </p:nvSpPr>
        <p:spPr>
          <a:xfrm>
            <a:off x="6569172" y="90759"/>
            <a:ext cx="453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about </a:t>
            </a:r>
            <a:r>
              <a:rPr lang="en-GB" dirty="0" err="1">
                <a:latin typeface="Consolas" panose="020B0609020204030204" pitchFamily="49" charset="0"/>
              </a:rPr>
              <a:t>printf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r>
              <a:rPr lang="en-GB" dirty="0"/>
              <a:t>?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3F89820-8933-10F3-00BF-98698F20F1A6}"/>
              </a:ext>
            </a:extLst>
          </p:cNvPr>
          <p:cNvSpPr/>
          <p:nvPr/>
        </p:nvSpPr>
        <p:spPr>
          <a:xfrm rot="1593367">
            <a:off x="8209781" y="3023698"/>
            <a:ext cx="1725498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F25EC-9747-DBB8-63B2-D0E1E5BC1ECB}"/>
              </a:ext>
            </a:extLst>
          </p:cNvPr>
          <p:cNvSpPr txBox="1"/>
          <p:nvPr/>
        </p:nvSpPr>
        <p:spPr>
          <a:xfrm>
            <a:off x="8716628" y="494724"/>
            <a:ext cx="330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Contained in a special object file – known as a </a:t>
            </a:r>
            <a:r>
              <a:rPr lang="en-GB" i="1" dirty="0"/>
              <a:t>library.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56A1B-74CC-AF73-1BAC-407B1036C05D}"/>
              </a:ext>
            </a:extLst>
          </p:cNvPr>
          <p:cNvSpPr txBox="1"/>
          <p:nvPr/>
        </p:nvSpPr>
        <p:spPr>
          <a:xfrm>
            <a:off x="8749862" y="1511473"/>
            <a:ext cx="3309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i="1" dirty="0"/>
              <a:t>library</a:t>
            </a:r>
            <a:r>
              <a:rPr lang="en-GB" dirty="0"/>
              <a:t> is precompiled code, like an object, but in a format that is easier for multiple programs to reuse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55BD4D-1BD6-A624-8604-79DB4C5A6A84}"/>
              </a:ext>
            </a:extLst>
          </p:cNvPr>
          <p:cNvGrpSpPr/>
          <p:nvPr/>
        </p:nvGrpSpPr>
        <p:grpSpPr>
          <a:xfrm>
            <a:off x="5035974" y="380301"/>
            <a:ext cx="3496642" cy="2340730"/>
            <a:chOff x="5035974" y="380301"/>
            <a:chExt cx="3496642" cy="23407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5922B9-464B-96A5-B000-F95FFA2305D7}"/>
                </a:ext>
              </a:extLst>
            </p:cNvPr>
            <p:cNvSpPr/>
            <p:nvPr/>
          </p:nvSpPr>
          <p:spPr>
            <a:xfrm>
              <a:off x="6868916" y="711256"/>
              <a:ext cx="1663700" cy="200977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2" descr="New File Simple Clip Art at Clker.com - vector clip art online, royalty  free &amp; public domain">
              <a:extLst>
                <a:ext uri="{FF2B5EF4-FFF2-40B4-BE49-F238E27FC236}">
                  <a16:creationId xmlns:a16="http://schemas.microsoft.com/office/drawing/2014/main" id="{32D3C37E-329F-E4E2-A942-707C59B79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83" y="1044810"/>
              <a:ext cx="811164" cy="1096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F28CE0-5584-093A-29C9-D36F115CF464}"/>
                </a:ext>
              </a:extLst>
            </p:cNvPr>
            <p:cNvSpPr txBox="1"/>
            <p:nvPr/>
          </p:nvSpPr>
          <p:spPr>
            <a:xfrm>
              <a:off x="7077936" y="2205776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10000"/>
                    </a:schemeClr>
                  </a:solidFill>
                </a:rPr>
                <a:t>msvcrt.lib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DC6EDAF-33EC-B5D4-7248-8570CED5F7FA}"/>
                </a:ext>
              </a:extLst>
            </p:cNvPr>
            <p:cNvSpPr/>
            <p:nvPr/>
          </p:nvSpPr>
          <p:spPr>
            <a:xfrm>
              <a:off x="5116834" y="380301"/>
              <a:ext cx="1083941" cy="104403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4" name="Picture 2" descr="New File Simple Clip Art at Clker.com - vector clip art online, royalty  free &amp; public domain">
              <a:extLst>
                <a:ext uri="{FF2B5EF4-FFF2-40B4-BE49-F238E27FC236}">
                  <a16:creationId xmlns:a16="http://schemas.microsoft.com/office/drawing/2014/main" id="{849A555B-AB02-D0A0-88DA-6D42A11F0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611" y="494724"/>
              <a:ext cx="512578" cy="692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C0026E-BC8F-3908-35BD-E2D04FA36450}"/>
                </a:ext>
              </a:extLst>
            </p:cNvPr>
            <p:cNvSpPr txBox="1"/>
            <p:nvPr/>
          </p:nvSpPr>
          <p:spPr>
            <a:xfrm>
              <a:off x="5035974" y="1127226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solidFill>
                    <a:schemeClr val="bg2">
                      <a:lumMod val="10000"/>
                    </a:schemeClr>
                  </a:solidFill>
                </a:rPr>
                <a:t>stdio.h</a:t>
              </a:r>
              <a:endParaRPr lang="en-GB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68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C7F9-6DFE-516B-51B7-04AF7CF6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0"/>
            <a:ext cx="10515600" cy="682171"/>
          </a:xfrm>
        </p:spPr>
        <p:txBody>
          <a:bodyPr>
            <a:normAutofit fontScale="90000"/>
          </a:bodyPr>
          <a:lstStyle/>
          <a:p>
            <a:r>
              <a:rPr lang="en-GB" dirty="0"/>
              <a:t>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687B1-1030-355C-A296-1FA41BF6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77" y="196033"/>
            <a:ext cx="9160500" cy="48820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17DC-CD73-8A63-F4DE-E066FE1C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39" y="5078057"/>
            <a:ext cx="6831729" cy="1406635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Complex software</a:t>
            </a:r>
          </a:p>
          <a:p>
            <a:pPr lvl="1"/>
            <a:r>
              <a:rPr lang="en-GB" sz="1600" dirty="0"/>
              <a:t>GUI – interaction with operating system at low level</a:t>
            </a:r>
          </a:p>
          <a:p>
            <a:pPr lvl="1"/>
            <a:r>
              <a:rPr lang="en-GB" sz="1600" dirty="0"/>
              <a:t>3D View – interaction with graphics hardware at low level</a:t>
            </a:r>
          </a:p>
          <a:p>
            <a:r>
              <a:rPr lang="en-GB" sz="2000" dirty="0"/>
              <a:t>Software development in teams/groups</a:t>
            </a:r>
          </a:p>
          <a:p>
            <a:pPr lvl="1"/>
            <a:r>
              <a:rPr lang="en-GB" sz="1600" dirty="0"/>
              <a:t>Interaction, collaboration without conflict</a:t>
            </a:r>
          </a:p>
        </p:txBody>
      </p:sp>
    </p:spTree>
    <p:extLst>
      <p:ext uri="{BB962C8B-B14F-4D97-AF65-F5344CB8AC3E}">
        <p14:creationId xmlns:p14="http://schemas.microsoft.com/office/powerpoint/2010/main" val="228507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3DD0-CB5B-74BF-0592-CE0A4BC3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" y="-91950"/>
            <a:ext cx="10515600" cy="1325563"/>
          </a:xfrm>
        </p:spPr>
        <p:txBody>
          <a:bodyPr/>
          <a:lstStyle/>
          <a:p>
            <a:r>
              <a:rPr lang="en-GB" dirty="0"/>
              <a:t>Libraries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EF0CCF-B2EE-C147-797C-F27EB2E2B43E}"/>
              </a:ext>
            </a:extLst>
          </p:cNvPr>
          <p:cNvGrpSpPr/>
          <p:nvPr/>
        </p:nvGrpSpPr>
        <p:grpSpPr>
          <a:xfrm>
            <a:off x="838200" y="1587500"/>
            <a:ext cx="1663700" cy="2009775"/>
            <a:chOff x="838200" y="1587500"/>
            <a:chExt cx="1663700" cy="200977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C9C8D4-26F0-E57E-7B62-377E2CDB5207}"/>
                </a:ext>
              </a:extLst>
            </p:cNvPr>
            <p:cNvSpPr/>
            <p:nvPr/>
          </p:nvSpPr>
          <p:spPr>
            <a:xfrm>
              <a:off x="838200" y="1587500"/>
              <a:ext cx="1663700" cy="200977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C73F-F6FA-C94C-4D8B-2821DB88602C}"/>
                </a:ext>
              </a:extLst>
            </p:cNvPr>
            <p:cNvSpPr txBox="1"/>
            <p:nvPr/>
          </p:nvSpPr>
          <p:spPr>
            <a:xfrm>
              <a:off x="1047220" y="3143766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solidFill>
                    <a:schemeClr val="bg2">
                      <a:lumMod val="10000"/>
                    </a:schemeClr>
                  </a:solidFill>
                </a:rPr>
                <a:t>main.c</a:t>
              </a:r>
              <a:endParaRPr lang="en-GB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2C395E-C8D1-63D9-D5C2-A3154F41A9E5}"/>
              </a:ext>
            </a:extLst>
          </p:cNvPr>
          <p:cNvGrpSpPr/>
          <p:nvPr/>
        </p:nvGrpSpPr>
        <p:grpSpPr>
          <a:xfrm>
            <a:off x="838199" y="3814762"/>
            <a:ext cx="1663700" cy="2009775"/>
            <a:chOff x="838200" y="1587500"/>
            <a:chExt cx="1663700" cy="200977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A1402A-8885-7D3C-2DD0-CBED83891BE0}"/>
                </a:ext>
              </a:extLst>
            </p:cNvPr>
            <p:cNvSpPr/>
            <p:nvPr/>
          </p:nvSpPr>
          <p:spPr>
            <a:xfrm>
              <a:off x="838200" y="1587500"/>
              <a:ext cx="1663700" cy="200977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056CF5-EDF4-7BE7-7236-11608900852E}"/>
                </a:ext>
              </a:extLst>
            </p:cNvPr>
            <p:cNvSpPr txBox="1"/>
            <p:nvPr/>
          </p:nvSpPr>
          <p:spPr>
            <a:xfrm>
              <a:off x="1047220" y="3143766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solidFill>
                    <a:schemeClr val="bg2">
                      <a:lumMod val="10000"/>
                    </a:schemeClr>
                  </a:solidFill>
                </a:rPr>
                <a:t>read.c</a:t>
              </a:r>
              <a:endParaRPr lang="en-GB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42EE7B-277F-2CDB-5061-93BE34124B3E}"/>
              </a:ext>
            </a:extLst>
          </p:cNvPr>
          <p:cNvSpPr txBox="1"/>
          <p:nvPr/>
        </p:nvSpPr>
        <p:spPr>
          <a:xfrm>
            <a:off x="309750" y="5837378"/>
            <a:ext cx="2770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Source Files</a:t>
            </a:r>
          </a:p>
          <a:p>
            <a:pPr algn="ctr"/>
            <a:r>
              <a:rPr lang="en-GB" dirty="0"/>
              <a:t>Most programs will have more than one source 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2F131-A07A-2CA6-D8D5-1533BA804FD8}"/>
              </a:ext>
            </a:extLst>
          </p:cNvPr>
          <p:cNvSpPr txBox="1"/>
          <p:nvPr/>
        </p:nvSpPr>
        <p:spPr>
          <a:xfrm>
            <a:off x="2762248" y="327652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Compiler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7619980-8951-B4FF-59F4-4D27C27FC5E3}"/>
              </a:ext>
            </a:extLst>
          </p:cNvPr>
          <p:cNvSpPr/>
          <p:nvPr/>
        </p:nvSpPr>
        <p:spPr>
          <a:xfrm>
            <a:off x="2710919" y="2362745"/>
            <a:ext cx="1790700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AEBE0C-540B-D808-1761-F6E8EEDCA5F9}"/>
              </a:ext>
            </a:extLst>
          </p:cNvPr>
          <p:cNvSpPr/>
          <p:nvPr/>
        </p:nvSpPr>
        <p:spPr>
          <a:xfrm>
            <a:off x="2710919" y="4174409"/>
            <a:ext cx="1790700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9FEEE0-A4D6-A756-D98E-F21C4454A203}"/>
              </a:ext>
            </a:extLst>
          </p:cNvPr>
          <p:cNvSpPr txBox="1"/>
          <p:nvPr/>
        </p:nvSpPr>
        <p:spPr>
          <a:xfrm>
            <a:off x="3986212" y="5859459"/>
            <a:ext cx="344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Object Files</a:t>
            </a:r>
          </a:p>
          <a:p>
            <a:pPr algn="ctr"/>
            <a:r>
              <a:rPr lang="en-GB" dirty="0"/>
              <a:t>Compiled version of source files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9EEC711-23EA-823F-7D1F-F6BA67E41F06}"/>
              </a:ext>
            </a:extLst>
          </p:cNvPr>
          <p:cNvSpPr/>
          <p:nvPr/>
        </p:nvSpPr>
        <p:spPr>
          <a:xfrm>
            <a:off x="4876800" y="1587499"/>
            <a:ext cx="1663700" cy="20097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New File Simpl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6596B64-B457-A855-69C4-2FCBDB89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11" y="1869143"/>
            <a:ext cx="811164" cy="10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563A22-F8D3-6F34-7D3C-CD432A54F483}"/>
              </a:ext>
            </a:extLst>
          </p:cNvPr>
          <p:cNvSpPr txBox="1"/>
          <p:nvPr/>
        </p:nvSpPr>
        <p:spPr>
          <a:xfrm>
            <a:off x="5172363" y="3127403"/>
            <a:ext cx="1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main.obj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B7F08F-448A-6B4E-C478-6C147343825E}"/>
              </a:ext>
            </a:extLst>
          </p:cNvPr>
          <p:cNvSpPr/>
          <p:nvPr/>
        </p:nvSpPr>
        <p:spPr>
          <a:xfrm>
            <a:off x="4905472" y="3730273"/>
            <a:ext cx="1663700" cy="20097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" descr="New File Simpl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25ED358-94A0-E194-26AD-7C3D2AF9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11" y="4010848"/>
            <a:ext cx="811164" cy="10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83FFD42-29A0-9A34-E28A-D4081F148B74}"/>
              </a:ext>
            </a:extLst>
          </p:cNvPr>
          <p:cNvSpPr txBox="1"/>
          <p:nvPr/>
        </p:nvSpPr>
        <p:spPr>
          <a:xfrm>
            <a:off x="5172363" y="5269108"/>
            <a:ext cx="1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read.obj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9FA5A8-B853-B755-30DF-884C575370FC}"/>
              </a:ext>
            </a:extLst>
          </p:cNvPr>
          <p:cNvSpPr txBox="1"/>
          <p:nvPr/>
        </p:nvSpPr>
        <p:spPr>
          <a:xfrm>
            <a:off x="7420742" y="3946797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Linker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93D5117-5A33-772D-F23E-F01184F96D42}"/>
              </a:ext>
            </a:extLst>
          </p:cNvPr>
          <p:cNvSpPr/>
          <p:nvPr/>
        </p:nvSpPr>
        <p:spPr>
          <a:xfrm rot="766906">
            <a:off x="6757944" y="3509676"/>
            <a:ext cx="2979822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8E4F455-5ABC-B7DB-4671-139CACCA66E3}"/>
              </a:ext>
            </a:extLst>
          </p:cNvPr>
          <p:cNvSpPr/>
          <p:nvPr/>
        </p:nvSpPr>
        <p:spPr>
          <a:xfrm rot="766906">
            <a:off x="6741805" y="4387701"/>
            <a:ext cx="2979822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AAFD2-7FE9-0121-3156-B723A9C1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52" y="1886680"/>
            <a:ext cx="1579907" cy="1236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8C74C2-B465-575A-14E1-3183864BA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70" y="4404051"/>
            <a:ext cx="1562100" cy="553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CA57A0-E9D7-F38A-B9B2-49858ADFA629}"/>
              </a:ext>
            </a:extLst>
          </p:cNvPr>
          <p:cNvSpPr txBox="1"/>
          <p:nvPr/>
        </p:nvSpPr>
        <p:spPr>
          <a:xfrm>
            <a:off x="6569172" y="90759"/>
            <a:ext cx="453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about </a:t>
            </a:r>
            <a:r>
              <a:rPr lang="en-GB" dirty="0" err="1">
                <a:latin typeface="Consolas" panose="020B0609020204030204" pitchFamily="49" charset="0"/>
              </a:rPr>
              <a:t>printf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r>
              <a:rPr lang="en-GB" dirty="0"/>
              <a:t>?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3F89820-8933-10F3-00BF-98698F20F1A6}"/>
              </a:ext>
            </a:extLst>
          </p:cNvPr>
          <p:cNvSpPr/>
          <p:nvPr/>
        </p:nvSpPr>
        <p:spPr>
          <a:xfrm rot="1593367">
            <a:off x="8209781" y="3023698"/>
            <a:ext cx="1725498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F25EC-9747-DBB8-63B2-D0E1E5BC1ECB}"/>
              </a:ext>
            </a:extLst>
          </p:cNvPr>
          <p:cNvSpPr txBox="1"/>
          <p:nvPr/>
        </p:nvSpPr>
        <p:spPr>
          <a:xfrm>
            <a:off x="8716628" y="494724"/>
            <a:ext cx="330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Contained in a special object file – known as a </a:t>
            </a:r>
            <a:r>
              <a:rPr lang="en-GB" i="1" dirty="0"/>
              <a:t>library.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56A1B-74CC-AF73-1BAC-407B1036C05D}"/>
              </a:ext>
            </a:extLst>
          </p:cNvPr>
          <p:cNvSpPr txBox="1"/>
          <p:nvPr/>
        </p:nvSpPr>
        <p:spPr>
          <a:xfrm>
            <a:off x="8749862" y="1511473"/>
            <a:ext cx="3309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i="1" dirty="0"/>
              <a:t>library</a:t>
            </a:r>
            <a:r>
              <a:rPr lang="en-GB" dirty="0"/>
              <a:t> is precompiled code, like an object, but in a format that is easier for multiple programs to reuse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C72A2D-C83B-F302-FA77-3F8FDC55F242}"/>
              </a:ext>
            </a:extLst>
          </p:cNvPr>
          <p:cNvGrpSpPr/>
          <p:nvPr/>
        </p:nvGrpSpPr>
        <p:grpSpPr>
          <a:xfrm>
            <a:off x="7496138" y="2822029"/>
            <a:ext cx="4093137" cy="3934965"/>
            <a:chOff x="7496138" y="2822029"/>
            <a:chExt cx="4093137" cy="393496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2496BF8-C0B2-8B36-B121-550079A93202}"/>
                </a:ext>
              </a:extLst>
            </p:cNvPr>
            <p:cNvGrpSpPr/>
            <p:nvPr/>
          </p:nvGrpSpPr>
          <p:grpSpPr>
            <a:xfrm>
              <a:off x="7496138" y="2822029"/>
              <a:ext cx="4062060" cy="3934965"/>
              <a:chOff x="7336719" y="3165878"/>
              <a:chExt cx="4062060" cy="3934965"/>
            </a:xfrm>
          </p:grpSpPr>
          <p:sp>
            <p:nvSpPr>
              <p:cNvPr id="1029" name="Rectangle: Rounded Corners 1028">
                <a:extLst>
                  <a:ext uri="{FF2B5EF4-FFF2-40B4-BE49-F238E27FC236}">
                    <a16:creationId xmlns:a16="http://schemas.microsoft.com/office/drawing/2014/main" id="{472BB38D-FE0D-5F13-F4D7-CE15E6D5C688}"/>
                  </a:ext>
                </a:extLst>
              </p:cNvPr>
              <p:cNvSpPr/>
              <p:nvPr/>
            </p:nvSpPr>
            <p:spPr>
              <a:xfrm>
                <a:off x="9735079" y="3165878"/>
                <a:ext cx="1663700" cy="38650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C5BEC6DD-79DC-A633-2E02-54F736F32D4B}"/>
                  </a:ext>
                </a:extLst>
              </p:cNvPr>
              <p:cNvSpPr txBox="1"/>
              <p:nvPr/>
            </p:nvSpPr>
            <p:spPr>
              <a:xfrm>
                <a:off x="7336719" y="5931292"/>
                <a:ext cx="174895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2">
                        <a:lumMod val="10000"/>
                      </a:schemeClr>
                    </a:solidFill>
                  </a:rPr>
                  <a:t>Executable contains code for all functions, including library, and some header information</a:t>
                </a:r>
              </a:p>
            </p:txBody>
          </p:sp>
          <p:pic>
            <p:nvPicPr>
              <p:cNvPr id="1031" name="Picture 12" descr="Creating executable (.exe) file from Java ARchive (.jar) file | by Nickson  Joram | Javarevisited | Medium">
                <a:extLst>
                  <a:ext uri="{FF2B5EF4-FFF2-40B4-BE49-F238E27FC236}">
                    <a16:creationId xmlns:a16="http://schemas.microsoft.com/office/drawing/2014/main" id="{6F95A59B-618D-3E6B-7A64-2CD28D3921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9376" y="6392794"/>
                <a:ext cx="561680" cy="565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7FB41CD-7668-9B7B-3599-86691D606719}"/>
                </a:ext>
              </a:extLst>
            </p:cNvPr>
            <p:cNvGrpSpPr/>
            <p:nvPr/>
          </p:nvGrpSpPr>
          <p:grpSpPr>
            <a:xfrm>
              <a:off x="9839509" y="2942737"/>
              <a:ext cx="1749766" cy="3444019"/>
              <a:chOff x="9839509" y="2942737"/>
              <a:chExt cx="1749766" cy="3444019"/>
            </a:xfrm>
          </p:grpSpPr>
          <p:pic>
            <p:nvPicPr>
              <p:cNvPr id="59" name="Picture 2" descr="New File Simple Clip Art at Clker.com - vector clip art online, royalty  free &amp; public domain">
                <a:extLst>
                  <a:ext uri="{FF2B5EF4-FFF2-40B4-BE49-F238E27FC236}">
                    <a16:creationId xmlns:a16="http://schemas.microsoft.com/office/drawing/2014/main" id="{FDD60527-BE19-04B4-0BF2-83F3F4E3D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9390" y="5740048"/>
                <a:ext cx="478564" cy="646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EA0333-E41D-63D7-85CD-D8D2363025AC}"/>
                  </a:ext>
                </a:extLst>
              </p:cNvPr>
              <p:cNvSpPr txBox="1"/>
              <p:nvPr/>
            </p:nvSpPr>
            <p:spPr>
              <a:xfrm>
                <a:off x="9865588" y="5921986"/>
                <a:ext cx="1113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chemeClr val="bg1"/>
                    </a:solidFill>
                  </a:rPr>
                  <a:t>read.obj</a:t>
                </a:r>
              </a:p>
            </p:txBody>
          </p:sp>
          <p:pic>
            <p:nvPicPr>
              <p:cNvPr id="61" name="Picture 2" descr="New File Simple Clip Art at Clker.com - vector clip art online, royalty  free &amp; public domain">
                <a:extLst>
                  <a:ext uri="{FF2B5EF4-FFF2-40B4-BE49-F238E27FC236}">
                    <a16:creationId xmlns:a16="http://schemas.microsoft.com/office/drawing/2014/main" id="{3E0BE27B-9B7C-673F-1EA9-F390E7914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53311" y="5002371"/>
                <a:ext cx="478564" cy="646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FD266F-1B6C-BCBA-8AB1-B870661F5390}"/>
                  </a:ext>
                </a:extLst>
              </p:cNvPr>
              <p:cNvSpPr txBox="1"/>
              <p:nvPr/>
            </p:nvSpPr>
            <p:spPr>
              <a:xfrm>
                <a:off x="9839509" y="5184309"/>
                <a:ext cx="1113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chemeClr val="bg1"/>
                    </a:solidFill>
                  </a:rPr>
                  <a:t>main.obj</a:t>
                </a:r>
              </a:p>
            </p:txBody>
          </p:sp>
          <p:pic>
            <p:nvPicPr>
              <p:cNvPr id="63" name="Picture 2" descr="New File Simple Clip Art at Clker.com - vector clip art online, royalty  free &amp; public domain">
                <a:extLst>
                  <a:ext uri="{FF2B5EF4-FFF2-40B4-BE49-F238E27FC236}">
                    <a16:creationId xmlns:a16="http://schemas.microsoft.com/office/drawing/2014/main" id="{11229E38-BD6F-4D3B-08CF-1688D3C3CE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26936" y="4264694"/>
                <a:ext cx="478564" cy="646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9B970412-A373-F2F1-8E4E-8CEBE4986599}"/>
                  </a:ext>
                </a:extLst>
              </p:cNvPr>
              <p:cNvSpPr txBox="1"/>
              <p:nvPr/>
            </p:nvSpPr>
            <p:spPr>
              <a:xfrm>
                <a:off x="9849536" y="4310821"/>
                <a:ext cx="1113802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i="1" dirty="0" err="1">
                    <a:solidFill>
                      <a:schemeClr val="bg1"/>
                    </a:solidFill>
                  </a:rPr>
                  <a:t>p</a:t>
                </a:r>
                <a:r>
                  <a:rPr lang="en-GB" sz="1800" i="1" dirty="0" err="1">
                    <a:solidFill>
                      <a:schemeClr val="bg1"/>
                    </a:solidFill>
                  </a:rPr>
                  <a:t>rintf</a:t>
                </a:r>
                <a:r>
                  <a:rPr lang="en-GB" sz="1800" i="1" dirty="0">
                    <a:solidFill>
                      <a:schemeClr val="bg1"/>
                    </a:solidFill>
                  </a:rPr>
                  <a:t>() </a:t>
                </a:r>
                <a:r>
                  <a:rPr lang="en-GB" sz="1100" dirty="0">
                    <a:solidFill>
                      <a:schemeClr val="bg1"/>
                    </a:solidFill>
                  </a:rPr>
                  <a:t>from msvcrt.lib</a:t>
                </a:r>
                <a:endParaRPr lang="en-GB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755DD43-A1BB-6B5D-6C1F-72BD2C92FE49}"/>
                  </a:ext>
                </a:extLst>
              </p:cNvPr>
              <p:cNvSpPr txBox="1"/>
              <p:nvPr/>
            </p:nvSpPr>
            <p:spPr>
              <a:xfrm>
                <a:off x="9902568" y="3261127"/>
                <a:ext cx="1647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chemeClr val="bg1"/>
                    </a:solidFill>
                  </a:rPr>
                  <a:t>Import Tables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E87735C9-F792-3B4C-AA4E-70AD7027E858}"/>
                  </a:ext>
                </a:extLst>
              </p:cNvPr>
              <p:cNvSpPr txBox="1"/>
              <p:nvPr/>
            </p:nvSpPr>
            <p:spPr>
              <a:xfrm>
                <a:off x="9910638" y="3596006"/>
                <a:ext cx="1647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Export</a:t>
                </a:r>
                <a:r>
                  <a:rPr lang="en-GB" sz="1800" dirty="0">
                    <a:solidFill>
                      <a:schemeClr val="bg1"/>
                    </a:solidFill>
                  </a:rPr>
                  <a:t> Tables</a:t>
                </a:r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DDDF0D9E-F4AA-1ECF-D019-40D49B1CB8D2}"/>
                  </a:ext>
                </a:extLst>
              </p:cNvPr>
              <p:cNvSpPr txBox="1"/>
              <p:nvPr/>
            </p:nvSpPr>
            <p:spPr>
              <a:xfrm>
                <a:off x="9879561" y="2942737"/>
                <a:ext cx="1709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Headers</a:t>
                </a:r>
                <a:endParaRPr lang="en-GB" sz="1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D2436A6A-0C01-E457-5634-9EF18E787C3C}"/>
              </a:ext>
            </a:extLst>
          </p:cNvPr>
          <p:cNvGrpSpPr/>
          <p:nvPr/>
        </p:nvGrpSpPr>
        <p:grpSpPr>
          <a:xfrm>
            <a:off x="5035974" y="380301"/>
            <a:ext cx="3496642" cy="2340730"/>
            <a:chOff x="5035974" y="380301"/>
            <a:chExt cx="3496642" cy="2340730"/>
          </a:xfrm>
        </p:grpSpPr>
        <p:sp>
          <p:nvSpPr>
            <p:cNvPr id="1033" name="Rectangle: Rounded Corners 1032">
              <a:extLst>
                <a:ext uri="{FF2B5EF4-FFF2-40B4-BE49-F238E27FC236}">
                  <a16:creationId xmlns:a16="http://schemas.microsoft.com/office/drawing/2014/main" id="{497C3720-3F3B-96D1-7D72-605E4C87678D}"/>
                </a:ext>
              </a:extLst>
            </p:cNvPr>
            <p:cNvSpPr/>
            <p:nvPr/>
          </p:nvSpPr>
          <p:spPr>
            <a:xfrm>
              <a:off x="6868916" y="711256"/>
              <a:ext cx="1663700" cy="200977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34" name="Picture 2" descr="New File Simple Clip Art at Clker.com - vector clip art online, royalty  free &amp; public domain">
              <a:extLst>
                <a:ext uri="{FF2B5EF4-FFF2-40B4-BE49-F238E27FC236}">
                  <a16:creationId xmlns:a16="http://schemas.microsoft.com/office/drawing/2014/main" id="{06639399-5CF4-CC94-A313-EBD598443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83" y="1044810"/>
              <a:ext cx="811164" cy="1096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B80E1F1A-091D-108E-A941-85746CF266CB}"/>
                </a:ext>
              </a:extLst>
            </p:cNvPr>
            <p:cNvSpPr txBox="1"/>
            <p:nvPr/>
          </p:nvSpPr>
          <p:spPr>
            <a:xfrm>
              <a:off x="7077936" y="2205776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10000"/>
                    </a:schemeClr>
                  </a:solidFill>
                </a:rPr>
                <a:t>msvcrt.lib</a:t>
              </a:r>
            </a:p>
          </p:txBody>
        </p:sp>
        <p:sp>
          <p:nvSpPr>
            <p:cNvPr id="1037" name="Rectangle: Rounded Corners 1036">
              <a:extLst>
                <a:ext uri="{FF2B5EF4-FFF2-40B4-BE49-F238E27FC236}">
                  <a16:creationId xmlns:a16="http://schemas.microsoft.com/office/drawing/2014/main" id="{80A32662-5731-0906-C0D2-E4CBD403226A}"/>
                </a:ext>
              </a:extLst>
            </p:cNvPr>
            <p:cNvSpPr/>
            <p:nvPr/>
          </p:nvSpPr>
          <p:spPr>
            <a:xfrm>
              <a:off x="5116834" y="380301"/>
              <a:ext cx="1083941" cy="104403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38" name="Picture 2" descr="New File Simple Clip Art at Clker.com - vector clip art online, royalty  free &amp; public domain">
              <a:extLst>
                <a:ext uri="{FF2B5EF4-FFF2-40B4-BE49-F238E27FC236}">
                  <a16:creationId xmlns:a16="http://schemas.microsoft.com/office/drawing/2014/main" id="{7DAEC11F-5EE7-9D54-C8EF-6435FFA33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611" y="494724"/>
              <a:ext cx="512578" cy="692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EC3B94FF-768D-995D-B975-0E176431045A}"/>
                </a:ext>
              </a:extLst>
            </p:cNvPr>
            <p:cNvSpPr txBox="1"/>
            <p:nvPr/>
          </p:nvSpPr>
          <p:spPr>
            <a:xfrm>
              <a:off x="5035974" y="1127226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solidFill>
                    <a:schemeClr val="bg2">
                      <a:lumMod val="10000"/>
                    </a:schemeClr>
                  </a:solidFill>
                </a:rPr>
                <a:t>stdio.h</a:t>
              </a:r>
              <a:endParaRPr lang="en-GB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40" name="Arrow: Down 1039">
            <a:extLst>
              <a:ext uri="{FF2B5EF4-FFF2-40B4-BE49-F238E27FC236}">
                <a16:creationId xmlns:a16="http://schemas.microsoft.com/office/drawing/2014/main" id="{7AD7A119-902F-E576-C4E9-5F6ED1192BC3}"/>
              </a:ext>
            </a:extLst>
          </p:cNvPr>
          <p:cNvSpPr/>
          <p:nvPr/>
        </p:nvSpPr>
        <p:spPr>
          <a:xfrm rot="3833649">
            <a:off x="3887177" y="680513"/>
            <a:ext cx="250874" cy="20326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F08FD81C-41F4-7611-9068-7D275D4E56B7}"/>
              </a:ext>
            </a:extLst>
          </p:cNvPr>
          <p:cNvSpPr txBox="1"/>
          <p:nvPr/>
        </p:nvSpPr>
        <p:spPr>
          <a:xfrm>
            <a:off x="2436268" y="31323"/>
            <a:ext cx="247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Header file defines library contents – so compiler knows what functions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1381907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3DD0-CB5B-74BF-0592-CE0A4BC3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" y="-91950"/>
            <a:ext cx="10515600" cy="1325563"/>
          </a:xfrm>
        </p:spPr>
        <p:txBody>
          <a:bodyPr/>
          <a:lstStyle/>
          <a:p>
            <a:r>
              <a:rPr lang="en-GB" dirty="0"/>
              <a:t>Static Linking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9EEC711-23EA-823F-7D1F-F6BA67E41F06}"/>
              </a:ext>
            </a:extLst>
          </p:cNvPr>
          <p:cNvSpPr/>
          <p:nvPr/>
        </p:nvSpPr>
        <p:spPr>
          <a:xfrm>
            <a:off x="4876800" y="1587499"/>
            <a:ext cx="1663700" cy="20097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New File Simpl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6596B64-B457-A855-69C4-2FCBDB89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11" y="1869143"/>
            <a:ext cx="811164" cy="10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563A22-F8D3-6F34-7D3C-CD432A54F483}"/>
              </a:ext>
            </a:extLst>
          </p:cNvPr>
          <p:cNvSpPr txBox="1"/>
          <p:nvPr/>
        </p:nvSpPr>
        <p:spPr>
          <a:xfrm>
            <a:off x="5172363" y="3127403"/>
            <a:ext cx="1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main.obj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B7F08F-448A-6B4E-C478-6C147343825E}"/>
              </a:ext>
            </a:extLst>
          </p:cNvPr>
          <p:cNvSpPr/>
          <p:nvPr/>
        </p:nvSpPr>
        <p:spPr>
          <a:xfrm>
            <a:off x="4905472" y="3730273"/>
            <a:ext cx="1663700" cy="20097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" descr="New File Simpl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25ED358-94A0-E194-26AD-7C3D2AF9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11" y="4010848"/>
            <a:ext cx="811164" cy="10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83FFD42-29A0-9A34-E28A-D4081F148B74}"/>
              </a:ext>
            </a:extLst>
          </p:cNvPr>
          <p:cNvSpPr txBox="1"/>
          <p:nvPr/>
        </p:nvSpPr>
        <p:spPr>
          <a:xfrm>
            <a:off x="5172363" y="5269108"/>
            <a:ext cx="1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read.obj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9FA5A8-B853-B755-30DF-884C575370FC}"/>
              </a:ext>
            </a:extLst>
          </p:cNvPr>
          <p:cNvSpPr txBox="1"/>
          <p:nvPr/>
        </p:nvSpPr>
        <p:spPr>
          <a:xfrm>
            <a:off x="7420742" y="3946797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Linker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93D5117-5A33-772D-F23E-F01184F96D42}"/>
              </a:ext>
            </a:extLst>
          </p:cNvPr>
          <p:cNvSpPr/>
          <p:nvPr/>
        </p:nvSpPr>
        <p:spPr>
          <a:xfrm rot="766906">
            <a:off x="6757944" y="3509676"/>
            <a:ext cx="2979822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8E4F455-5ABC-B7DB-4671-139CACCA66E3}"/>
              </a:ext>
            </a:extLst>
          </p:cNvPr>
          <p:cNvSpPr/>
          <p:nvPr/>
        </p:nvSpPr>
        <p:spPr>
          <a:xfrm rot="766906">
            <a:off x="6741805" y="4387701"/>
            <a:ext cx="2979822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28CE0-5584-093A-29C9-D36F115CF464}"/>
              </a:ext>
            </a:extLst>
          </p:cNvPr>
          <p:cNvSpPr txBox="1"/>
          <p:nvPr/>
        </p:nvSpPr>
        <p:spPr>
          <a:xfrm>
            <a:off x="7077936" y="2205776"/>
            <a:ext cx="1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msvcrt.lib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3F89820-8933-10F3-00BF-98698F20F1A6}"/>
              </a:ext>
            </a:extLst>
          </p:cNvPr>
          <p:cNvSpPr/>
          <p:nvPr/>
        </p:nvSpPr>
        <p:spPr>
          <a:xfrm rot="1593367">
            <a:off x="8209781" y="3023698"/>
            <a:ext cx="1725498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56A1B-74CC-AF73-1BAC-407B1036C05D}"/>
              </a:ext>
            </a:extLst>
          </p:cNvPr>
          <p:cNvSpPr txBox="1"/>
          <p:nvPr/>
        </p:nvSpPr>
        <p:spPr>
          <a:xfrm>
            <a:off x="169528" y="1005447"/>
            <a:ext cx="41246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example shows a complete copy of </a:t>
            </a:r>
            <a:r>
              <a:rPr lang="en-GB" dirty="0" err="1">
                <a:latin typeface="Consolas" panose="020B0609020204030204" pitchFamily="49" charset="0"/>
              </a:rPr>
              <a:t>printf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r>
              <a:rPr lang="en-GB" dirty="0"/>
              <a:t> being placed in executable</a:t>
            </a:r>
          </a:p>
          <a:p>
            <a:endParaRPr lang="en-GB" dirty="0"/>
          </a:p>
          <a:p>
            <a:r>
              <a:rPr lang="en-GB" dirty="0"/>
              <a:t>Would actually be </a:t>
            </a:r>
            <a:r>
              <a:rPr lang="en-GB" dirty="0" err="1">
                <a:latin typeface="Consolas" panose="020B0609020204030204" pitchFamily="49" charset="0"/>
              </a:rPr>
              <a:t>printf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r>
              <a:rPr lang="en-GB" dirty="0"/>
              <a:t> + other functions </a:t>
            </a:r>
            <a:r>
              <a:rPr lang="en-GB" dirty="0" err="1"/>
              <a:t>printf</a:t>
            </a:r>
            <a:r>
              <a:rPr lang="en-GB" dirty="0"/>
              <a:t> calls</a:t>
            </a:r>
          </a:p>
          <a:p>
            <a:endParaRPr lang="en-GB" dirty="0"/>
          </a:p>
          <a:p>
            <a:r>
              <a:rPr lang="en-GB" dirty="0"/>
              <a:t>Called </a:t>
            </a:r>
            <a:r>
              <a:rPr lang="en-GB" i="1" dirty="0"/>
              <a:t>static linking</a:t>
            </a:r>
          </a:p>
          <a:p>
            <a:endParaRPr lang="en-GB" i="1" dirty="0"/>
          </a:p>
          <a:p>
            <a:r>
              <a:rPr lang="en-GB" dirty="0"/>
              <a:t>Usually not a good idea!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Every program on computer has a copy of </a:t>
            </a:r>
            <a:r>
              <a:rPr lang="en-GB" sz="1600" dirty="0" err="1"/>
              <a:t>printf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Increased hard drive usage</a:t>
            </a:r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Every program running is loaded into RAM, each program has a copy of </a:t>
            </a:r>
            <a:r>
              <a:rPr lang="en-GB" sz="1600" dirty="0" err="1"/>
              <a:t>printf</a:t>
            </a:r>
            <a:r>
              <a:rPr lang="en-GB" sz="16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Increases RAM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Printf</a:t>
            </a:r>
            <a:r>
              <a:rPr lang="en-GB" sz="1600" dirty="0"/>
              <a:t> updated because of bug, every program on computer needs updating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FDA807-482E-7430-C32E-C55554EB37C2}"/>
              </a:ext>
            </a:extLst>
          </p:cNvPr>
          <p:cNvGrpSpPr/>
          <p:nvPr/>
        </p:nvGrpSpPr>
        <p:grpSpPr>
          <a:xfrm>
            <a:off x="7496138" y="2822029"/>
            <a:ext cx="4093137" cy="3934965"/>
            <a:chOff x="7496138" y="2822029"/>
            <a:chExt cx="4093137" cy="39349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C4E3C1F-D374-5CEA-699F-6E062A7B96E9}"/>
                </a:ext>
              </a:extLst>
            </p:cNvPr>
            <p:cNvGrpSpPr/>
            <p:nvPr/>
          </p:nvGrpSpPr>
          <p:grpSpPr>
            <a:xfrm>
              <a:off x="7496138" y="2822029"/>
              <a:ext cx="4062060" cy="3934965"/>
              <a:chOff x="7336719" y="3165878"/>
              <a:chExt cx="4062060" cy="3934965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BE89113-8ED4-5E74-DBD6-ECA12BFA69DA}"/>
                  </a:ext>
                </a:extLst>
              </p:cNvPr>
              <p:cNvSpPr/>
              <p:nvPr/>
            </p:nvSpPr>
            <p:spPr>
              <a:xfrm>
                <a:off x="9735079" y="3165878"/>
                <a:ext cx="1663700" cy="38650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9B6C91-62D4-26F0-12DA-B03914602AAE}"/>
                  </a:ext>
                </a:extLst>
              </p:cNvPr>
              <p:cNvSpPr txBox="1"/>
              <p:nvPr/>
            </p:nvSpPr>
            <p:spPr>
              <a:xfrm>
                <a:off x="7336719" y="5931292"/>
                <a:ext cx="174895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2">
                        <a:lumMod val="10000"/>
                      </a:schemeClr>
                    </a:solidFill>
                  </a:rPr>
                  <a:t>Executable contains code for all functions, including library, and some header information</a:t>
                </a:r>
              </a:p>
            </p:txBody>
          </p:sp>
          <p:pic>
            <p:nvPicPr>
              <p:cNvPr id="1036" name="Picture 12" descr="Creating executable (.exe) file from Java ARchive (.jar) file | by Nickson  Joram | Javarevisited | Medium">
                <a:extLst>
                  <a:ext uri="{FF2B5EF4-FFF2-40B4-BE49-F238E27FC236}">
                    <a16:creationId xmlns:a16="http://schemas.microsoft.com/office/drawing/2014/main" id="{D876392B-A235-ECDB-82A6-E2A9880DA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9376" y="6392794"/>
                <a:ext cx="561680" cy="565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118E5-69A0-E35A-E6EC-4256ED2CCC50}"/>
                </a:ext>
              </a:extLst>
            </p:cNvPr>
            <p:cNvGrpSpPr/>
            <p:nvPr/>
          </p:nvGrpSpPr>
          <p:grpSpPr>
            <a:xfrm>
              <a:off x="9839509" y="2942737"/>
              <a:ext cx="1749766" cy="3444019"/>
              <a:chOff x="9839509" y="2942737"/>
              <a:chExt cx="1749766" cy="3444019"/>
            </a:xfrm>
          </p:grpSpPr>
          <p:pic>
            <p:nvPicPr>
              <p:cNvPr id="11" name="Picture 2" descr="New File Simple Clip Art at Clker.com - vector clip art online, royalty  free &amp; public domain">
                <a:extLst>
                  <a:ext uri="{FF2B5EF4-FFF2-40B4-BE49-F238E27FC236}">
                    <a16:creationId xmlns:a16="http://schemas.microsoft.com/office/drawing/2014/main" id="{70872F39-8E0A-AFA9-A296-439E376FB2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9390" y="5740048"/>
                <a:ext cx="478564" cy="646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FE115D-25D1-A4FD-746F-3E7AC9B89FBA}"/>
                  </a:ext>
                </a:extLst>
              </p:cNvPr>
              <p:cNvSpPr txBox="1"/>
              <p:nvPr/>
            </p:nvSpPr>
            <p:spPr>
              <a:xfrm>
                <a:off x="9865588" y="5921986"/>
                <a:ext cx="1113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chemeClr val="bg1"/>
                    </a:solidFill>
                  </a:rPr>
                  <a:t>read.obj</a:t>
                </a:r>
              </a:p>
            </p:txBody>
          </p:sp>
          <p:pic>
            <p:nvPicPr>
              <p:cNvPr id="35" name="Picture 2" descr="New File Simple Clip Art at Clker.com - vector clip art online, royalty  free &amp; public domain">
                <a:extLst>
                  <a:ext uri="{FF2B5EF4-FFF2-40B4-BE49-F238E27FC236}">
                    <a16:creationId xmlns:a16="http://schemas.microsoft.com/office/drawing/2014/main" id="{717E06CA-D310-9292-A429-9BC0A1389C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53311" y="5002371"/>
                <a:ext cx="478564" cy="646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7B4087-C0CC-6143-7085-E969C2D3C8E6}"/>
                  </a:ext>
                </a:extLst>
              </p:cNvPr>
              <p:cNvSpPr txBox="1"/>
              <p:nvPr/>
            </p:nvSpPr>
            <p:spPr>
              <a:xfrm>
                <a:off x="9839509" y="5184309"/>
                <a:ext cx="1113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chemeClr val="bg1"/>
                    </a:solidFill>
                  </a:rPr>
                  <a:t>main.obj</a:t>
                </a:r>
              </a:p>
            </p:txBody>
          </p:sp>
          <p:pic>
            <p:nvPicPr>
              <p:cNvPr id="37" name="Picture 2" descr="New File Simple Clip Art at Clker.com - vector clip art online, royalty  free &amp; public domain">
                <a:extLst>
                  <a:ext uri="{FF2B5EF4-FFF2-40B4-BE49-F238E27FC236}">
                    <a16:creationId xmlns:a16="http://schemas.microsoft.com/office/drawing/2014/main" id="{FBD5AA27-E8D4-A6A6-562B-905E2E077F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26936" y="4264694"/>
                <a:ext cx="478564" cy="646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5D3326-5962-677D-E356-1D1616A76F27}"/>
                  </a:ext>
                </a:extLst>
              </p:cNvPr>
              <p:cNvSpPr txBox="1"/>
              <p:nvPr/>
            </p:nvSpPr>
            <p:spPr>
              <a:xfrm>
                <a:off x="9849536" y="4310821"/>
                <a:ext cx="1113802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i="1" dirty="0" err="1">
                    <a:solidFill>
                      <a:schemeClr val="bg1"/>
                    </a:solidFill>
                  </a:rPr>
                  <a:t>p</a:t>
                </a:r>
                <a:r>
                  <a:rPr lang="en-GB" sz="1800" i="1" dirty="0" err="1">
                    <a:solidFill>
                      <a:schemeClr val="bg1"/>
                    </a:solidFill>
                  </a:rPr>
                  <a:t>rintf</a:t>
                </a:r>
                <a:r>
                  <a:rPr lang="en-GB" sz="1800" i="1" dirty="0">
                    <a:solidFill>
                      <a:schemeClr val="bg1"/>
                    </a:solidFill>
                  </a:rPr>
                  <a:t>() </a:t>
                </a:r>
                <a:r>
                  <a:rPr lang="en-GB" sz="1100" dirty="0">
                    <a:solidFill>
                      <a:schemeClr val="bg1"/>
                    </a:solidFill>
                  </a:rPr>
                  <a:t>from msvcrt.lib</a:t>
                </a:r>
                <a:endParaRPr lang="en-GB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5173B3-0111-7041-0DD1-4E5833622277}"/>
                  </a:ext>
                </a:extLst>
              </p:cNvPr>
              <p:cNvSpPr txBox="1"/>
              <p:nvPr/>
            </p:nvSpPr>
            <p:spPr>
              <a:xfrm>
                <a:off x="9902568" y="3261127"/>
                <a:ext cx="1647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chemeClr val="bg1"/>
                    </a:solidFill>
                  </a:rPr>
                  <a:t>Import Tables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B7B061F-EB75-5AD7-2023-B8DB6770C995}"/>
                  </a:ext>
                </a:extLst>
              </p:cNvPr>
              <p:cNvSpPr txBox="1"/>
              <p:nvPr/>
            </p:nvSpPr>
            <p:spPr>
              <a:xfrm>
                <a:off x="9910638" y="3596006"/>
                <a:ext cx="1647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Export</a:t>
                </a:r>
                <a:r>
                  <a:rPr lang="en-GB" sz="1800" dirty="0">
                    <a:solidFill>
                      <a:schemeClr val="bg1"/>
                    </a:solidFill>
                  </a:rPr>
                  <a:t> Tables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178A8E-4211-9F46-3CBD-201A95654444}"/>
                  </a:ext>
                </a:extLst>
              </p:cNvPr>
              <p:cNvSpPr txBox="1"/>
              <p:nvPr/>
            </p:nvSpPr>
            <p:spPr>
              <a:xfrm>
                <a:off x="9879561" y="2942737"/>
                <a:ext cx="1709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Headers</a:t>
                </a:r>
                <a:endParaRPr lang="en-GB" sz="1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B83C3D-4EB2-B4C9-56D6-AD75340DF8F9}"/>
              </a:ext>
            </a:extLst>
          </p:cNvPr>
          <p:cNvGrpSpPr/>
          <p:nvPr/>
        </p:nvGrpSpPr>
        <p:grpSpPr>
          <a:xfrm>
            <a:off x="6868916" y="711256"/>
            <a:ext cx="1663700" cy="2009775"/>
            <a:chOff x="6868916" y="711256"/>
            <a:chExt cx="1663700" cy="200977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5A3FB27-D294-CDFC-0658-6AC31638B167}"/>
                </a:ext>
              </a:extLst>
            </p:cNvPr>
            <p:cNvSpPr/>
            <p:nvPr/>
          </p:nvSpPr>
          <p:spPr>
            <a:xfrm>
              <a:off x="6868916" y="711256"/>
              <a:ext cx="1663700" cy="200977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7" name="Picture 2" descr="New File Simple Clip Art at Clker.com - vector clip art online, royalty  free &amp; public domain">
              <a:extLst>
                <a:ext uri="{FF2B5EF4-FFF2-40B4-BE49-F238E27FC236}">
                  <a16:creationId xmlns:a16="http://schemas.microsoft.com/office/drawing/2014/main" id="{D9BC14D2-5E26-7056-7AA7-E4AE79CC3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83" y="1044810"/>
              <a:ext cx="811164" cy="1096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C7BFA6-B07F-471F-0885-EE7F99BBF329}"/>
                </a:ext>
              </a:extLst>
            </p:cNvPr>
            <p:cNvSpPr txBox="1"/>
            <p:nvPr/>
          </p:nvSpPr>
          <p:spPr>
            <a:xfrm>
              <a:off x="7077936" y="2205776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10000"/>
                    </a:schemeClr>
                  </a:solidFill>
                </a:rPr>
                <a:t>msvcrt.lib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000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3DD0-CB5B-74BF-0592-CE0A4BC3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" y="-91950"/>
            <a:ext cx="10515600" cy="1325563"/>
          </a:xfrm>
        </p:spPr>
        <p:txBody>
          <a:bodyPr/>
          <a:lstStyle/>
          <a:p>
            <a:r>
              <a:rPr lang="en-GB" dirty="0"/>
              <a:t>Dynamic Linking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9EEC711-23EA-823F-7D1F-F6BA67E41F06}"/>
              </a:ext>
            </a:extLst>
          </p:cNvPr>
          <p:cNvSpPr/>
          <p:nvPr/>
        </p:nvSpPr>
        <p:spPr>
          <a:xfrm>
            <a:off x="4876800" y="1587499"/>
            <a:ext cx="1663700" cy="20097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New File Simpl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6596B64-B457-A855-69C4-2FCBDB89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11" y="1869143"/>
            <a:ext cx="811164" cy="10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563A22-F8D3-6F34-7D3C-CD432A54F483}"/>
              </a:ext>
            </a:extLst>
          </p:cNvPr>
          <p:cNvSpPr txBox="1"/>
          <p:nvPr/>
        </p:nvSpPr>
        <p:spPr>
          <a:xfrm>
            <a:off x="5172363" y="3127403"/>
            <a:ext cx="1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main.obj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B7F08F-448A-6B4E-C478-6C147343825E}"/>
              </a:ext>
            </a:extLst>
          </p:cNvPr>
          <p:cNvSpPr/>
          <p:nvPr/>
        </p:nvSpPr>
        <p:spPr>
          <a:xfrm>
            <a:off x="4905472" y="3730273"/>
            <a:ext cx="1663700" cy="20097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" descr="New File Simpl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25ED358-94A0-E194-26AD-7C3D2AF9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11" y="4010848"/>
            <a:ext cx="811164" cy="10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83FFD42-29A0-9A34-E28A-D4081F148B74}"/>
              </a:ext>
            </a:extLst>
          </p:cNvPr>
          <p:cNvSpPr txBox="1"/>
          <p:nvPr/>
        </p:nvSpPr>
        <p:spPr>
          <a:xfrm>
            <a:off x="5172363" y="5269108"/>
            <a:ext cx="1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read.obj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9FA5A8-B853-B755-30DF-884C575370FC}"/>
              </a:ext>
            </a:extLst>
          </p:cNvPr>
          <p:cNvSpPr txBox="1"/>
          <p:nvPr/>
        </p:nvSpPr>
        <p:spPr>
          <a:xfrm>
            <a:off x="7420742" y="3946797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Linker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93D5117-5A33-772D-F23E-F01184F96D42}"/>
              </a:ext>
            </a:extLst>
          </p:cNvPr>
          <p:cNvSpPr/>
          <p:nvPr/>
        </p:nvSpPr>
        <p:spPr>
          <a:xfrm rot="766906">
            <a:off x="6757944" y="3509676"/>
            <a:ext cx="2979822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8E4F455-5ABC-B7DB-4671-139CACCA66E3}"/>
              </a:ext>
            </a:extLst>
          </p:cNvPr>
          <p:cNvSpPr/>
          <p:nvPr/>
        </p:nvSpPr>
        <p:spPr>
          <a:xfrm rot="766906">
            <a:off x="6741805" y="4387701"/>
            <a:ext cx="2979822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3F89820-8933-10F3-00BF-98698F20F1A6}"/>
              </a:ext>
            </a:extLst>
          </p:cNvPr>
          <p:cNvSpPr/>
          <p:nvPr/>
        </p:nvSpPr>
        <p:spPr>
          <a:xfrm rot="1593367">
            <a:off x="8209781" y="3023698"/>
            <a:ext cx="1725498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56A1B-74CC-AF73-1BAC-407B1036C05D}"/>
              </a:ext>
            </a:extLst>
          </p:cNvPr>
          <p:cNvSpPr txBox="1"/>
          <p:nvPr/>
        </p:nvSpPr>
        <p:spPr>
          <a:xfrm>
            <a:off x="169528" y="957822"/>
            <a:ext cx="473447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Alternative is dynamic linking</a:t>
            </a:r>
          </a:p>
          <a:p>
            <a:endParaRPr lang="en-GB" sz="1400" dirty="0"/>
          </a:p>
          <a:p>
            <a:r>
              <a:rPr lang="en-GB" sz="1400" dirty="0" err="1">
                <a:latin typeface="Consolas" panose="020B0609020204030204" pitchFamily="49" charset="0"/>
              </a:rPr>
              <a:t>printf</a:t>
            </a:r>
            <a:r>
              <a:rPr lang="en-GB" sz="1400" dirty="0"/>
              <a:t> is </a:t>
            </a:r>
            <a:r>
              <a:rPr lang="en-GB" sz="1400" b="1" dirty="0"/>
              <a:t>not copied</a:t>
            </a:r>
            <a:r>
              <a:rPr lang="en-GB" sz="1400" dirty="0"/>
              <a:t> from msvcrt.lib. Instructions for how to find it when the executable runs are included.</a:t>
            </a:r>
          </a:p>
          <a:p>
            <a:endParaRPr lang="en-GB" sz="1400" dirty="0"/>
          </a:p>
          <a:p>
            <a:r>
              <a:rPr lang="en-GB" sz="1400" dirty="0"/>
              <a:t>The executable’s Import Address Table (Windows) stores this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Which functions will need finding/importing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Where they can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r>
              <a:rPr lang="en-GB" sz="1400" dirty="0"/>
              <a:t>Idea is that any </a:t>
            </a:r>
            <a:r>
              <a:rPr lang="en-GB" sz="1400" dirty="0" err="1"/>
              <a:t>reusuable</a:t>
            </a:r>
            <a:r>
              <a:rPr lang="en-GB" sz="1400" dirty="0"/>
              <a:t> function is shared between all programs on a computer.</a:t>
            </a:r>
          </a:p>
          <a:p>
            <a:endParaRPr lang="en-GB" sz="1400" dirty="0"/>
          </a:p>
          <a:p>
            <a:r>
              <a:rPr lang="en-GB" sz="1400" dirty="0"/>
              <a:t>Dynamic library files are called shared objects (*.so) on Unix derived systems and Dynamic Link Libraries (*.</a:t>
            </a:r>
            <a:r>
              <a:rPr lang="en-GB" sz="1400" dirty="0" err="1"/>
              <a:t>dll</a:t>
            </a:r>
            <a:r>
              <a:rPr lang="en-GB" sz="1400" dirty="0"/>
              <a:t>) on Windows</a:t>
            </a:r>
          </a:p>
          <a:p>
            <a:endParaRPr lang="en-GB" sz="1400" dirty="0"/>
          </a:p>
          <a:p>
            <a:r>
              <a:rPr lang="en-GB" sz="1400" dirty="0"/>
              <a:t>Usually quite comprehensive/consistent implementation on Unix derived: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all libraries go into common library folders (/lib, /</a:t>
            </a:r>
            <a:r>
              <a:rPr lang="en-GB" sz="1200" dirty="0" err="1"/>
              <a:t>usr</a:t>
            </a:r>
            <a:r>
              <a:rPr lang="en-GB" sz="1200" dirty="0"/>
              <a:t>/lib)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Includes libraries you install (/</a:t>
            </a:r>
            <a:r>
              <a:rPr lang="en-GB" sz="1200" dirty="0" err="1"/>
              <a:t>usr</a:t>
            </a:r>
            <a:r>
              <a:rPr lang="en-GB" sz="1200" dirty="0"/>
              <a:t>/lib)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r>
              <a:rPr lang="en-GB" sz="1400" dirty="0"/>
              <a:t>Windows is a bit more hit and miss: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System libraries, e.g. </a:t>
            </a:r>
            <a:r>
              <a:rPr lang="en-GB" sz="1200" dirty="0" err="1"/>
              <a:t>msvcrt</a:t>
            </a:r>
            <a:r>
              <a:rPr lang="en-GB" sz="1200" dirty="0"/>
              <a:t>, in </a:t>
            </a:r>
            <a:r>
              <a:rPr lang="en-GB" sz="1200" i="1" dirty="0"/>
              <a:t>\Windows\System32 </a:t>
            </a:r>
            <a:r>
              <a:rPr lang="en-GB" sz="1200" dirty="0"/>
              <a:t>– equivalent to </a:t>
            </a:r>
            <a:r>
              <a:rPr lang="en-GB" sz="1200" i="1" dirty="0"/>
              <a:t>/lib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User installed libraries – can end up anywhere, can have multiple versions which conflict, may accidentally not be on path and can’t be found, can be a real mess!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FDA807-482E-7430-C32E-C55554EB37C2}"/>
              </a:ext>
            </a:extLst>
          </p:cNvPr>
          <p:cNvGrpSpPr/>
          <p:nvPr/>
        </p:nvGrpSpPr>
        <p:grpSpPr>
          <a:xfrm>
            <a:off x="7496138" y="2822029"/>
            <a:ext cx="4093137" cy="3934965"/>
            <a:chOff x="7496138" y="2822029"/>
            <a:chExt cx="4093137" cy="39349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C4E3C1F-D374-5CEA-699F-6E062A7B96E9}"/>
                </a:ext>
              </a:extLst>
            </p:cNvPr>
            <p:cNvGrpSpPr/>
            <p:nvPr/>
          </p:nvGrpSpPr>
          <p:grpSpPr>
            <a:xfrm>
              <a:off x="7496138" y="2822029"/>
              <a:ext cx="4062060" cy="3934965"/>
              <a:chOff x="7336719" y="3165878"/>
              <a:chExt cx="4062060" cy="3934965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BE89113-8ED4-5E74-DBD6-ECA12BFA69DA}"/>
                  </a:ext>
                </a:extLst>
              </p:cNvPr>
              <p:cNvSpPr/>
              <p:nvPr/>
            </p:nvSpPr>
            <p:spPr>
              <a:xfrm>
                <a:off x="9735079" y="3165878"/>
                <a:ext cx="1663700" cy="38650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9B6C91-62D4-26F0-12DA-B03914602AAE}"/>
                  </a:ext>
                </a:extLst>
              </p:cNvPr>
              <p:cNvSpPr txBox="1"/>
              <p:nvPr/>
            </p:nvSpPr>
            <p:spPr>
              <a:xfrm>
                <a:off x="7336719" y="5931292"/>
                <a:ext cx="174895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2">
                        <a:lumMod val="10000"/>
                      </a:schemeClr>
                    </a:solidFill>
                  </a:rPr>
                  <a:t>Executable contains code for all functions, including library, and some header information</a:t>
                </a:r>
              </a:p>
            </p:txBody>
          </p:sp>
          <p:pic>
            <p:nvPicPr>
              <p:cNvPr id="1036" name="Picture 12" descr="Creating executable (.exe) file from Java ARchive (.jar) file | by Nickson  Joram | Javarevisited | Medium">
                <a:extLst>
                  <a:ext uri="{FF2B5EF4-FFF2-40B4-BE49-F238E27FC236}">
                    <a16:creationId xmlns:a16="http://schemas.microsoft.com/office/drawing/2014/main" id="{D876392B-A235-ECDB-82A6-E2A9880DA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9376" y="6392794"/>
                <a:ext cx="561680" cy="565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118E5-69A0-E35A-E6EC-4256ED2CCC50}"/>
                </a:ext>
              </a:extLst>
            </p:cNvPr>
            <p:cNvGrpSpPr/>
            <p:nvPr/>
          </p:nvGrpSpPr>
          <p:grpSpPr>
            <a:xfrm>
              <a:off x="9839509" y="2942737"/>
              <a:ext cx="1749766" cy="3444019"/>
              <a:chOff x="9839509" y="2942737"/>
              <a:chExt cx="1749766" cy="3444019"/>
            </a:xfrm>
          </p:grpSpPr>
          <p:pic>
            <p:nvPicPr>
              <p:cNvPr id="11" name="Picture 2" descr="New File Simple Clip Art at Clker.com - vector clip art online, royalty  free &amp; public domain">
                <a:extLst>
                  <a:ext uri="{FF2B5EF4-FFF2-40B4-BE49-F238E27FC236}">
                    <a16:creationId xmlns:a16="http://schemas.microsoft.com/office/drawing/2014/main" id="{70872F39-8E0A-AFA9-A296-439E376FB2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9390" y="5740048"/>
                <a:ext cx="478564" cy="646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FE115D-25D1-A4FD-746F-3E7AC9B89FBA}"/>
                  </a:ext>
                </a:extLst>
              </p:cNvPr>
              <p:cNvSpPr txBox="1"/>
              <p:nvPr/>
            </p:nvSpPr>
            <p:spPr>
              <a:xfrm>
                <a:off x="9865588" y="5921986"/>
                <a:ext cx="1113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chemeClr val="bg1"/>
                    </a:solidFill>
                  </a:rPr>
                  <a:t>read.obj</a:t>
                </a:r>
              </a:p>
            </p:txBody>
          </p:sp>
          <p:pic>
            <p:nvPicPr>
              <p:cNvPr id="35" name="Picture 2" descr="New File Simple Clip Art at Clker.com - vector clip art online, royalty  free &amp; public domain">
                <a:extLst>
                  <a:ext uri="{FF2B5EF4-FFF2-40B4-BE49-F238E27FC236}">
                    <a16:creationId xmlns:a16="http://schemas.microsoft.com/office/drawing/2014/main" id="{717E06CA-D310-9292-A429-9BC0A1389C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53311" y="5002371"/>
                <a:ext cx="478564" cy="646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7B4087-C0CC-6143-7085-E969C2D3C8E6}"/>
                  </a:ext>
                </a:extLst>
              </p:cNvPr>
              <p:cNvSpPr txBox="1"/>
              <p:nvPr/>
            </p:nvSpPr>
            <p:spPr>
              <a:xfrm>
                <a:off x="9839509" y="5184309"/>
                <a:ext cx="1113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chemeClr val="bg1"/>
                    </a:solidFill>
                  </a:rPr>
                  <a:t>main.obj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5173B3-0111-7041-0DD1-4E5833622277}"/>
                  </a:ext>
                </a:extLst>
              </p:cNvPr>
              <p:cNvSpPr txBox="1"/>
              <p:nvPr/>
            </p:nvSpPr>
            <p:spPr>
              <a:xfrm>
                <a:off x="9902568" y="3261127"/>
                <a:ext cx="1647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b="1" dirty="0">
                    <a:solidFill>
                      <a:schemeClr val="bg1"/>
                    </a:solidFill>
                  </a:rPr>
                  <a:t>Import Tables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B7B061F-EB75-5AD7-2023-B8DB6770C995}"/>
                  </a:ext>
                </a:extLst>
              </p:cNvPr>
              <p:cNvSpPr txBox="1"/>
              <p:nvPr/>
            </p:nvSpPr>
            <p:spPr>
              <a:xfrm>
                <a:off x="9910638" y="3596006"/>
                <a:ext cx="1647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Export</a:t>
                </a:r>
                <a:r>
                  <a:rPr lang="en-GB" sz="1800" dirty="0">
                    <a:solidFill>
                      <a:schemeClr val="bg1"/>
                    </a:solidFill>
                  </a:rPr>
                  <a:t> Tables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178A8E-4211-9F46-3CBD-201A95654444}"/>
                  </a:ext>
                </a:extLst>
              </p:cNvPr>
              <p:cNvSpPr txBox="1"/>
              <p:nvPr/>
            </p:nvSpPr>
            <p:spPr>
              <a:xfrm>
                <a:off x="9879561" y="2942737"/>
                <a:ext cx="1709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Headers</a:t>
                </a:r>
                <a:endParaRPr lang="en-GB" sz="1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902B6A-0BC2-ECBA-0344-6571AE07BE81}"/>
              </a:ext>
            </a:extLst>
          </p:cNvPr>
          <p:cNvGrpSpPr/>
          <p:nvPr/>
        </p:nvGrpSpPr>
        <p:grpSpPr>
          <a:xfrm>
            <a:off x="10121461" y="711256"/>
            <a:ext cx="1663700" cy="1674148"/>
            <a:chOff x="9735079" y="4064831"/>
            <a:chExt cx="1663700" cy="167414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646780F-D0F4-475C-57EF-2AA574501A08}"/>
                </a:ext>
              </a:extLst>
            </p:cNvPr>
            <p:cNvSpPr/>
            <p:nvPr/>
          </p:nvSpPr>
          <p:spPr>
            <a:xfrm>
              <a:off x="9735079" y="4064831"/>
              <a:ext cx="1663700" cy="16741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422935-9366-6730-F067-D986187439AB}"/>
                </a:ext>
              </a:extLst>
            </p:cNvPr>
            <p:cNvSpPr txBox="1"/>
            <p:nvPr/>
          </p:nvSpPr>
          <p:spPr>
            <a:xfrm>
              <a:off x="9944099" y="5360880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msvcrt.dll</a:t>
              </a:r>
            </a:p>
          </p:txBody>
        </p:sp>
      </p:grp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06C6C2F-794E-16D5-5523-FD4C1C93F6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81" y="851295"/>
            <a:ext cx="1214583" cy="1221769"/>
          </a:xfrm>
          <a:prstGeom prst="rect">
            <a:avLst/>
          </a:prstGeom>
        </p:spPr>
      </p:pic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24E805EC-BC01-7E72-4B97-FFFD08579BCB}"/>
              </a:ext>
            </a:extLst>
          </p:cNvPr>
          <p:cNvSpPr/>
          <p:nvPr/>
        </p:nvSpPr>
        <p:spPr>
          <a:xfrm rot="16674424" flipV="1">
            <a:off x="11065643" y="2508650"/>
            <a:ext cx="1566661" cy="634104"/>
          </a:xfrm>
          <a:prstGeom prst="curvedDownArrow">
            <a:avLst>
              <a:gd name="adj1" fmla="val 25000"/>
              <a:gd name="adj2" fmla="val 50000"/>
              <a:gd name="adj3" fmla="val 573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B731F3-A569-31F8-3CCF-D1557CF9B140}"/>
              </a:ext>
            </a:extLst>
          </p:cNvPr>
          <p:cNvGrpSpPr/>
          <p:nvPr/>
        </p:nvGrpSpPr>
        <p:grpSpPr>
          <a:xfrm>
            <a:off x="6868916" y="711256"/>
            <a:ext cx="1663700" cy="2009775"/>
            <a:chOff x="6868916" y="711256"/>
            <a:chExt cx="1663700" cy="20097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A5D244-50F8-0301-DB1E-23A4E4D15196}"/>
                </a:ext>
              </a:extLst>
            </p:cNvPr>
            <p:cNvSpPr/>
            <p:nvPr/>
          </p:nvSpPr>
          <p:spPr>
            <a:xfrm>
              <a:off x="6868916" y="711256"/>
              <a:ext cx="1663700" cy="200977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2" descr="New File Simple Clip Art at Clker.com - vector clip art online, royalty  free &amp; public domain">
              <a:extLst>
                <a:ext uri="{FF2B5EF4-FFF2-40B4-BE49-F238E27FC236}">
                  <a16:creationId xmlns:a16="http://schemas.microsoft.com/office/drawing/2014/main" id="{DE7D20D8-C28B-A201-0493-A9D5209AC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83" y="1044810"/>
              <a:ext cx="811164" cy="1096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08755E-3ACE-E89E-EFAB-2CBE51B1C008}"/>
                </a:ext>
              </a:extLst>
            </p:cNvPr>
            <p:cNvSpPr txBox="1"/>
            <p:nvPr/>
          </p:nvSpPr>
          <p:spPr>
            <a:xfrm>
              <a:off x="7077936" y="2205776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10000"/>
                    </a:schemeClr>
                  </a:solidFill>
                </a:rPr>
                <a:t>msvcrt.lib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423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3DD0-CB5B-74BF-0592-CE0A4BC3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" y="-91950"/>
            <a:ext cx="10515600" cy="1325563"/>
          </a:xfrm>
        </p:spPr>
        <p:txBody>
          <a:bodyPr/>
          <a:lstStyle/>
          <a:p>
            <a:r>
              <a:rPr lang="en-GB" dirty="0"/>
              <a:t>Dynamic Linking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9EEC711-23EA-823F-7D1F-F6BA67E41F06}"/>
              </a:ext>
            </a:extLst>
          </p:cNvPr>
          <p:cNvSpPr/>
          <p:nvPr/>
        </p:nvSpPr>
        <p:spPr>
          <a:xfrm>
            <a:off x="4876800" y="1587499"/>
            <a:ext cx="1663700" cy="20097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New File Simpl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6596B64-B457-A855-69C4-2FCBDB89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11" y="1869143"/>
            <a:ext cx="811164" cy="10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563A22-F8D3-6F34-7D3C-CD432A54F483}"/>
              </a:ext>
            </a:extLst>
          </p:cNvPr>
          <p:cNvSpPr txBox="1"/>
          <p:nvPr/>
        </p:nvSpPr>
        <p:spPr>
          <a:xfrm>
            <a:off x="5172363" y="3127403"/>
            <a:ext cx="1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main.obj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B7F08F-448A-6B4E-C478-6C147343825E}"/>
              </a:ext>
            </a:extLst>
          </p:cNvPr>
          <p:cNvSpPr/>
          <p:nvPr/>
        </p:nvSpPr>
        <p:spPr>
          <a:xfrm>
            <a:off x="4905472" y="3730273"/>
            <a:ext cx="1663700" cy="20097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" descr="New File Simple Clip Art at Clker.com - vector clip art online, royalty  free &amp; public domain">
            <a:extLst>
              <a:ext uri="{FF2B5EF4-FFF2-40B4-BE49-F238E27FC236}">
                <a16:creationId xmlns:a16="http://schemas.microsoft.com/office/drawing/2014/main" id="{225ED358-94A0-E194-26AD-7C3D2AF9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11" y="4010848"/>
            <a:ext cx="811164" cy="10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83FFD42-29A0-9A34-E28A-D4081F148B74}"/>
              </a:ext>
            </a:extLst>
          </p:cNvPr>
          <p:cNvSpPr txBox="1"/>
          <p:nvPr/>
        </p:nvSpPr>
        <p:spPr>
          <a:xfrm>
            <a:off x="5172363" y="5269108"/>
            <a:ext cx="1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read.obj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9FA5A8-B853-B755-30DF-884C575370FC}"/>
              </a:ext>
            </a:extLst>
          </p:cNvPr>
          <p:cNvSpPr txBox="1"/>
          <p:nvPr/>
        </p:nvSpPr>
        <p:spPr>
          <a:xfrm>
            <a:off x="7420742" y="3946797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Linker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93D5117-5A33-772D-F23E-F01184F96D42}"/>
              </a:ext>
            </a:extLst>
          </p:cNvPr>
          <p:cNvSpPr/>
          <p:nvPr/>
        </p:nvSpPr>
        <p:spPr>
          <a:xfrm rot="766906">
            <a:off x="6757944" y="3509676"/>
            <a:ext cx="2979822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8E4F455-5ABC-B7DB-4671-139CACCA66E3}"/>
              </a:ext>
            </a:extLst>
          </p:cNvPr>
          <p:cNvSpPr/>
          <p:nvPr/>
        </p:nvSpPr>
        <p:spPr>
          <a:xfrm rot="766906">
            <a:off x="6741805" y="4387701"/>
            <a:ext cx="2979822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3F89820-8933-10F3-00BF-98698F20F1A6}"/>
              </a:ext>
            </a:extLst>
          </p:cNvPr>
          <p:cNvSpPr/>
          <p:nvPr/>
        </p:nvSpPr>
        <p:spPr>
          <a:xfrm rot="1593367">
            <a:off x="8209781" y="3023698"/>
            <a:ext cx="1725498" cy="45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FDA807-482E-7430-C32E-C55554EB37C2}"/>
              </a:ext>
            </a:extLst>
          </p:cNvPr>
          <p:cNvGrpSpPr/>
          <p:nvPr/>
        </p:nvGrpSpPr>
        <p:grpSpPr>
          <a:xfrm>
            <a:off x="7496138" y="2822029"/>
            <a:ext cx="4093137" cy="3934965"/>
            <a:chOff x="7496138" y="2822029"/>
            <a:chExt cx="4093137" cy="39349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C4E3C1F-D374-5CEA-699F-6E062A7B96E9}"/>
                </a:ext>
              </a:extLst>
            </p:cNvPr>
            <p:cNvGrpSpPr/>
            <p:nvPr/>
          </p:nvGrpSpPr>
          <p:grpSpPr>
            <a:xfrm>
              <a:off x="7496138" y="2822029"/>
              <a:ext cx="4062060" cy="3934965"/>
              <a:chOff x="7336719" y="3165878"/>
              <a:chExt cx="4062060" cy="3934965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BE89113-8ED4-5E74-DBD6-ECA12BFA69DA}"/>
                  </a:ext>
                </a:extLst>
              </p:cNvPr>
              <p:cNvSpPr/>
              <p:nvPr/>
            </p:nvSpPr>
            <p:spPr>
              <a:xfrm>
                <a:off x="9735079" y="3165878"/>
                <a:ext cx="1663700" cy="38650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9B6C91-62D4-26F0-12DA-B03914602AAE}"/>
                  </a:ext>
                </a:extLst>
              </p:cNvPr>
              <p:cNvSpPr txBox="1"/>
              <p:nvPr/>
            </p:nvSpPr>
            <p:spPr>
              <a:xfrm>
                <a:off x="7336719" y="5931292"/>
                <a:ext cx="174895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2">
                        <a:lumMod val="10000"/>
                      </a:schemeClr>
                    </a:solidFill>
                  </a:rPr>
                  <a:t>Executable contains code for all functions, including library, and some header information</a:t>
                </a:r>
              </a:p>
            </p:txBody>
          </p:sp>
          <p:pic>
            <p:nvPicPr>
              <p:cNvPr id="1036" name="Picture 12" descr="Creating executable (.exe) file from Java ARchive (.jar) file | by Nickson  Joram | Javarevisited | Medium">
                <a:extLst>
                  <a:ext uri="{FF2B5EF4-FFF2-40B4-BE49-F238E27FC236}">
                    <a16:creationId xmlns:a16="http://schemas.microsoft.com/office/drawing/2014/main" id="{D876392B-A235-ECDB-82A6-E2A9880DA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9376" y="6392794"/>
                <a:ext cx="561680" cy="565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118E5-69A0-E35A-E6EC-4256ED2CCC50}"/>
                </a:ext>
              </a:extLst>
            </p:cNvPr>
            <p:cNvGrpSpPr/>
            <p:nvPr/>
          </p:nvGrpSpPr>
          <p:grpSpPr>
            <a:xfrm>
              <a:off x="9839509" y="2942737"/>
              <a:ext cx="1749766" cy="3444019"/>
              <a:chOff x="9839509" y="2942737"/>
              <a:chExt cx="1749766" cy="3444019"/>
            </a:xfrm>
          </p:grpSpPr>
          <p:pic>
            <p:nvPicPr>
              <p:cNvPr id="11" name="Picture 2" descr="New File Simple Clip Art at Clker.com - vector clip art online, royalty  free &amp; public domain">
                <a:extLst>
                  <a:ext uri="{FF2B5EF4-FFF2-40B4-BE49-F238E27FC236}">
                    <a16:creationId xmlns:a16="http://schemas.microsoft.com/office/drawing/2014/main" id="{70872F39-8E0A-AFA9-A296-439E376FB2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9390" y="5740048"/>
                <a:ext cx="478564" cy="646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FE115D-25D1-A4FD-746F-3E7AC9B89FBA}"/>
                  </a:ext>
                </a:extLst>
              </p:cNvPr>
              <p:cNvSpPr txBox="1"/>
              <p:nvPr/>
            </p:nvSpPr>
            <p:spPr>
              <a:xfrm>
                <a:off x="9865588" y="5921986"/>
                <a:ext cx="1113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chemeClr val="bg1"/>
                    </a:solidFill>
                  </a:rPr>
                  <a:t>read.obj</a:t>
                </a:r>
              </a:p>
            </p:txBody>
          </p:sp>
          <p:pic>
            <p:nvPicPr>
              <p:cNvPr id="35" name="Picture 2" descr="New File Simple Clip Art at Clker.com - vector clip art online, royalty  free &amp; public domain">
                <a:extLst>
                  <a:ext uri="{FF2B5EF4-FFF2-40B4-BE49-F238E27FC236}">
                    <a16:creationId xmlns:a16="http://schemas.microsoft.com/office/drawing/2014/main" id="{717E06CA-D310-9292-A429-9BC0A1389C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53311" y="5002371"/>
                <a:ext cx="478564" cy="646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7B4087-C0CC-6143-7085-E969C2D3C8E6}"/>
                  </a:ext>
                </a:extLst>
              </p:cNvPr>
              <p:cNvSpPr txBox="1"/>
              <p:nvPr/>
            </p:nvSpPr>
            <p:spPr>
              <a:xfrm>
                <a:off x="9839509" y="5184309"/>
                <a:ext cx="1113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chemeClr val="bg1"/>
                    </a:solidFill>
                  </a:rPr>
                  <a:t>main.obj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5173B3-0111-7041-0DD1-4E5833622277}"/>
                  </a:ext>
                </a:extLst>
              </p:cNvPr>
              <p:cNvSpPr txBox="1"/>
              <p:nvPr/>
            </p:nvSpPr>
            <p:spPr>
              <a:xfrm>
                <a:off x="9902568" y="3261127"/>
                <a:ext cx="1647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b="1" dirty="0">
                    <a:solidFill>
                      <a:schemeClr val="bg1"/>
                    </a:solidFill>
                  </a:rPr>
                  <a:t>Import Tables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B7B061F-EB75-5AD7-2023-B8DB6770C995}"/>
                  </a:ext>
                </a:extLst>
              </p:cNvPr>
              <p:cNvSpPr txBox="1"/>
              <p:nvPr/>
            </p:nvSpPr>
            <p:spPr>
              <a:xfrm>
                <a:off x="9910638" y="3596006"/>
                <a:ext cx="1647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Export</a:t>
                </a:r>
                <a:r>
                  <a:rPr lang="en-GB" sz="1800" dirty="0">
                    <a:solidFill>
                      <a:schemeClr val="bg1"/>
                    </a:solidFill>
                  </a:rPr>
                  <a:t> Tables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178A8E-4211-9F46-3CBD-201A95654444}"/>
                  </a:ext>
                </a:extLst>
              </p:cNvPr>
              <p:cNvSpPr txBox="1"/>
              <p:nvPr/>
            </p:nvSpPr>
            <p:spPr>
              <a:xfrm>
                <a:off x="9879561" y="2942737"/>
                <a:ext cx="1709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Headers</a:t>
                </a:r>
                <a:endParaRPr lang="en-GB" sz="1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902B6A-0BC2-ECBA-0344-6571AE07BE81}"/>
              </a:ext>
            </a:extLst>
          </p:cNvPr>
          <p:cNvGrpSpPr/>
          <p:nvPr/>
        </p:nvGrpSpPr>
        <p:grpSpPr>
          <a:xfrm>
            <a:off x="10121461" y="390524"/>
            <a:ext cx="1663700" cy="2431554"/>
            <a:chOff x="9735079" y="4064831"/>
            <a:chExt cx="1663700" cy="17467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646780F-D0F4-475C-57EF-2AA574501A08}"/>
                </a:ext>
              </a:extLst>
            </p:cNvPr>
            <p:cNvSpPr/>
            <p:nvPr/>
          </p:nvSpPr>
          <p:spPr>
            <a:xfrm>
              <a:off x="9735079" y="4064831"/>
              <a:ext cx="1663700" cy="16741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422935-9366-6730-F067-D986187439AB}"/>
                </a:ext>
              </a:extLst>
            </p:cNvPr>
            <p:cNvSpPr txBox="1"/>
            <p:nvPr/>
          </p:nvSpPr>
          <p:spPr>
            <a:xfrm>
              <a:off x="9926157" y="5503792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msvcrt.dll</a:t>
              </a:r>
            </a:p>
          </p:txBody>
        </p:sp>
      </p:grp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06C6C2F-794E-16D5-5523-FD4C1C93F6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318" y="1352318"/>
            <a:ext cx="1088226" cy="1094664"/>
          </a:xfrm>
          <a:prstGeom prst="rect">
            <a:avLst/>
          </a:prstGeom>
        </p:spPr>
      </p:pic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24E805EC-BC01-7E72-4B97-FFFD08579BCB}"/>
              </a:ext>
            </a:extLst>
          </p:cNvPr>
          <p:cNvSpPr/>
          <p:nvPr/>
        </p:nvSpPr>
        <p:spPr>
          <a:xfrm rot="16674424" flipV="1">
            <a:off x="10668531" y="2148784"/>
            <a:ext cx="2377072" cy="537891"/>
          </a:xfrm>
          <a:prstGeom prst="curvedDownArrow">
            <a:avLst>
              <a:gd name="adj1" fmla="val 25000"/>
              <a:gd name="adj2" fmla="val 50000"/>
              <a:gd name="adj3" fmla="val 573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42AF1-B4A3-9B06-57C0-2CE85245AAA3}"/>
              </a:ext>
            </a:extLst>
          </p:cNvPr>
          <p:cNvSpPr txBox="1"/>
          <p:nvPr/>
        </p:nvSpPr>
        <p:spPr>
          <a:xfrm>
            <a:off x="170392" y="1203495"/>
            <a:ext cx="40080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DLL is basically an executable that doesn’t have a main() function</a:t>
            </a:r>
          </a:p>
          <a:p>
            <a:endParaRPr lang="en-GB" dirty="0"/>
          </a:p>
          <a:p>
            <a:r>
              <a:rPr lang="en-GB" dirty="0"/>
              <a:t>It wants to export functions rather than import them</a:t>
            </a:r>
          </a:p>
          <a:p>
            <a:endParaRPr lang="en-GB" dirty="0"/>
          </a:p>
          <a:p>
            <a:r>
              <a:rPr lang="en-GB" dirty="0"/>
              <a:t>Windows – DLLs can end up installed anywhere, they </a:t>
            </a:r>
            <a:r>
              <a:rPr lang="en-GB" b="1" dirty="0"/>
              <a:t>must be on the path </a:t>
            </a:r>
            <a:r>
              <a:rPr lang="en-GB" dirty="0"/>
              <a:t>otherwise they won’t be found</a:t>
            </a:r>
          </a:p>
          <a:p>
            <a:endParaRPr lang="en-GB" dirty="0"/>
          </a:p>
          <a:p>
            <a:r>
              <a:rPr lang="en-GB" dirty="0"/>
              <a:t>Only one copy of DLL needs to exist: both on hard-drive and in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Dynamic linking handled by Windows using Import/Export Address Tables</a:t>
            </a:r>
          </a:p>
          <a:p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B731F3-A569-31F8-3CCF-D1557CF9B140}"/>
              </a:ext>
            </a:extLst>
          </p:cNvPr>
          <p:cNvGrpSpPr/>
          <p:nvPr/>
        </p:nvGrpSpPr>
        <p:grpSpPr>
          <a:xfrm>
            <a:off x="6868916" y="711256"/>
            <a:ext cx="1663700" cy="2009775"/>
            <a:chOff x="6868916" y="711256"/>
            <a:chExt cx="1663700" cy="20097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A5D244-50F8-0301-DB1E-23A4E4D15196}"/>
                </a:ext>
              </a:extLst>
            </p:cNvPr>
            <p:cNvSpPr/>
            <p:nvPr/>
          </p:nvSpPr>
          <p:spPr>
            <a:xfrm>
              <a:off x="6868916" y="711256"/>
              <a:ext cx="1663700" cy="200977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2" descr="New File Simple Clip Art at Clker.com - vector clip art online, royalty  free &amp; public domain">
              <a:extLst>
                <a:ext uri="{FF2B5EF4-FFF2-40B4-BE49-F238E27FC236}">
                  <a16:creationId xmlns:a16="http://schemas.microsoft.com/office/drawing/2014/main" id="{DE7D20D8-C28B-A201-0493-A9D5209AC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83" y="1044810"/>
              <a:ext cx="811164" cy="1096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08755E-3ACE-E89E-EFAB-2CBE51B1C008}"/>
                </a:ext>
              </a:extLst>
            </p:cNvPr>
            <p:cNvSpPr txBox="1"/>
            <p:nvPr/>
          </p:nvSpPr>
          <p:spPr>
            <a:xfrm>
              <a:off x="7077936" y="2205776"/>
              <a:ext cx="124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10000"/>
                    </a:schemeClr>
                  </a:solidFill>
                </a:rPr>
                <a:t>msvcrt.lib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7BCF34F-6CEE-5661-1C0C-8EE60912215F}"/>
              </a:ext>
            </a:extLst>
          </p:cNvPr>
          <p:cNvSpPr txBox="1"/>
          <p:nvPr/>
        </p:nvSpPr>
        <p:spPr>
          <a:xfrm>
            <a:off x="10113391" y="739198"/>
            <a:ext cx="1647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Import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C6220-E6D4-FC2E-B7EB-DA8887D267FD}"/>
              </a:ext>
            </a:extLst>
          </p:cNvPr>
          <p:cNvSpPr txBox="1"/>
          <p:nvPr/>
        </p:nvSpPr>
        <p:spPr>
          <a:xfrm>
            <a:off x="10121461" y="1074077"/>
            <a:ext cx="1647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Export</a:t>
            </a:r>
            <a:r>
              <a:rPr lang="en-GB" sz="1800" b="1" dirty="0">
                <a:solidFill>
                  <a:schemeClr val="bg1"/>
                </a:solidFill>
              </a:rPr>
              <a:t>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4D78E-BE62-5C25-FB65-5755C580637C}"/>
              </a:ext>
            </a:extLst>
          </p:cNvPr>
          <p:cNvSpPr txBox="1"/>
          <p:nvPr/>
        </p:nvSpPr>
        <p:spPr>
          <a:xfrm>
            <a:off x="10090384" y="420808"/>
            <a:ext cx="1709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Headers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6CD5-E9CF-B801-47F4-B2791523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Quick look at libraries on Windows</a:t>
            </a:r>
          </a:p>
        </p:txBody>
      </p:sp>
    </p:spTree>
    <p:extLst>
      <p:ext uri="{BB962C8B-B14F-4D97-AF65-F5344CB8AC3E}">
        <p14:creationId xmlns:p14="http://schemas.microsoft.com/office/powerpoint/2010/main" val="105387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BE00-10A3-A868-1779-03F3E70A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Typical user installed library format (Qt)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A193-7C35-92D5-9616-6039B6E32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1343817"/>
            <a:ext cx="4726232" cy="549592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 summary: three main components to a library</a:t>
            </a:r>
          </a:p>
          <a:p>
            <a:pPr lvl="1"/>
            <a:r>
              <a:rPr lang="en-GB" dirty="0"/>
              <a:t>Linking library (.lib on Windows). </a:t>
            </a:r>
          </a:p>
          <a:p>
            <a:pPr lvl="2"/>
            <a:r>
              <a:rPr lang="en-GB" dirty="0"/>
              <a:t>Will exist for both static and dynamic libraries (but smaller for dynamic)</a:t>
            </a:r>
          </a:p>
          <a:p>
            <a:pPr lvl="2"/>
            <a:r>
              <a:rPr lang="en-GB" dirty="0"/>
              <a:t>Needed by the linker during build process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Dynamic library (.</a:t>
            </a:r>
            <a:r>
              <a:rPr lang="en-GB" dirty="0" err="1"/>
              <a:t>dll</a:t>
            </a:r>
            <a:r>
              <a:rPr lang="en-GB" dirty="0"/>
              <a:t> on Windows)</a:t>
            </a:r>
          </a:p>
          <a:p>
            <a:pPr lvl="2"/>
            <a:r>
              <a:rPr lang="en-GB" dirty="0"/>
              <a:t>Only for dynamic libraries</a:t>
            </a:r>
          </a:p>
          <a:p>
            <a:pPr lvl="2"/>
            <a:r>
              <a:rPr lang="en-GB" dirty="0"/>
              <a:t>Needed by the executable when it runs – must be on path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Header files (.h)</a:t>
            </a:r>
          </a:p>
          <a:p>
            <a:pPr lvl="2"/>
            <a:r>
              <a:rPr lang="en-GB" dirty="0"/>
              <a:t>Compiler needs to know what libraries contain when compiling objects</a:t>
            </a:r>
          </a:p>
          <a:p>
            <a:pPr marL="457200" lvl="1" indent="0">
              <a:buNone/>
            </a:pPr>
            <a:endParaRPr lang="en-GB" dirty="0"/>
          </a:p>
          <a:p>
            <a:pPr lvl="2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2"/>
            <a:endParaRPr lang="en-GB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6C569F5-297B-BBF0-C260-C96A39C1AC6E}"/>
              </a:ext>
            </a:extLst>
          </p:cNvPr>
          <p:cNvSpPr/>
          <p:nvPr/>
        </p:nvSpPr>
        <p:spPr>
          <a:xfrm>
            <a:off x="7124700" y="1463931"/>
            <a:ext cx="3962400" cy="12939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are dealing with Windows, but Open Source libraries for Windows tend to copy the Unix file system structure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0091C06-A7D0-BC03-FB90-BB72D647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09" y="3163788"/>
            <a:ext cx="7102441" cy="31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BE00-10A3-A868-1779-03F3E70A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Typical user installed library format (Qt)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A193-7C35-92D5-9616-6039B6E32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1343817"/>
            <a:ext cx="4726232" cy="54959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lvl="2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2"/>
            <a:endParaRPr lang="en-GB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0091C06-A7D0-BC03-FB90-BB72D647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6" y="1229654"/>
            <a:ext cx="6252694" cy="276587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753D632C-1486-AED0-9DFE-EA286EF1976D}"/>
              </a:ext>
            </a:extLst>
          </p:cNvPr>
          <p:cNvGrpSpPr/>
          <p:nvPr/>
        </p:nvGrpSpPr>
        <p:grpSpPr>
          <a:xfrm>
            <a:off x="7297116" y="1039017"/>
            <a:ext cx="4356446" cy="1703075"/>
            <a:chOff x="3072765" y="3289220"/>
            <a:chExt cx="6055560" cy="17030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4D8DD9-4908-6BFF-EA79-AF52C4C5ADF2}"/>
                </a:ext>
              </a:extLst>
            </p:cNvPr>
            <p:cNvSpPr/>
            <p:nvPr/>
          </p:nvSpPr>
          <p:spPr>
            <a:xfrm>
              <a:off x="3348990" y="3572827"/>
              <a:ext cx="1620555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C:\Qt\bin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8C9F4C-3C04-F544-EA90-D2E6B12A4313}"/>
                </a:ext>
              </a:extLst>
            </p:cNvPr>
            <p:cNvSpPr/>
            <p:nvPr/>
          </p:nvSpPr>
          <p:spPr>
            <a:xfrm>
              <a:off x="3348990" y="3991929"/>
              <a:ext cx="1620558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C:\Qt\etc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15B29F-D880-2899-9895-F5DDD50DFF32}"/>
                </a:ext>
              </a:extLst>
            </p:cNvPr>
            <p:cNvSpPr/>
            <p:nvPr/>
          </p:nvSpPr>
          <p:spPr>
            <a:xfrm>
              <a:off x="3348989" y="4411031"/>
              <a:ext cx="1620562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C:\Qt\lib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261A3A4-AA4D-055E-19BD-019EBE41981A}"/>
                </a:ext>
              </a:extLst>
            </p:cNvPr>
            <p:cNvCxnSpPr>
              <a:cxnSpLocks/>
            </p:cNvCxnSpPr>
            <p:nvPr/>
          </p:nvCxnSpPr>
          <p:spPr>
            <a:xfrm>
              <a:off x="3072765" y="3572827"/>
              <a:ext cx="0" cy="1419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2D53DD-9E0E-F683-2102-64A1EFF56AD5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3072765" y="3744277"/>
              <a:ext cx="276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CEE0CAE-3B7E-1A8C-3C01-F9E05FDD31AB}"/>
                </a:ext>
              </a:extLst>
            </p:cNvPr>
            <p:cNvCxnSpPr/>
            <p:nvPr/>
          </p:nvCxnSpPr>
          <p:spPr>
            <a:xfrm flipH="1">
              <a:off x="3077527" y="4163379"/>
              <a:ext cx="276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6E5E59-83A9-5214-2476-7AECB381D57F}"/>
                </a:ext>
              </a:extLst>
            </p:cNvPr>
            <p:cNvCxnSpPr/>
            <p:nvPr/>
          </p:nvCxnSpPr>
          <p:spPr>
            <a:xfrm flipH="1">
              <a:off x="3072765" y="4582485"/>
              <a:ext cx="276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0FFDAD2-19E1-123B-E707-400A0FAF5C28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5053965" y="3443109"/>
              <a:ext cx="1661475" cy="301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8F4E13-DF71-EC4D-49DB-DFB9AE67DF80}"/>
                </a:ext>
              </a:extLst>
            </p:cNvPr>
            <p:cNvSpPr txBox="1"/>
            <p:nvPr/>
          </p:nvSpPr>
          <p:spPr>
            <a:xfrm>
              <a:off x="6715440" y="3289220"/>
              <a:ext cx="2412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Executables and DLLs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11E8E1-C4D0-EEAE-C9A4-2E24B9D61C9C}"/>
                </a:ext>
              </a:extLst>
            </p:cNvPr>
            <p:cNvSpPr txBox="1"/>
            <p:nvPr/>
          </p:nvSpPr>
          <p:spPr>
            <a:xfrm>
              <a:off x="6715438" y="3650156"/>
              <a:ext cx="1961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Settings &amp; config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B01B6B4-67A1-C816-5D85-1E060783C7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965" y="3806668"/>
              <a:ext cx="1600424" cy="356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3F7AE7-7566-8F7A-93F2-D246D18A187C}"/>
                </a:ext>
              </a:extLst>
            </p:cNvPr>
            <p:cNvSpPr txBox="1"/>
            <p:nvPr/>
          </p:nvSpPr>
          <p:spPr>
            <a:xfrm>
              <a:off x="6715438" y="4011092"/>
              <a:ext cx="2090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Static library components (.lib)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89AAFA-4882-3D99-DFAB-3229B2436108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5086452" y="4272702"/>
              <a:ext cx="1628986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Tux (mascot) - Wikipedia">
            <a:extLst>
              <a:ext uri="{FF2B5EF4-FFF2-40B4-BE49-F238E27FC236}">
                <a16:creationId xmlns:a16="http://schemas.microsoft.com/office/drawing/2014/main" id="{F05B473A-9D26-E8FE-46B2-849013C6B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487862"/>
            <a:ext cx="1343025" cy="159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71C5C7-86EF-3B11-954F-83C7DC6EE02D}"/>
              </a:ext>
            </a:extLst>
          </p:cNvPr>
          <p:cNvSpPr txBox="1"/>
          <p:nvPr/>
        </p:nvSpPr>
        <p:spPr>
          <a:xfrm>
            <a:off x="2378310" y="4401975"/>
            <a:ext cx="3319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Unix derived, e.g. Linux</a:t>
            </a:r>
          </a:p>
          <a:p>
            <a:endParaRPr lang="en-GB" dirty="0"/>
          </a:p>
          <a:p>
            <a:r>
              <a:rPr lang="en-GB" dirty="0"/>
              <a:t>Usually each library / program is installed to common operating system folders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99A891-0ADB-E2A9-DAD8-3833C87D05F7}"/>
              </a:ext>
            </a:extLst>
          </p:cNvPr>
          <p:cNvCxnSpPr/>
          <p:nvPr/>
        </p:nvCxnSpPr>
        <p:spPr>
          <a:xfrm>
            <a:off x="6632098" y="1039017"/>
            <a:ext cx="0" cy="558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6E3B7583-2BDD-FA68-B6DE-76DDBB65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462" y="4525718"/>
            <a:ext cx="1463269" cy="129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3D7244-7EF3-937E-6864-421C3FC59A4C}"/>
              </a:ext>
            </a:extLst>
          </p:cNvPr>
          <p:cNvSpPr txBox="1"/>
          <p:nvPr/>
        </p:nvSpPr>
        <p:spPr>
          <a:xfrm>
            <a:off x="8482676" y="3236922"/>
            <a:ext cx="3644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Windows</a:t>
            </a:r>
          </a:p>
          <a:p>
            <a:endParaRPr lang="en-GB" dirty="0"/>
          </a:p>
          <a:p>
            <a:r>
              <a:rPr lang="en-GB" dirty="0"/>
              <a:t>Each program has its own folder (in C:\, C:\program files, etc)</a:t>
            </a:r>
          </a:p>
          <a:p>
            <a:endParaRPr lang="en-GB" dirty="0"/>
          </a:p>
          <a:p>
            <a:r>
              <a:rPr lang="en-GB" dirty="0"/>
              <a:t>Many libraries copy the Unix file systems structure within this folder – for their components only</a:t>
            </a:r>
          </a:p>
          <a:p>
            <a:endParaRPr lang="en-GB" dirty="0"/>
          </a:p>
          <a:p>
            <a:r>
              <a:rPr lang="en-GB" dirty="0"/>
              <a:t>Another difference with Windows is that .</a:t>
            </a:r>
            <a:r>
              <a:rPr lang="en-GB" dirty="0" err="1"/>
              <a:t>dlls</a:t>
            </a:r>
            <a:r>
              <a:rPr lang="en-GB" dirty="0"/>
              <a:t> go in the executable folder (bin)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FE0DC4-6ECF-802D-867D-93FD475E0167}"/>
              </a:ext>
            </a:extLst>
          </p:cNvPr>
          <p:cNvSpPr/>
          <p:nvPr/>
        </p:nvSpPr>
        <p:spPr>
          <a:xfrm>
            <a:off x="7495835" y="2570642"/>
            <a:ext cx="1171913" cy="342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C:\Qt\include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EA1DD1-BAAF-51FD-F263-273C88F5F44A}"/>
              </a:ext>
            </a:extLst>
          </p:cNvPr>
          <p:cNvCxnSpPr/>
          <p:nvPr/>
        </p:nvCxnSpPr>
        <p:spPr>
          <a:xfrm flipH="1">
            <a:off x="7328801" y="2742092"/>
            <a:ext cx="19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302DAF-B829-C02F-5E1C-CAFF45CD794F}"/>
              </a:ext>
            </a:extLst>
          </p:cNvPr>
          <p:cNvCxnSpPr>
            <a:cxnSpLocks/>
          </p:cNvCxnSpPr>
          <p:nvPr/>
        </p:nvCxnSpPr>
        <p:spPr>
          <a:xfrm flipH="1">
            <a:off x="8722416" y="2607489"/>
            <a:ext cx="1151365" cy="14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50FF65-25E1-3567-0971-9AA7BEA5A6EE}"/>
              </a:ext>
            </a:extLst>
          </p:cNvPr>
          <p:cNvSpPr txBox="1"/>
          <p:nvPr/>
        </p:nvSpPr>
        <p:spPr>
          <a:xfrm>
            <a:off x="9928449" y="2332278"/>
            <a:ext cx="150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Headers (.h)</a:t>
            </a:r>
          </a:p>
        </p:txBody>
      </p:sp>
    </p:spTree>
    <p:extLst>
      <p:ext uri="{BB962C8B-B14F-4D97-AF65-F5344CB8AC3E}">
        <p14:creationId xmlns:p14="http://schemas.microsoft.com/office/powerpoint/2010/main" val="562384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67E4-BC8D-BC30-7E9B-6892D57C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286"/>
          </a:xfrm>
        </p:spPr>
        <p:txBody>
          <a:bodyPr/>
          <a:lstStyle/>
          <a:p>
            <a:r>
              <a:rPr lang="en-GB" dirty="0"/>
              <a:t>Qt Library Folders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8F1D9F-A019-FA13-9CDA-90006ED7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1" y="624115"/>
            <a:ext cx="7543800" cy="2023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21B9B-6D70-52E5-0977-32ABE237D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2726873"/>
            <a:ext cx="7543800" cy="2023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5B471B-2394-9EF1-EB54-273AD23DB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4" y="4829631"/>
            <a:ext cx="7692571" cy="20630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B86BFF-6C15-32E8-A078-D8068486C911}"/>
              </a:ext>
            </a:extLst>
          </p:cNvPr>
          <p:cNvSpPr txBox="1"/>
          <p:nvPr/>
        </p:nvSpPr>
        <p:spPr>
          <a:xfrm>
            <a:off x="8057242" y="1312504"/>
            <a:ext cx="300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bin</a:t>
            </a:r>
            <a:r>
              <a:rPr lang="en-GB" dirty="0"/>
              <a:t> sub-directory – binaries, e.g. .</a:t>
            </a:r>
            <a:r>
              <a:rPr lang="en-GB" dirty="0" err="1"/>
              <a:t>dlls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D5EC3-D5AD-A833-6173-3EF3E1DBF96C}"/>
              </a:ext>
            </a:extLst>
          </p:cNvPr>
          <p:cNvSpPr txBox="1"/>
          <p:nvPr/>
        </p:nvSpPr>
        <p:spPr>
          <a:xfrm>
            <a:off x="8057242" y="3415262"/>
            <a:ext cx="300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lib</a:t>
            </a:r>
            <a:r>
              <a:rPr lang="en-GB" dirty="0"/>
              <a:t> sub-directory – libraries, e.g. .libs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73AC92-9E33-3A2D-85A2-161CEA8C0C20}"/>
              </a:ext>
            </a:extLst>
          </p:cNvPr>
          <p:cNvSpPr txBox="1"/>
          <p:nvPr/>
        </p:nvSpPr>
        <p:spPr>
          <a:xfrm>
            <a:off x="8057242" y="5072895"/>
            <a:ext cx="30026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include</a:t>
            </a:r>
            <a:r>
              <a:rPr lang="en-GB" dirty="0"/>
              <a:t> sub-directory – libraries, e.g. .h</a:t>
            </a:r>
          </a:p>
          <a:p>
            <a:endParaRPr lang="en-GB" dirty="0"/>
          </a:p>
          <a:p>
            <a:r>
              <a:rPr lang="en-GB" sz="1400" dirty="0"/>
              <a:t>Your code needs headers that to tell the compiler which functions are in the library. </a:t>
            </a:r>
            <a:r>
              <a:rPr lang="en-GB" sz="1400" dirty="0" err="1"/>
              <a:t>E.g</a:t>
            </a:r>
            <a:r>
              <a:rPr lang="en-GB" sz="1400" dirty="0"/>
              <a:t>: </a:t>
            </a:r>
            <a:r>
              <a:rPr lang="en-GB" sz="1400" dirty="0" err="1"/>
              <a:t>stdio.h</a:t>
            </a:r>
            <a:r>
              <a:rPr lang="en-GB" sz="1400" dirty="0"/>
              <a:t> contains definition of </a:t>
            </a:r>
            <a:r>
              <a:rPr lang="en-GB" sz="1400" dirty="0" err="1"/>
              <a:t>printf</a:t>
            </a:r>
            <a:r>
              <a:rPr lang="en-GB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733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CA39-45A5-F678-2F3E-89579B0C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106507"/>
            <a:ext cx="10515600" cy="1325563"/>
          </a:xfrm>
        </p:spPr>
        <p:txBody>
          <a:bodyPr/>
          <a:lstStyle/>
          <a:p>
            <a:r>
              <a:rPr lang="en-GB" dirty="0"/>
              <a:t>Building with an Integrated Development Environment (IDE)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8FE51B-1197-24F2-A4E5-F9F5F5A08492}"/>
              </a:ext>
            </a:extLst>
          </p:cNvPr>
          <p:cNvGrpSpPr/>
          <p:nvPr/>
        </p:nvGrpSpPr>
        <p:grpSpPr>
          <a:xfrm>
            <a:off x="2001980" y="2059852"/>
            <a:ext cx="8439733" cy="3467967"/>
            <a:chOff x="2001980" y="2059852"/>
            <a:chExt cx="8439733" cy="346796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4C73B6F-C639-5596-5B0B-C69E80DB5DFA}"/>
                </a:ext>
              </a:extLst>
            </p:cNvPr>
            <p:cNvSpPr/>
            <p:nvPr/>
          </p:nvSpPr>
          <p:spPr>
            <a:xfrm>
              <a:off x="2001980" y="3348037"/>
              <a:ext cx="1563255" cy="84974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Source Code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B80C6E90-6671-E350-C329-361B72EE69D7}"/>
                </a:ext>
              </a:extLst>
            </p:cNvPr>
            <p:cNvSpPr/>
            <p:nvPr/>
          </p:nvSpPr>
          <p:spPr>
            <a:xfrm>
              <a:off x="3657600" y="3260291"/>
              <a:ext cx="1690254" cy="1025237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Compile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98B247D-02B1-6381-CA38-684221203A72}"/>
                </a:ext>
              </a:extLst>
            </p:cNvPr>
            <p:cNvSpPr/>
            <p:nvPr/>
          </p:nvSpPr>
          <p:spPr>
            <a:xfrm>
              <a:off x="5440219" y="2059852"/>
              <a:ext cx="1563255" cy="213793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Object Files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D8A8330-C330-762D-0DC2-8EEE7CBE0D2D}"/>
                </a:ext>
              </a:extLst>
            </p:cNvPr>
            <p:cNvSpPr/>
            <p:nvPr/>
          </p:nvSpPr>
          <p:spPr>
            <a:xfrm>
              <a:off x="7095839" y="3260291"/>
              <a:ext cx="1690254" cy="1025237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Link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49F091-9E98-D8DB-AA00-9F1AD4FCEA0D}"/>
                </a:ext>
              </a:extLst>
            </p:cNvPr>
            <p:cNvSpPr/>
            <p:nvPr/>
          </p:nvSpPr>
          <p:spPr>
            <a:xfrm>
              <a:off x="5442531" y="4590328"/>
              <a:ext cx="1563255" cy="84974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Static Library Files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7CEDB6C-4BA7-243C-1FCA-421119A5982A}"/>
                </a:ext>
              </a:extLst>
            </p:cNvPr>
            <p:cNvSpPr/>
            <p:nvPr/>
          </p:nvSpPr>
          <p:spPr>
            <a:xfrm>
              <a:off x="7098151" y="4502582"/>
              <a:ext cx="1690254" cy="1025237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Link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0F3505F-B834-F1DC-E3FF-4A3CD591B48E}"/>
                </a:ext>
              </a:extLst>
            </p:cNvPr>
            <p:cNvSpPr/>
            <p:nvPr/>
          </p:nvSpPr>
          <p:spPr>
            <a:xfrm>
              <a:off x="8878458" y="3348036"/>
              <a:ext cx="1563255" cy="209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Output</a:t>
              </a:r>
            </a:p>
            <a:p>
              <a:pPr algn="ctr"/>
              <a:endParaRPr lang="en-GB" dirty="0"/>
            </a:p>
            <a:p>
              <a:pPr algn="ctr"/>
              <a:r>
                <a:rPr lang="en-GB" dirty="0"/>
                <a:t>e.g. .exe or .</a:t>
              </a:r>
              <a:r>
                <a:rPr lang="en-GB" dirty="0" err="1"/>
                <a:t>dll</a:t>
              </a:r>
              <a:endParaRPr lang="en-GB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B7E89A-06EE-A7A4-E7CB-098F23BACBBC}"/>
                </a:ext>
              </a:extLst>
            </p:cNvPr>
            <p:cNvSpPr/>
            <p:nvPr/>
          </p:nvSpPr>
          <p:spPr>
            <a:xfrm>
              <a:off x="2001980" y="2147598"/>
              <a:ext cx="1563255" cy="84974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Header Files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A27E831-248D-91F7-045B-DA1D8CD825F7}"/>
                </a:ext>
              </a:extLst>
            </p:cNvPr>
            <p:cNvSpPr/>
            <p:nvPr/>
          </p:nvSpPr>
          <p:spPr>
            <a:xfrm>
              <a:off x="3657600" y="2059852"/>
              <a:ext cx="1690254" cy="1025237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Compile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70F3AD1-69CB-FD47-EE70-087F342CAA66}"/>
              </a:ext>
            </a:extLst>
          </p:cNvPr>
          <p:cNvSpPr txBox="1"/>
          <p:nvPr/>
        </p:nvSpPr>
        <p:spPr>
          <a:xfrm>
            <a:off x="1177113" y="1658973"/>
            <a:ext cx="13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From library include folder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F144A-9F82-424D-63A5-A089436990C0}"/>
              </a:ext>
            </a:extLst>
          </p:cNvPr>
          <p:cNvSpPr txBox="1"/>
          <p:nvPr/>
        </p:nvSpPr>
        <p:spPr>
          <a:xfrm>
            <a:off x="5606473" y="5527819"/>
            <a:ext cx="139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From library lib folder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7EA9C5-D436-6C9A-6EEE-938E15AF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61" y="4460730"/>
            <a:ext cx="4204492" cy="2252188"/>
          </a:xfrm>
          <a:prstGeom prst="rect">
            <a:avLst/>
          </a:prstGeom>
        </p:spPr>
      </p:pic>
      <p:pic>
        <p:nvPicPr>
          <p:cNvPr id="14" name="Picture 2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B24EDEE6-4DA0-A881-3F4F-5F373895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66" y="837884"/>
            <a:ext cx="3899584" cy="194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65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CA39-45A5-F678-2F3E-89579B0C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106507"/>
            <a:ext cx="10515600" cy="1325563"/>
          </a:xfrm>
        </p:spPr>
        <p:txBody>
          <a:bodyPr/>
          <a:lstStyle/>
          <a:p>
            <a:r>
              <a:rPr lang="en-GB" dirty="0"/>
              <a:t>Building with an Integrated Development Environment (IDE)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13D0BC-1FD5-A5FB-D9ED-8075355C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708" y="704633"/>
            <a:ext cx="2659891" cy="10927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E2414D-4B96-7AB5-337F-04BE536D9C03}"/>
              </a:ext>
            </a:extLst>
          </p:cNvPr>
          <p:cNvSpPr txBox="1"/>
          <p:nvPr/>
        </p:nvSpPr>
        <p:spPr>
          <a:xfrm>
            <a:off x="184726" y="1650251"/>
            <a:ext cx="435956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IDE handles your source code – you add a source file, it knows that means another object that must be linked to the .exe</a:t>
            </a:r>
          </a:p>
          <a:p>
            <a:endParaRPr lang="en-GB" sz="1400" dirty="0"/>
          </a:p>
          <a:p>
            <a:r>
              <a:rPr lang="en-GB" sz="1400" dirty="0"/>
              <a:t>Generally, you need to tell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Where the headers are (list of include directories for your libraries C:\Qt\include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Where the libraries are (list of lib directories for your libraries C:\Qt\lib)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 list of libraries to link to, e.g. .libs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r>
              <a:rPr lang="en-GB" sz="1400" dirty="0"/>
              <a:t>These lists are not usually the same on any two PCs!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People install things in different places, have different versions of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r>
              <a:rPr lang="en-GB" sz="1400" dirty="0"/>
              <a:t>There can be a very long list of directory paths and libraries that need adding to the project to make it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r>
              <a:rPr lang="en-GB" sz="1400" dirty="0"/>
              <a:t>You cannot share projects for IDEs like Visual Studio – must create one for each PC that will build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Paths in project for one PC won’t work on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This is very time-consuming for large projects that use many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F0DF571-3890-DC2B-2DAC-16037DB0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00" y="1904742"/>
            <a:ext cx="7252499" cy="46517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B8DD07D-46F4-E62B-D2E6-28ABC6224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500" y="2206294"/>
            <a:ext cx="7252500" cy="46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5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DF6C-262A-1A5F-A3B3-35E6D6D2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01"/>
            <a:ext cx="10515600" cy="1325563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05D1-C457-D589-4F4C-D57B6E4A4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548788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How are complex programs built?</a:t>
            </a:r>
          </a:p>
          <a:p>
            <a:pPr lvl="1"/>
            <a:r>
              <a:rPr lang="en-GB" dirty="0"/>
              <a:t>Implementing advanced features, while minimising effort – libraries.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Software projects using libraries:</a:t>
            </a:r>
          </a:p>
          <a:p>
            <a:pPr lvl="2"/>
            <a:r>
              <a:rPr lang="en-GB" dirty="0"/>
              <a:t>Compiling and linking</a:t>
            </a:r>
          </a:p>
          <a:p>
            <a:pPr lvl="2"/>
            <a:r>
              <a:rPr lang="en-GB" dirty="0"/>
              <a:t>Use of Visual Studio on Windows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Collaborative software projects</a:t>
            </a:r>
          </a:p>
          <a:p>
            <a:pPr lvl="2"/>
            <a:r>
              <a:rPr lang="en-GB" dirty="0"/>
              <a:t>Sharing software projects</a:t>
            </a:r>
          </a:p>
          <a:p>
            <a:pPr lvl="2"/>
            <a:r>
              <a:rPr lang="en-GB" dirty="0"/>
              <a:t>Logistics of managing source code</a:t>
            </a:r>
          </a:p>
          <a:p>
            <a:pPr lvl="2"/>
            <a:endParaRPr lang="en-GB" dirty="0"/>
          </a:p>
          <a:p>
            <a:r>
              <a:rPr lang="en-GB" dirty="0"/>
              <a:t>Additional considerations:</a:t>
            </a:r>
          </a:p>
          <a:p>
            <a:pPr lvl="1"/>
            <a:r>
              <a:rPr lang="en-GB" dirty="0"/>
              <a:t>Code documentation</a:t>
            </a:r>
          </a:p>
          <a:p>
            <a:pPr lvl="1"/>
            <a:r>
              <a:rPr lang="en-GB" dirty="0"/>
              <a:t>Software installers</a:t>
            </a:r>
          </a:p>
        </p:txBody>
      </p:sp>
      <p:pic>
        <p:nvPicPr>
          <p:cNvPr id="4098" name="Picture 2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A56C0377-C8E9-3ABB-CF7E-5F8BCD1D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922" y="20467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Make - Upgrade Your Software Build System">
            <a:extLst>
              <a:ext uri="{FF2B5EF4-FFF2-40B4-BE49-F238E27FC236}">
                <a16:creationId xmlns:a16="http://schemas.microsoft.com/office/drawing/2014/main" id="{78C5E61C-83C0-F00E-4A9A-BE400BC1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35" y="2459724"/>
            <a:ext cx="40195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ow To Create an Installer with NSIS">
            <a:extLst>
              <a:ext uri="{FF2B5EF4-FFF2-40B4-BE49-F238E27FC236}">
                <a16:creationId xmlns:a16="http://schemas.microsoft.com/office/drawing/2014/main" id="{F6437A3A-D399-9388-4AA2-8ED7C6D28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97" y="4767372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y Project: Grouping">
            <a:extLst>
              <a:ext uri="{FF2B5EF4-FFF2-40B4-BE49-F238E27FC236}">
                <a16:creationId xmlns:a16="http://schemas.microsoft.com/office/drawing/2014/main" id="{478B04D2-90D4-916A-0535-1094A392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227" y="5370914"/>
            <a:ext cx="39147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Version Control/Git - Wikiversity">
            <a:extLst>
              <a:ext uri="{FF2B5EF4-FFF2-40B4-BE49-F238E27FC236}">
                <a16:creationId xmlns:a16="http://schemas.microsoft.com/office/drawing/2014/main" id="{3AE0AFF7-411F-A1A7-6551-1D17F9DAB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3882413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What is GitHub? — Pythia Foundations">
            <a:extLst>
              <a:ext uri="{FF2B5EF4-FFF2-40B4-BE49-F238E27FC236}">
                <a16:creationId xmlns:a16="http://schemas.microsoft.com/office/drawing/2014/main" id="{A8BD4A0F-7B80-D24E-2594-F2003796D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79789"/>
            <a:ext cx="2601767" cy="14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911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0"/>
            <a:ext cx="819785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Cross System Build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5424"/>
            <a:ext cx="7751298" cy="5862576"/>
          </a:xfrm>
        </p:spPr>
        <p:txBody>
          <a:bodyPr>
            <a:normAutofit/>
          </a:bodyPr>
          <a:lstStyle/>
          <a:p>
            <a:r>
              <a:rPr lang="en-GB" sz="2000" dirty="0"/>
              <a:t>We will use Microsoft Visual Studio as the development environment (IDE)</a:t>
            </a:r>
          </a:p>
          <a:p>
            <a:pPr lvl="1"/>
            <a:r>
              <a:rPr lang="en-GB" sz="1200" dirty="0"/>
              <a:t>Does the same job as Code::Blocks, but better</a:t>
            </a:r>
          </a:p>
          <a:p>
            <a:endParaRPr lang="en-GB" sz="2000" dirty="0"/>
          </a:p>
          <a:p>
            <a:r>
              <a:rPr lang="en-GB" sz="2000" dirty="0"/>
              <a:t>Problem: If you just create a project in Visual Studio, then add it to </a:t>
            </a:r>
            <a:r>
              <a:rPr lang="en-GB" sz="2000" dirty="0" err="1"/>
              <a:t>Github</a:t>
            </a:r>
            <a:r>
              <a:rPr lang="en-GB" sz="2000" dirty="0"/>
              <a:t>, it won’t work for other group members</a:t>
            </a:r>
          </a:p>
          <a:p>
            <a:pPr lvl="1"/>
            <a:r>
              <a:rPr lang="en-GB" sz="1200" dirty="0"/>
              <a:t>Project contains system specific paths to files needed by compiler</a:t>
            </a:r>
          </a:p>
          <a:p>
            <a:pPr lvl="1"/>
            <a:endParaRPr lang="en-GB" sz="1200" dirty="0"/>
          </a:p>
          <a:p>
            <a:r>
              <a:rPr lang="en-GB" sz="2000" dirty="0"/>
              <a:t>Solution: Use Cross System Build Tool such as CMake</a:t>
            </a:r>
          </a:p>
          <a:p>
            <a:pPr lvl="1"/>
            <a:r>
              <a:rPr lang="en-GB" sz="1600" dirty="0"/>
              <a:t>Write a generic “project”</a:t>
            </a:r>
          </a:p>
          <a:p>
            <a:pPr lvl="1"/>
            <a:r>
              <a:rPr lang="en-GB" sz="1600" dirty="0"/>
              <a:t>For CMake,  this is in a file called CMakeLists.txt </a:t>
            </a:r>
          </a:p>
          <a:p>
            <a:pPr lvl="1"/>
            <a:r>
              <a:rPr lang="en-GB" sz="1600" dirty="0"/>
              <a:t>User downloads code including CMakeList.txt</a:t>
            </a:r>
          </a:p>
          <a:p>
            <a:pPr lvl="1"/>
            <a:r>
              <a:rPr lang="en-GB" sz="1600" dirty="0"/>
              <a:t>CMake program converts generic project to a specific project for that user</a:t>
            </a:r>
          </a:p>
          <a:p>
            <a:pPr lvl="2"/>
            <a:r>
              <a:rPr lang="en-GB" sz="1200" dirty="0"/>
              <a:t>CMake can generate projects for lots of different systems/IDEs</a:t>
            </a:r>
          </a:p>
          <a:p>
            <a:pPr lvl="2"/>
            <a:endParaRPr lang="en-GB" sz="1200" dirty="0"/>
          </a:p>
          <a:p>
            <a:r>
              <a:rPr lang="en-GB" sz="2000" dirty="0"/>
              <a:t>Your own Visual Studio project, and any files generated by Visual Studio when compiling should never be added to Git</a:t>
            </a:r>
          </a:p>
          <a:p>
            <a:pPr lvl="1"/>
            <a:r>
              <a:rPr lang="en-GB" sz="1600" dirty="0"/>
              <a:t>Each user generates own specific project</a:t>
            </a:r>
          </a:p>
          <a:p>
            <a:pPr lvl="1"/>
            <a:endParaRPr lang="en-GB" sz="800" dirty="0"/>
          </a:p>
        </p:txBody>
      </p:sp>
      <p:pic>
        <p:nvPicPr>
          <p:cNvPr id="1026" name="Picture 2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AB5229CF-3FB2-C9E2-4461-079360E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98" y="350667"/>
            <a:ext cx="3899584" cy="194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MAKE">
            <a:extLst>
              <a:ext uri="{FF2B5EF4-FFF2-40B4-BE49-F238E27FC236}">
                <a16:creationId xmlns:a16="http://schemas.microsoft.com/office/drawing/2014/main" id="{2A8E0F7F-AB2F-3F58-11C9-C94F9371C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98" y="1943203"/>
            <a:ext cx="4137209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58428F-8928-BB9F-2D2C-01EAE499E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98" y="3892995"/>
            <a:ext cx="4300599" cy="26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762"/>
    </mc:Choice>
    <mc:Fallback xmlns="">
      <p:transition spd="slow" advTm="12076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ECDD-051B-3606-9349-EC29FC7B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1" y="106507"/>
            <a:ext cx="10515600" cy="1325563"/>
          </a:xfrm>
        </p:spPr>
        <p:txBody>
          <a:bodyPr/>
          <a:lstStyle/>
          <a:p>
            <a:r>
              <a:rPr lang="en-GB" dirty="0"/>
              <a:t>The Build System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E6B0-1CE6-BC31-2C99-9D4B2278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0" y="1603953"/>
            <a:ext cx="6874165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Have a project that builds the IDE project</a:t>
            </a:r>
          </a:p>
          <a:p>
            <a:pPr lvl="1"/>
            <a:r>
              <a:rPr lang="en-GB" dirty="0"/>
              <a:t>General purpose project – no paths, just describes which libraries are needed</a:t>
            </a:r>
          </a:p>
          <a:p>
            <a:pPr lvl="1"/>
            <a:r>
              <a:rPr lang="en-GB" dirty="0"/>
              <a:t>Tool processes general purpose project, searches for libraries, creates specific project for your IDE/PC</a:t>
            </a:r>
          </a:p>
          <a:p>
            <a:pPr lvl="1"/>
            <a:r>
              <a:rPr lang="en-GB" dirty="0"/>
              <a:t>Build the specific project to create your executable</a:t>
            </a:r>
          </a:p>
          <a:p>
            <a:pPr lvl="1"/>
            <a:endParaRPr lang="en-GB" dirty="0"/>
          </a:p>
          <a:p>
            <a:r>
              <a:rPr lang="en-GB" dirty="0" err="1"/>
              <a:t>Autotools</a:t>
            </a:r>
            <a:r>
              <a:rPr lang="en-GB" dirty="0"/>
              <a:t> was used for this on Linux/other derived Unix OS: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./configure</a:t>
            </a:r>
            <a:r>
              <a:rPr lang="en-GB" dirty="0"/>
              <a:t>	run configure script to generate </a:t>
            </a:r>
          </a:p>
          <a:p>
            <a:pPr marL="457200" lvl="1" indent="0">
              <a:buNone/>
            </a:pPr>
            <a:r>
              <a:rPr lang="en-GB" dirty="0"/>
              <a:t>			</a:t>
            </a:r>
            <a:r>
              <a:rPr lang="en-GB" dirty="0" err="1"/>
              <a:t>Makefiles</a:t>
            </a:r>
            <a:endParaRPr lang="en-GB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make</a:t>
            </a:r>
            <a:r>
              <a:rPr lang="en-GB" dirty="0"/>
              <a:t>		run make program which controls 				</a:t>
            </a:r>
            <a:r>
              <a:rPr lang="en-GB" dirty="0" err="1"/>
              <a:t>compileand</a:t>
            </a:r>
            <a:r>
              <a:rPr lang="en-GB" dirty="0"/>
              <a:t> link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CMake is a more modern version of this, which works on many different OS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C70021-5BBE-587E-4BFB-E57CB6FA9F1D}"/>
              </a:ext>
            </a:extLst>
          </p:cNvPr>
          <p:cNvSpPr/>
          <p:nvPr/>
        </p:nvSpPr>
        <p:spPr>
          <a:xfrm>
            <a:off x="8213435" y="369888"/>
            <a:ext cx="3195782" cy="10621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CMakeLists.txt</a:t>
            </a:r>
          </a:p>
          <a:p>
            <a:pPr algn="ctr"/>
            <a:r>
              <a:rPr lang="en-GB" dirty="0"/>
              <a:t>Generic project description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E8F84E9-FAEF-48ED-8E62-E0561FA2401F}"/>
              </a:ext>
            </a:extLst>
          </p:cNvPr>
          <p:cNvSpPr/>
          <p:nvPr/>
        </p:nvSpPr>
        <p:spPr>
          <a:xfrm>
            <a:off x="9423398" y="1603952"/>
            <a:ext cx="775855" cy="1325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E1C1-C7E1-F4CF-C21A-9672ED56EFAC}"/>
              </a:ext>
            </a:extLst>
          </p:cNvPr>
          <p:cNvSpPr txBox="1"/>
          <p:nvPr/>
        </p:nvSpPr>
        <p:spPr>
          <a:xfrm>
            <a:off x="7382161" y="1897401"/>
            <a:ext cx="204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CMake </a:t>
            </a:r>
            <a:r>
              <a:rPr lang="en-GB" dirty="0">
                <a:latin typeface="Consolas" panose="020B0609020204030204" pitchFamily="49" charset="0"/>
              </a:rPr>
              <a:t>configure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E8D2-84DC-3AD0-46E2-6363C5D99650}"/>
              </a:ext>
            </a:extLst>
          </p:cNvPr>
          <p:cNvSpPr/>
          <p:nvPr/>
        </p:nvSpPr>
        <p:spPr>
          <a:xfrm>
            <a:off x="8213434" y="3009467"/>
            <a:ext cx="3195782" cy="10621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CMakeCache</a:t>
            </a:r>
            <a:endParaRPr lang="en-GB" dirty="0"/>
          </a:p>
          <a:p>
            <a:pPr algn="ctr"/>
            <a:r>
              <a:rPr lang="en-GB" dirty="0"/>
              <a:t>(List of settings for your PC)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D2C7C5C-5A0C-31B1-77C7-7F7F30AA2484}"/>
              </a:ext>
            </a:extLst>
          </p:cNvPr>
          <p:cNvSpPr/>
          <p:nvPr/>
        </p:nvSpPr>
        <p:spPr>
          <a:xfrm>
            <a:off x="9520380" y="4155425"/>
            <a:ext cx="775855" cy="1325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78684-D272-E3C9-718A-5BC57BFBCC6F}"/>
              </a:ext>
            </a:extLst>
          </p:cNvPr>
          <p:cNvSpPr txBox="1"/>
          <p:nvPr/>
        </p:nvSpPr>
        <p:spPr>
          <a:xfrm>
            <a:off x="7382160" y="4445051"/>
            <a:ext cx="204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CMake </a:t>
            </a:r>
            <a:r>
              <a:rPr lang="en-GB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59D4FD-75F6-2E05-86C3-BCEAB8713E1A}"/>
              </a:ext>
            </a:extLst>
          </p:cNvPr>
          <p:cNvSpPr/>
          <p:nvPr/>
        </p:nvSpPr>
        <p:spPr>
          <a:xfrm>
            <a:off x="8310416" y="5569238"/>
            <a:ext cx="3195782" cy="10621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Visual Studio Project</a:t>
            </a:r>
          </a:p>
        </p:txBody>
      </p:sp>
      <p:pic>
        <p:nvPicPr>
          <p:cNvPr id="11" name="Picture 4" descr="CMake - Upgrade Your Software Build System">
            <a:extLst>
              <a:ext uri="{FF2B5EF4-FFF2-40B4-BE49-F238E27FC236}">
                <a16:creationId xmlns:a16="http://schemas.microsoft.com/office/drawing/2014/main" id="{D7309D75-D417-B5E1-DD23-3DFCC58EE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235" y="1842172"/>
            <a:ext cx="1701438" cy="47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59CCBD42-EB27-8382-4623-A4500FFF5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55" y="5738842"/>
            <a:ext cx="1626462" cy="81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51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5334-9846-F942-3D60-652D19AF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CMake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40C34-B293-F80F-C303-EA5ACA30A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0" r="56357" b="15549"/>
          <a:stretch/>
        </p:blipFill>
        <p:spPr>
          <a:xfrm>
            <a:off x="0" y="1497875"/>
            <a:ext cx="4989413" cy="4679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50403-D0BE-6744-6701-F4202359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845" y="1316181"/>
            <a:ext cx="6795577" cy="4860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16C8EA-458E-BFC3-2438-07AFC084B255}"/>
              </a:ext>
            </a:extLst>
          </p:cNvPr>
          <p:cNvSpPr/>
          <p:nvPr/>
        </p:nvSpPr>
        <p:spPr>
          <a:xfrm>
            <a:off x="329577" y="2405743"/>
            <a:ext cx="4737267" cy="2046514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25B29F-182E-25A1-C0E3-3EA0BC06FB1D}"/>
              </a:ext>
            </a:extLst>
          </p:cNvPr>
          <p:cNvSpPr/>
          <p:nvPr/>
        </p:nvSpPr>
        <p:spPr>
          <a:xfrm>
            <a:off x="4204323" y="2724620"/>
            <a:ext cx="785090" cy="1768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CB5115-D03F-6232-3319-BFB9B4DB8872}"/>
              </a:ext>
            </a:extLst>
          </p:cNvPr>
          <p:cNvSpPr/>
          <p:nvPr/>
        </p:nvSpPr>
        <p:spPr>
          <a:xfrm>
            <a:off x="329578" y="4771133"/>
            <a:ext cx="4731950" cy="140584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4AB77-2F7E-BB18-090B-9C976B7A5E35}"/>
              </a:ext>
            </a:extLst>
          </p:cNvPr>
          <p:cNvSpPr txBox="1"/>
          <p:nvPr/>
        </p:nvSpPr>
        <p:spPr>
          <a:xfrm>
            <a:off x="5138960" y="5150890"/>
            <a:ext cx="39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606E8-26AD-A378-6DAE-313684869C71}"/>
              </a:ext>
            </a:extLst>
          </p:cNvPr>
          <p:cNvSpPr txBox="1"/>
          <p:nvPr/>
        </p:nvSpPr>
        <p:spPr>
          <a:xfrm>
            <a:off x="5536124" y="5150890"/>
            <a:ext cx="39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6BCB73-5E0D-3966-6D36-8E907CDC1ADD}"/>
              </a:ext>
            </a:extLst>
          </p:cNvPr>
          <p:cNvSpPr txBox="1"/>
          <p:nvPr/>
        </p:nvSpPr>
        <p:spPr>
          <a:xfrm>
            <a:off x="5933288" y="5150890"/>
            <a:ext cx="39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3530C3-6127-9EE1-51F1-0E5EAFC6882C}"/>
              </a:ext>
            </a:extLst>
          </p:cNvPr>
          <p:cNvCxnSpPr>
            <a:cxnSpLocks/>
          </p:cNvCxnSpPr>
          <p:nvPr/>
        </p:nvCxnSpPr>
        <p:spPr>
          <a:xfrm>
            <a:off x="6131870" y="895926"/>
            <a:ext cx="1159617" cy="7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DAEC29-351C-E710-A216-54D23DCB505A}"/>
              </a:ext>
            </a:extLst>
          </p:cNvPr>
          <p:cNvCxnSpPr/>
          <p:nvPr/>
        </p:nvCxnSpPr>
        <p:spPr>
          <a:xfrm flipH="1">
            <a:off x="7800109" y="895926"/>
            <a:ext cx="1865745" cy="84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3D7A5D-F550-5F25-A69F-79489D8A8DB5}"/>
              </a:ext>
            </a:extLst>
          </p:cNvPr>
          <p:cNvSpPr txBox="1"/>
          <p:nvPr/>
        </p:nvSpPr>
        <p:spPr>
          <a:xfrm>
            <a:off x="5138960" y="365125"/>
            <a:ext cx="194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Path to project &amp; source 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282C39-7239-8A47-DA41-8001EE84A65B}"/>
              </a:ext>
            </a:extLst>
          </p:cNvPr>
          <p:cNvSpPr txBox="1"/>
          <p:nvPr/>
        </p:nvSpPr>
        <p:spPr>
          <a:xfrm>
            <a:off x="7754461" y="0"/>
            <a:ext cx="4431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Path to build folder – where to put project. </a:t>
            </a:r>
          </a:p>
          <a:p>
            <a:r>
              <a:rPr lang="en-GB" dirty="0"/>
              <a:t>Should NOT be same folder as source code</a:t>
            </a:r>
          </a:p>
          <a:p>
            <a:r>
              <a:rPr lang="en-GB" dirty="0"/>
              <a:t>Should NOT be added to Git</a:t>
            </a:r>
          </a:p>
        </p:txBody>
      </p:sp>
    </p:spTree>
    <p:extLst>
      <p:ext uri="{BB962C8B-B14F-4D97-AF65-F5344CB8AC3E}">
        <p14:creationId xmlns:p14="http://schemas.microsoft.com/office/powerpoint/2010/main" val="1873882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6CD5-E9CF-B801-47F4-B2791523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Example – Using </a:t>
            </a:r>
            <a:r>
              <a:rPr lang="en-GB" dirty="0" err="1"/>
              <a:t>Cmake</a:t>
            </a:r>
            <a:r>
              <a:rPr lang="en-GB" dirty="0"/>
              <a:t> with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327301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B3733-5C88-1F6C-5FAE-D7FDDCE7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Documentation and Installers</a:t>
            </a:r>
          </a:p>
        </p:txBody>
      </p:sp>
    </p:spTree>
    <p:extLst>
      <p:ext uri="{BB962C8B-B14F-4D97-AF65-F5344CB8AC3E}">
        <p14:creationId xmlns:p14="http://schemas.microsoft.com/office/powerpoint/2010/main" val="2820188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CAEAAC-580C-9E0F-B01B-CBF579A0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31"/>
            <a:ext cx="10515600" cy="1325563"/>
          </a:xfrm>
        </p:spPr>
        <p:txBody>
          <a:bodyPr/>
          <a:lstStyle/>
          <a:p>
            <a:r>
              <a:rPr lang="en-GB" dirty="0"/>
              <a:t>Code documentation - </a:t>
            </a:r>
            <a:r>
              <a:rPr lang="en-GB" dirty="0" err="1"/>
              <a:t>Doxygen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D66E0B-ACCC-E10F-352B-314280DE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83" y="1349494"/>
            <a:ext cx="4556121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Code Documentation</a:t>
            </a:r>
          </a:p>
          <a:p>
            <a:pPr lvl="1"/>
            <a:r>
              <a:rPr lang="en-GB" dirty="0"/>
              <a:t>Important for collaborative projects</a:t>
            </a:r>
          </a:p>
          <a:p>
            <a:pPr lvl="1"/>
            <a:r>
              <a:rPr lang="en-GB" dirty="0"/>
              <a:t>Explain what functions &amp; classes do</a:t>
            </a:r>
          </a:p>
          <a:p>
            <a:pPr lvl="1"/>
            <a:endParaRPr lang="en-GB" dirty="0"/>
          </a:p>
          <a:p>
            <a:r>
              <a:rPr lang="en-GB" dirty="0"/>
              <a:t>Write documentation with the code</a:t>
            </a:r>
          </a:p>
          <a:p>
            <a:pPr lvl="1"/>
            <a:r>
              <a:rPr lang="en-GB" dirty="0"/>
              <a:t>Comments in code explain it</a:t>
            </a:r>
          </a:p>
          <a:p>
            <a:pPr lvl="1"/>
            <a:r>
              <a:rPr lang="en-GB" dirty="0"/>
              <a:t>Comments used to generate useful documentation</a:t>
            </a:r>
          </a:p>
          <a:p>
            <a:pPr lvl="1"/>
            <a:endParaRPr lang="en-GB" dirty="0"/>
          </a:p>
          <a:p>
            <a:r>
              <a:rPr lang="en-GB" dirty="0"/>
              <a:t>Use a tool called </a:t>
            </a:r>
            <a:r>
              <a:rPr lang="en-GB" dirty="0" err="1"/>
              <a:t>Doxygen</a:t>
            </a:r>
            <a:r>
              <a:rPr lang="en-GB" dirty="0"/>
              <a:t> to do this</a:t>
            </a:r>
          </a:p>
          <a:p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 can be configured to generate documentation for you</a:t>
            </a:r>
          </a:p>
          <a:p>
            <a:pPr lvl="1"/>
            <a:endParaRPr lang="en-GB" dirty="0"/>
          </a:p>
        </p:txBody>
      </p:sp>
      <p:pic>
        <p:nvPicPr>
          <p:cNvPr id="6" name="Picture 8" descr="My Project: Grouping">
            <a:extLst>
              <a:ext uri="{FF2B5EF4-FFF2-40B4-BE49-F238E27FC236}">
                <a16:creationId xmlns:a16="http://schemas.microsoft.com/office/drawing/2014/main" id="{D0BC1D19-5291-4057-5467-8064C6A4A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13" y="187444"/>
            <a:ext cx="39147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C7B28EF-608E-FB3D-B69B-0AF7D025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038" y="1938454"/>
            <a:ext cx="6903079" cy="376237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ModelPart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Destructor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* Needs to free array of child items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ModelPart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 Add a child to this item.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* @param item Pointer to child object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ModelPart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item)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7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CAEAAC-580C-9E0F-B01B-CBF579A0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31"/>
            <a:ext cx="10515600" cy="1325563"/>
          </a:xfrm>
        </p:spPr>
        <p:txBody>
          <a:bodyPr/>
          <a:lstStyle/>
          <a:p>
            <a:r>
              <a:rPr lang="en-GB" dirty="0"/>
              <a:t>Installers - NSIS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D66E0B-ACCC-E10F-352B-314280DE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83" y="1349493"/>
            <a:ext cx="5812412" cy="501805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You will need to generate an installer for your software</a:t>
            </a:r>
          </a:p>
          <a:p>
            <a:endParaRPr lang="en-GB" dirty="0"/>
          </a:p>
          <a:p>
            <a:r>
              <a:rPr lang="en-GB" dirty="0"/>
              <a:t>Use a tool called </a:t>
            </a:r>
            <a:r>
              <a:rPr lang="en-GB" dirty="0" err="1"/>
              <a:t>Nullsoft</a:t>
            </a:r>
            <a:r>
              <a:rPr lang="en-GB" dirty="0"/>
              <a:t> Scriptable Install System (NSIS)</a:t>
            </a:r>
          </a:p>
          <a:p>
            <a:endParaRPr lang="en-GB" dirty="0"/>
          </a:p>
          <a:p>
            <a:r>
              <a:rPr lang="en-GB" dirty="0"/>
              <a:t>Can be configured to copy across required runtime libraries (DLLs)</a:t>
            </a:r>
          </a:p>
          <a:p>
            <a:endParaRPr lang="en-GB" dirty="0"/>
          </a:p>
          <a:p>
            <a:r>
              <a:rPr lang="en-GB" dirty="0"/>
              <a:t>CMake can be configured to automatically generate an installer</a:t>
            </a:r>
          </a:p>
          <a:p>
            <a:endParaRPr lang="en-GB" dirty="0"/>
          </a:p>
          <a:p>
            <a:r>
              <a:rPr lang="en-GB" dirty="0"/>
              <a:t>You will need to add an installer to </a:t>
            </a:r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/>
              <a:t>This is done using the release feature.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2" descr="https://a.fsdn.com/con/app/proj/nsis/screenshots/4372.jpg/max/max/1">
            <a:extLst>
              <a:ext uri="{FF2B5EF4-FFF2-40B4-BE49-F238E27FC236}">
                <a16:creationId xmlns:a16="http://schemas.microsoft.com/office/drawing/2014/main" id="{CA97F3C3-8F92-3C6C-8AFA-C94C96C4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00" y="1929336"/>
            <a:ext cx="4020187" cy="31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SIS (Nullsoft Scriptable Install System) 3.0 - Neowin">
            <a:extLst>
              <a:ext uri="{FF2B5EF4-FFF2-40B4-BE49-F238E27FC236}">
                <a16:creationId xmlns:a16="http://schemas.microsoft.com/office/drawing/2014/main" id="{1BF4D76C-194D-11A1-DFEB-B9A3FF10A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66" y="18744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2B3C208-D504-1FD3-8549-BEEB41552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113" y="5413196"/>
            <a:ext cx="5137004" cy="12489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install(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TARGETS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BaseStation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RUNTIME DESTINATION bin/bin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LIBRARY DESTINATION lib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ARCHIVE DESTINATION lib/static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04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6CD5-E9CF-B801-47F4-B2791523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6459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Using Documentation and </a:t>
            </a:r>
            <a:r>
              <a:rPr lang="en-GB" dirty="0" err="1"/>
              <a:t>Github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Github</a:t>
            </a:r>
            <a:r>
              <a:rPr lang="en-GB" dirty="0"/>
              <a:t> releases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406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B3733-5C88-1F6C-5FAE-D7FDDCE7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Worksheets and Assessment</a:t>
            </a:r>
          </a:p>
        </p:txBody>
      </p:sp>
    </p:spTree>
    <p:extLst>
      <p:ext uri="{BB962C8B-B14F-4D97-AF65-F5344CB8AC3E}">
        <p14:creationId xmlns:p14="http://schemas.microsoft.com/office/powerpoint/2010/main" val="2750669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8C04E2-E1B3-2F9E-F3EC-2C12FD06E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7" t="18275" r="31704" b="12000"/>
          <a:stretch/>
        </p:blipFill>
        <p:spPr>
          <a:xfrm>
            <a:off x="6072105" y="18255"/>
            <a:ext cx="6119896" cy="69266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B95FD46-2CB7-A108-C7CA-3C2C1D17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Worksheets – Week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4A37BC-1AB5-5AA2-569E-D4193DC7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6611816" cy="560467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You need to understand everything in the previous slides</a:t>
            </a:r>
          </a:p>
          <a:p>
            <a:endParaRPr lang="en-GB" dirty="0"/>
          </a:p>
          <a:p>
            <a:r>
              <a:rPr lang="en-GB" dirty="0"/>
              <a:t>Worksheets to guide you through this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Using the command 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Git and </a:t>
            </a:r>
            <a:r>
              <a:rPr lang="en-GB" dirty="0" err="1"/>
              <a:t>Github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Visual Studio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CMake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Documentation and Installers</a:t>
            </a:r>
          </a:p>
          <a:p>
            <a:pPr lvl="1"/>
            <a:endParaRPr lang="en-GB" dirty="0"/>
          </a:p>
          <a:p>
            <a:r>
              <a:rPr lang="en-GB" dirty="0"/>
              <a:t>Available on Moodle</a:t>
            </a:r>
          </a:p>
          <a:p>
            <a:pPr lvl="1"/>
            <a:endParaRPr lang="en-GB" dirty="0"/>
          </a:p>
          <a:p>
            <a:r>
              <a:rPr lang="en-GB" dirty="0"/>
              <a:t>Primary focus for the first project week</a:t>
            </a:r>
          </a:p>
          <a:p>
            <a:endParaRPr lang="en-GB" dirty="0"/>
          </a:p>
          <a:p>
            <a:r>
              <a:rPr lang="en-GB" dirty="0"/>
              <a:t>Code is assessed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36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B3733-5C88-1F6C-5FAE-D7FDDCE7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&amp; </a:t>
            </a:r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752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4770C-EFFC-02BD-C3A4-D7A4C61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38112"/>
            <a:ext cx="81819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71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891F-9DE2-2605-7DB4-51EB2DC1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Signoff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CC97-138F-962F-6AFB-FFD6ADF5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3" y="1390519"/>
            <a:ext cx="7169726" cy="544922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Signoffs need to happen in lab sessions before 5pm</a:t>
            </a:r>
          </a:p>
          <a:p>
            <a:endParaRPr lang="en-GB" dirty="0"/>
          </a:p>
          <a:p>
            <a:r>
              <a:rPr lang="en-GB" dirty="0"/>
              <a:t>See David Dewar for signoff</a:t>
            </a:r>
          </a:p>
          <a:p>
            <a:pPr lvl="1"/>
            <a:r>
              <a:rPr lang="en-GB" dirty="0"/>
              <a:t>I will deal with technical problems, David sign-offs</a:t>
            </a:r>
          </a:p>
          <a:p>
            <a:pPr lvl="1"/>
            <a:r>
              <a:rPr lang="en-GB" dirty="0"/>
              <a:t>Otherwise end up with long wait for technical help</a:t>
            </a:r>
          </a:p>
          <a:p>
            <a:pPr lvl="1"/>
            <a:endParaRPr lang="en-GB" dirty="0"/>
          </a:p>
          <a:p>
            <a:r>
              <a:rPr lang="en-GB" dirty="0"/>
              <a:t>I will help David 4.30 – 5pm on Tuesday/Friday if there are people waiting</a:t>
            </a:r>
          </a:p>
          <a:p>
            <a:endParaRPr lang="en-GB" dirty="0"/>
          </a:p>
          <a:p>
            <a:r>
              <a:rPr lang="en-GB" dirty="0"/>
              <a:t>5pm is the deadline for signing things off</a:t>
            </a:r>
          </a:p>
          <a:p>
            <a:endParaRPr lang="en-GB" dirty="0"/>
          </a:p>
          <a:p>
            <a:r>
              <a:rPr lang="en-GB" dirty="0"/>
              <a:t>If you have an ECF approval then we’ll obviously apply the approved, extended deadline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937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2153-9C51-2446-650F-52901522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620"/>
            <a:ext cx="10515600" cy="1325563"/>
          </a:xfrm>
        </p:spPr>
        <p:txBody>
          <a:bodyPr/>
          <a:lstStyle/>
          <a:p>
            <a:r>
              <a:rPr lang="en-GB" dirty="0"/>
              <a:t>Groups &amp; Lab Computing 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55C3-C72D-45F2-3A85-93994CA7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127"/>
            <a:ext cx="6799811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3 people per group, self-selected, system open until Wednesday</a:t>
            </a:r>
          </a:p>
          <a:p>
            <a:pPr lvl="1"/>
            <a:r>
              <a:rPr lang="en-GB" dirty="0"/>
              <a:t>Should be 13 or 14 groups</a:t>
            </a:r>
          </a:p>
          <a:p>
            <a:endParaRPr lang="en-GB" dirty="0"/>
          </a:p>
          <a:p>
            <a:r>
              <a:rPr lang="en-GB" dirty="0"/>
              <a:t>8 Benches reserved for VR systems (&lt;2 groups per VR system)</a:t>
            </a:r>
          </a:p>
          <a:p>
            <a:endParaRPr lang="en-GB" dirty="0"/>
          </a:p>
          <a:p>
            <a:r>
              <a:rPr lang="en-GB" dirty="0"/>
              <a:t>Use your own laptops, or non-VR PCs in lab for software development, if you want a laptop but don’t have one then university or Mark Birkin can loan you one</a:t>
            </a:r>
          </a:p>
          <a:p>
            <a:pPr lvl="1"/>
            <a:r>
              <a:rPr lang="en-GB" dirty="0"/>
              <a:t>Whatever you use should run Windows – technically possible on other operating systems but we cannot offer same level of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293F8-C741-1D7C-E5F9-CA35E895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811" y="1267691"/>
            <a:ext cx="5233700" cy="29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F1DB7A-9A48-D3BB-80EE-1034A17B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Source Code Management - Problems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BDFCBE-CC06-5DED-6151-1550C4B2263E}"/>
              </a:ext>
            </a:extLst>
          </p:cNvPr>
          <p:cNvCxnSpPr/>
          <p:nvPr/>
        </p:nvCxnSpPr>
        <p:spPr>
          <a:xfrm>
            <a:off x="5717500" y="1753386"/>
            <a:ext cx="0" cy="4779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PC Monitor and Keyboard Clip Art Free PNG Image｜Illustoon">
            <a:extLst>
              <a:ext uri="{FF2B5EF4-FFF2-40B4-BE49-F238E27FC236}">
                <a16:creationId xmlns:a16="http://schemas.microsoft.com/office/drawing/2014/main" id="{C511BFF7-D793-2D8D-9DBE-9FA14083F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4124" b="8970"/>
          <a:stretch/>
        </p:blipFill>
        <p:spPr bwMode="auto">
          <a:xfrm>
            <a:off x="6252827" y="2854283"/>
            <a:ext cx="1533868" cy="15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556A94-DD2A-C059-1294-65ED295E20DF}"/>
              </a:ext>
            </a:extLst>
          </p:cNvPr>
          <p:cNvSpPr txBox="1"/>
          <p:nvPr/>
        </p:nvSpPr>
        <p:spPr>
          <a:xfrm>
            <a:off x="203200" y="1384054"/>
            <a:ext cx="217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6C29A-19F3-AE2C-58AE-4AA76C85F9EE}"/>
              </a:ext>
            </a:extLst>
          </p:cNvPr>
          <p:cNvSpPr txBox="1"/>
          <p:nvPr/>
        </p:nvSpPr>
        <p:spPr>
          <a:xfrm>
            <a:off x="5825994" y="1216760"/>
            <a:ext cx="21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Multiple developers on multiple systems </a:t>
            </a:r>
          </a:p>
        </p:txBody>
      </p:sp>
      <p:pic>
        <p:nvPicPr>
          <p:cNvPr id="11" name="Picture 2" descr="PC Monitor and Keyboard Clip Art Free PNG Image｜Illustoon">
            <a:extLst>
              <a:ext uri="{FF2B5EF4-FFF2-40B4-BE49-F238E27FC236}">
                <a16:creationId xmlns:a16="http://schemas.microsoft.com/office/drawing/2014/main" id="{962F1858-2C3F-A77A-6591-45D486BE6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4124" b="8970"/>
          <a:stretch/>
        </p:blipFill>
        <p:spPr bwMode="auto">
          <a:xfrm>
            <a:off x="8105034" y="2854282"/>
            <a:ext cx="1533868" cy="15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C Monitor and Keyboard Clip Art Free PNG Image｜Illustoon">
            <a:extLst>
              <a:ext uri="{FF2B5EF4-FFF2-40B4-BE49-F238E27FC236}">
                <a16:creationId xmlns:a16="http://schemas.microsoft.com/office/drawing/2014/main" id="{2F9DF2B6-76A0-DEEE-A246-DCE65270E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4124" b="8970"/>
          <a:stretch/>
        </p:blipFill>
        <p:spPr bwMode="auto">
          <a:xfrm>
            <a:off x="10492567" y="2854281"/>
            <a:ext cx="1533868" cy="15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C VIVE Pro 2 Headset (Windows 8) : Amazon.co.uk: Electronics &amp; Photo">
            <a:extLst>
              <a:ext uri="{FF2B5EF4-FFF2-40B4-BE49-F238E27FC236}">
                <a16:creationId xmlns:a16="http://schemas.microsoft.com/office/drawing/2014/main" id="{8F3FB3FC-2499-5EC9-AEC5-CE9A3ED2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039" y="4499876"/>
            <a:ext cx="1380395" cy="93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D33E78-821F-B3EF-5460-7C213A4F8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397" y="1067385"/>
            <a:ext cx="1579907" cy="1236449"/>
          </a:xfrm>
          <a:prstGeom prst="rect">
            <a:avLst/>
          </a:prstGeom>
        </p:spPr>
      </p:pic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CAD7DCD-32CC-0C80-9A11-2389FF44E727}"/>
              </a:ext>
            </a:extLst>
          </p:cNvPr>
          <p:cNvSpPr/>
          <p:nvPr/>
        </p:nvSpPr>
        <p:spPr>
          <a:xfrm rot="3745868">
            <a:off x="7775831" y="1604624"/>
            <a:ext cx="397162" cy="1442076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4ADE0CE6-1275-A8D6-6C84-9B8219DC44DB}"/>
              </a:ext>
            </a:extLst>
          </p:cNvPr>
          <p:cNvSpPr/>
          <p:nvPr/>
        </p:nvSpPr>
        <p:spPr>
          <a:xfrm rot="1555579">
            <a:off x="8928698" y="2406451"/>
            <a:ext cx="397162" cy="59465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EE5CABB-7916-A037-58E6-CD2FAB99BDB5}"/>
              </a:ext>
            </a:extLst>
          </p:cNvPr>
          <p:cNvSpPr/>
          <p:nvPr/>
        </p:nvSpPr>
        <p:spPr>
          <a:xfrm rot="2849633">
            <a:off x="10328368" y="2332003"/>
            <a:ext cx="1154543" cy="3585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981FFA-2400-F526-79A1-DAD303DE262B}"/>
              </a:ext>
            </a:extLst>
          </p:cNvPr>
          <p:cNvSpPr txBox="1"/>
          <p:nvPr/>
        </p:nvSpPr>
        <p:spPr>
          <a:xfrm>
            <a:off x="10345304" y="868572"/>
            <a:ext cx="153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Shared source code, multiple users modifying simultaneously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75194D-5398-763A-E172-49EC5712D9BC}"/>
              </a:ext>
            </a:extLst>
          </p:cNvPr>
          <p:cNvSpPr txBox="1"/>
          <p:nvPr/>
        </p:nvSpPr>
        <p:spPr>
          <a:xfrm>
            <a:off x="6008203" y="5989428"/>
            <a:ext cx="601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Once downloaded, source code must be built across multiple systems, each with different IDEs, folder structures, library versions.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E8A13-1E83-6573-7E33-88338072FC5E}"/>
              </a:ext>
            </a:extLst>
          </p:cNvPr>
          <p:cNvSpPr txBox="1"/>
          <p:nvPr/>
        </p:nvSpPr>
        <p:spPr>
          <a:xfrm>
            <a:off x="6017256" y="4579525"/>
            <a:ext cx="4375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Need to transfer source code between systems, common repository from which it can be downloaded</a:t>
            </a:r>
          </a:p>
          <a:p>
            <a:endParaRPr lang="en-GB" sz="1200" i="1" dirty="0"/>
          </a:p>
          <a:p>
            <a:r>
              <a:rPr lang="en-GB" sz="1200" i="1" dirty="0"/>
              <a:t>Ability for each/any user to modify source code and deal with conflicts. What happens to two people make incompatible changes at same time?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73946C9-E344-1110-FC47-5CB84A12CC53}"/>
              </a:ext>
            </a:extLst>
          </p:cNvPr>
          <p:cNvGrpSpPr/>
          <p:nvPr/>
        </p:nvGrpSpPr>
        <p:grpSpPr>
          <a:xfrm>
            <a:off x="360218" y="1964585"/>
            <a:ext cx="1403927" cy="581891"/>
            <a:chOff x="591127" y="1955226"/>
            <a:chExt cx="1403927" cy="58189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A1309CB-94E4-B41E-E6BA-18D073EA7FCD}"/>
                </a:ext>
              </a:extLst>
            </p:cNvPr>
            <p:cNvSpPr/>
            <p:nvPr/>
          </p:nvSpPr>
          <p:spPr>
            <a:xfrm>
              <a:off x="591127" y="1955226"/>
              <a:ext cx="1403927" cy="581891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V1.1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A82BCDF-918F-B7CE-8DF8-C9CF95251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486" y="2007936"/>
              <a:ext cx="608821" cy="47646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4AB88F-1A55-6D69-08FE-76556C12A8A6}"/>
              </a:ext>
            </a:extLst>
          </p:cNvPr>
          <p:cNvGrpSpPr/>
          <p:nvPr/>
        </p:nvGrpSpPr>
        <p:grpSpPr>
          <a:xfrm>
            <a:off x="360216" y="3315625"/>
            <a:ext cx="1403927" cy="581891"/>
            <a:chOff x="591127" y="1955226"/>
            <a:chExt cx="1403927" cy="58189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D62A9E5-0191-93D3-634B-8B06D1B78A8D}"/>
                </a:ext>
              </a:extLst>
            </p:cNvPr>
            <p:cNvSpPr/>
            <p:nvPr/>
          </p:nvSpPr>
          <p:spPr>
            <a:xfrm>
              <a:off x="591127" y="1955226"/>
              <a:ext cx="1403927" cy="581891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V1.3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E568C90-31EE-14CD-B411-440AF3792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486" y="2007936"/>
              <a:ext cx="608821" cy="476469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983911-D7E3-14BC-2FD4-665A3C4F5680}"/>
              </a:ext>
            </a:extLst>
          </p:cNvPr>
          <p:cNvGrpSpPr/>
          <p:nvPr/>
        </p:nvGrpSpPr>
        <p:grpSpPr>
          <a:xfrm>
            <a:off x="360216" y="3991145"/>
            <a:ext cx="1403927" cy="581891"/>
            <a:chOff x="591127" y="1955226"/>
            <a:chExt cx="1403927" cy="581891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9D92438A-2A9C-A317-84FC-86C3EE9BBAD3}"/>
                </a:ext>
              </a:extLst>
            </p:cNvPr>
            <p:cNvSpPr/>
            <p:nvPr/>
          </p:nvSpPr>
          <p:spPr>
            <a:xfrm>
              <a:off x="591127" y="1955226"/>
              <a:ext cx="1403927" cy="581891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V1.4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FA156C3-9826-E60B-DFDD-A452D49BF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486" y="2007936"/>
              <a:ext cx="608821" cy="476469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489EC69-DA5C-F5FB-9BA2-971B904372A7}"/>
              </a:ext>
            </a:extLst>
          </p:cNvPr>
          <p:cNvGrpSpPr/>
          <p:nvPr/>
        </p:nvGrpSpPr>
        <p:grpSpPr>
          <a:xfrm>
            <a:off x="371581" y="4666665"/>
            <a:ext cx="1403927" cy="581891"/>
            <a:chOff x="591127" y="1955226"/>
            <a:chExt cx="1403927" cy="58189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1C22671-0619-9B23-29EF-1F1F129D3213}"/>
                </a:ext>
              </a:extLst>
            </p:cNvPr>
            <p:cNvSpPr/>
            <p:nvPr/>
          </p:nvSpPr>
          <p:spPr>
            <a:xfrm>
              <a:off x="591127" y="1955226"/>
              <a:ext cx="1403927" cy="581891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V1.5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3DDDCAC-9C88-35D6-80D9-229D06685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486" y="2007936"/>
              <a:ext cx="608821" cy="476469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8A1AB0B-A0C4-1224-4FCD-D0178CEB2F5C}"/>
              </a:ext>
            </a:extLst>
          </p:cNvPr>
          <p:cNvGrpSpPr/>
          <p:nvPr/>
        </p:nvGrpSpPr>
        <p:grpSpPr>
          <a:xfrm>
            <a:off x="4112473" y="3990916"/>
            <a:ext cx="1403927" cy="581891"/>
            <a:chOff x="591127" y="1955226"/>
            <a:chExt cx="1403927" cy="581891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A11384A-3A89-D2DA-7E20-9072D689E763}"/>
                </a:ext>
              </a:extLst>
            </p:cNvPr>
            <p:cNvSpPr/>
            <p:nvPr/>
          </p:nvSpPr>
          <p:spPr>
            <a:xfrm>
              <a:off x="591127" y="1955226"/>
              <a:ext cx="1403927" cy="581891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V2.0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76C7BD3-F50C-B11B-9F15-125FEC2DD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486" y="2007936"/>
              <a:ext cx="608821" cy="476469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9A7142-4D41-FA84-7CDF-229713640473}"/>
              </a:ext>
            </a:extLst>
          </p:cNvPr>
          <p:cNvGrpSpPr/>
          <p:nvPr/>
        </p:nvGrpSpPr>
        <p:grpSpPr>
          <a:xfrm>
            <a:off x="2017554" y="2141322"/>
            <a:ext cx="1403927" cy="581891"/>
            <a:chOff x="591127" y="1955226"/>
            <a:chExt cx="1403927" cy="58189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BF20ED8-EAA1-7AC6-3C25-1A68192F01E3}"/>
                </a:ext>
              </a:extLst>
            </p:cNvPr>
            <p:cNvSpPr/>
            <p:nvPr/>
          </p:nvSpPr>
          <p:spPr>
            <a:xfrm>
              <a:off x="591127" y="1955226"/>
              <a:ext cx="1403927" cy="581891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V1.1_a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05B8552-F8A6-52A0-F070-B053CEED9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486" y="2007936"/>
              <a:ext cx="608821" cy="476469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66EBEDE-209F-BF9A-1EB8-37DE2AE24B1F}"/>
              </a:ext>
            </a:extLst>
          </p:cNvPr>
          <p:cNvGrpSpPr/>
          <p:nvPr/>
        </p:nvGrpSpPr>
        <p:grpSpPr>
          <a:xfrm>
            <a:off x="2009727" y="2835402"/>
            <a:ext cx="1403927" cy="581891"/>
            <a:chOff x="591127" y="1955226"/>
            <a:chExt cx="1403927" cy="58189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AA480C46-C588-6113-7DC4-070239308B04}"/>
                </a:ext>
              </a:extLst>
            </p:cNvPr>
            <p:cNvSpPr/>
            <p:nvPr/>
          </p:nvSpPr>
          <p:spPr>
            <a:xfrm>
              <a:off x="591127" y="1955226"/>
              <a:ext cx="1403927" cy="581891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V1.1_b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2FE05E8-B89B-E86B-B9C7-C474BE03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486" y="2007936"/>
              <a:ext cx="608821" cy="476469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A2C462C-1F8F-3D9C-71F6-57CDA59F79FB}"/>
              </a:ext>
            </a:extLst>
          </p:cNvPr>
          <p:cNvGrpSpPr/>
          <p:nvPr/>
        </p:nvGrpSpPr>
        <p:grpSpPr>
          <a:xfrm>
            <a:off x="4112472" y="4666663"/>
            <a:ext cx="1403927" cy="581891"/>
            <a:chOff x="591127" y="1955226"/>
            <a:chExt cx="1403927" cy="581891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B0FCB85-28AC-FDD2-92F0-A5C09B1AA6B4}"/>
                </a:ext>
              </a:extLst>
            </p:cNvPr>
            <p:cNvSpPr/>
            <p:nvPr/>
          </p:nvSpPr>
          <p:spPr>
            <a:xfrm>
              <a:off x="591127" y="1955226"/>
              <a:ext cx="1403927" cy="581891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V2.1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50DAE83-06D2-36AC-21D6-C2DF1BD5C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486" y="2007936"/>
              <a:ext cx="608821" cy="47646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A94B775-BEFC-5271-D22E-FF5E076A56DC}"/>
              </a:ext>
            </a:extLst>
          </p:cNvPr>
          <p:cNvGrpSpPr/>
          <p:nvPr/>
        </p:nvGrpSpPr>
        <p:grpSpPr>
          <a:xfrm>
            <a:off x="4112471" y="5342410"/>
            <a:ext cx="1403927" cy="581891"/>
            <a:chOff x="591127" y="1955226"/>
            <a:chExt cx="1403927" cy="581891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124E2E-268A-9E83-3B00-335995828698}"/>
                </a:ext>
              </a:extLst>
            </p:cNvPr>
            <p:cNvSpPr/>
            <p:nvPr/>
          </p:nvSpPr>
          <p:spPr>
            <a:xfrm>
              <a:off x="591127" y="1955226"/>
              <a:ext cx="1403927" cy="581891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V2.2</a:t>
              </a: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5647BA7-4797-919E-50DE-C592D91D3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486" y="2007936"/>
              <a:ext cx="608821" cy="476469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DA386CA-9BE6-B655-8765-014E41CC6254}"/>
              </a:ext>
            </a:extLst>
          </p:cNvPr>
          <p:cNvGrpSpPr/>
          <p:nvPr/>
        </p:nvGrpSpPr>
        <p:grpSpPr>
          <a:xfrm>
            <a:off x="4112471" y="6000768"/>
            <a:ext cx="1403927" cy="581891"/>
            <a:chOff x="591127" y="1955226"/>
            <a:chExt cx="1403927" cy="581891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5AC65071-F07C-6A9A-DC79-56E0F4DBA65E}"/>
                </a:ext>
              </a:extLst>
            </p:cNvPr>
            <p:cNvSpPr/>
            <p:nvPr/>
          </p:nvSpPr>
          <p:spPr>
            <a:xfrm>
              <a:off x="591127" y="1955226"/>
              <a:ext cx="1403927" cy="581891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V2.3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F78295B-CCCD-E992-DC1F-551429BE8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486" y="2007936"/>
              <a:ext cx="608821" cy="476469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29B1AFC-B9FB-1774-8AD5-714A7C2EB882}"/>
              </a:ext>
            </a:extLst>
          </p:cNvPr>
          <p:cNvGrpSpPr/>
          <p:nvPr/>
        </p:nvGrpSpPr>
        <p:grpSpPr>
          <a:xfrm>
            <a:off x="362411" y="2640105"/>
            <a:ext cx="1403927" cy="581891"/>
            <a:chOff x="591127" y="1955226"/>
            <a:chExt cx="1403927" cy="581891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58A2794-D60D-6BEE-BC59-8518E994DF52}"/>
                </a:ext>
              </a:extLst>
            </p:cNvPr>
            <p:cNvSpPr/>
            <p:nvPr/>
          </p:nvSpPr>
          <p:spPr>
            <a:xfrm>
              <a:off x="591127" y="1955226"/>
              <a:ext cx="1403927" cy="581891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V1.2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D747F930-AF31-2D0E-EF34-4ED5F27FB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486" y="2007936"/>
              <a:ext cx="608821" cy="476469"/>
            </a:xfrm>
            <a:prstGeom prst="rect">
              <a:avLst/>
            </a:prstGeom>
          </p:spPr>
        </p:pic>
      </p:grp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725E7D43-61BF-2A66-3DD9-C17C67A29542}"/>
              </a:ext>
            </a:extLst>
          </p:cNvPr>
          <p:cNvSpPr/>
          <p:nvPr/>
        </p:nvSpPr>
        <p:spPr>
          <a:xfrm rot="1848967">
            <a:off x="1635593" y="2167920"/>
            <a:ext cx="483503" cy="3693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05D30704-3D67-DEEE-31F0-7F2EDF9E20F4}"/>
              </a:ext>
            </a:extLst>
          </p:cNvPr>
          <p:cNvSpPr/>
          <p:nvPr/>
        </p:nvSpPr>
        <p:spPr>
          <a:xfrm rot="8625673">
            <a:off x="1631539" y="3307695"/>
            <a:ext cx="483503" cy="3693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8E04F675-9A98-7E81-F7D9-3C20E5AD7E32}"/>
              </a:ext>
            </a:extLst>
          </p:cNvPr>
          <p:cNvSpPr/>
          <p:nvPr/>
        </p:nvSpPr>
        <p:spPr>
          <a:xfrm>
            <a:off x="1851045" y="4097194"/>
            <a:ext cx="2152935" cy="3693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157F20-C0B9-ED6E-90B1-26A39FA926EA}"/>
              </a:ext>
            </a:extLst>
          </p:cNvPr>
          <p:cNvSpPr txBox="1"/>
          <p:nvPr/>
        </p:nvSpPr>
        <p:spPr>
          <a:xfrm>
            <a:off x="203200" y="5527252"/>
            <a:ext cx="2170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Tracking versions – ability to look back at different source code versions – helpful when things accidentally break. Can look back to see what broke it.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28F5A9-D93D-0601-410A-23729CA0870A}"/>
              </a:ext>
            </a:extLst>
          </p:cNvPr>
          <p:cNvSpPr txBox="1"/>
          <p:nvPr/>
        </p:nvSpPr>
        <p:spPr>
          <a:xfrm>
            <a:off x="2625332" y="1199997"/>
            <a:ext cx="217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Parallel development branch for testing out bug fixes – main source code remains unaffected until have confidence in fix.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DBF1B4-E2BD-F110-E4A9-598D26F0F0C3}"/>
              </a:ext>
            </a:extLst>
          </p:cNvPr>
          <p:cNvSpPr txBox="1"/>
          <p:nvPr/>
        </p:nvSpPr>
        <p:spPr>
          <a:xfrm>
            <a:off x="4046225" y="2890451"/>
            <a:ext cx="1635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Separate branch for new version, runs in parallel with old version until ready for release</a:t>
            </a:r>
          </a:p>
        </p:txBody>
      </p:sp>
      <p:pic>
        <p:nvPicPr>
          <p:cNvPr id="98" name="Picture 2" descr="Image result for git">
            <a:extLst>
              <a:ext uri="{FF2B5EF4-FFF2-40B4-BE49-F238E27FC236}">
                <a16:creationId xmlns:a16="http://schemas.microsoft.com/office/drawing/2014/main" id="{E89C5CB3-9DC3-FC0D-C420-13B664D7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749" y="6159334"/>
            <a:ext cx="751916" cy="31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2" descr="What is GitHub? — Pythia Foundations">
            <a:extLst>
              <a:ext uri="{FF2B5EF4-FFF2-40B4-BE49-F238E27FC236}">
                <a16:creationId xmlns:a16="http://schemas.microsoft.com/office/drawing/2014/main" id="{EF9F4D9D-C33C-0A78-2182-5E27A40F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63" y="4833971"/>
            <a:ext cx="469491" cy="26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Image result for git">
            <a:extLst>
              <a:ext uri="{FF2B5EF4-FFF2-40B4-BE49-F238E27FC236}">
                <a16:creationId xmlns:a16="http://schemas.microsoft.com/office/drawing/2014/main" id="{F11A0B4E-F224-E691-4331-48A279A64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425" y="5559708"/>
            <a:ext cx="518854" cy="21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2" descr="What is GitHub? — Pythia Foundations">
            <a:extLst>
              <a:ext uri="{FF2B5EF4-FFF2-40B4-BE49-F238E27FC236}">
                <a16:creationId xmlns:a16="http://schemas.microsoft.com/office/drawing/2014/main" id="{E7BB6DF0-98A8-7411-8E8F-3B09C951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497" y="5559708"/>
            <a:ext cx="400008" cy="22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Image result for CMAKE">
            <a:extLst>
              <a:ext uri="{FF2B5EF4-FFF2-40B4-BE49-F238E27FC236}">
                <a16:creationId xmlns:a16="http://schemas.microsoft.com/office/drawing/2014/main" id="{AD4C137C-FC1E-3EC2-789E-832BBD8D8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654" y="6236922"/>
            <a:ext cx="879665" cy="30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3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  <p:bldP spid="17" grpId="0" animBg="1"/>
      <p:bldP spid="18" grpId="0"/>
      <p:bldP spid="20" grpId="0"/>
      <p:bldP spid="21" grpId="0"/>
      <p:bldP spid="92" grpId="0" animBg="1"/>
      <p:bldP spid="93" grpId="0" animBg="1"/>
      <p:bldP spid="94" grpId="0" animBg="1"/>
      <p:bldP spid="96" grpId="0"/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BCF0BDB-AFF6-A6ED-7E3B-66D7ED24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– website for sharing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C4AC7-0CE0-8201-C677-5A69B795085D}"/>
              </a:ext>
            </a:extLst>
          </p:cNvPr>
          <p:cNvSpPr txBox="1"/>
          <p:nvPr/>
        </p:nvSpPr>
        <p:spPr>
          <a:xfrm>
            <a:off x="8245523" y="496370"/>
            <a:ext cx="6216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https://github.com/plevans/EEEE2076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12D7B-7762-DAF7-0701-52D3D3DA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8" y="1126630"/>
            <a:ext cx="10390496" cy="5537541"/>
          </a:xfrm>
          <a:prstGeom prst="rect">
            <a:avLst/>
          </a:prstGeom>
        </p:spPr>
      </p:pic>
      <p:pic>
        <p:nvPicPr>
          <p:cNvPr id="9" name="Picture 12" descr="What is GitHub? — Pythia Foundations">
            <a:extLst>
              <a:ext uri="{FF2B5EF4-FFF2-40B4-BE49-F238E27FC236}">
                <a16:creationId xmlns:a16="http://schemas.microsoft.com/office/drawing/2014/main" id="{3A1F4FBD-3528-7CA3-CF4E-B08018EEA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5" y="2951576"/>
            <a:ext cx="1300884" cy="72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19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6CD5-E9CF-B801-47F4-B2791523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Quick look at </a:t>
            </a:r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84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42A-B88F-47FA-F49C-097A8421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Git and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AF10-E9DE-4801-E26D-387B40AB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94" y="1511726"/>
            <a:ext cx="10515600" cy="4351338"/>
          </a:xfrm>
        </p:spPr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– online storage for code</a:t>
            </a:r>
          </a:p>
          <a:p>
            <a:pPr lvl="1"/>
            <a:r>
              <a:rPr lang="en-GB" dirty="0"/>
              <a:t>Allows multiple users to add/edit</a:t>
            </a:r>
          </a:p>
          <a:p>
            <a:pPr lvl="1"/>
            <a:endParaRPr lang="en-GB" dirty="0"/>
          </a:p>
          <a:p>
            <a:r>
              <a:rPr lang="en-GB" dirty="0"/>
              <a:t>Git – Tool used by you to interact with </a:t>
            </a:r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/>
              <a:t>Command line interface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clone</a:t>
            </a:r>
            <a:r>
              <a:rPr lang="en-GB" dirty="0"/>
              <a:t> :create a copy on your PC of something from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commit</a:t>
            </a:r>
            <a:r>
              <a:rPr lang="en-GB" dirty="0"/>
              <a:t>: Add changes to record, create new version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GB" dirty="0"/>
              <a:t>: upload new version to </a:t>
            </a:r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pull</a:t>
            </a:r>
            <a:r>
              <a:rPr lang="en-GB" dirty="0"/>
              <a:t>: download any new versions available on </a:t>
            </a:r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branch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checkout</a:t>
            </a:r>
            <a:r>
              <a:rPr lang="en-GB" dirty="0"/>
              <a:t>: manage parallel development paths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9043B-D6A0-AB62-2634-8C531168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62" y="142875"/>
            <a:ext cx="4782176" cy="2986088"/>
          </a:xfrm>
          <a:prstGeom prst="rect">
            <a:avLst/>
          </a:prstGeom>
        </p:spPr>
      </p:pic>
      <p:pic>
        <p:nvPicPr>
          <p:cNvPr id="6" name="Picture 2" descr="Image result for git">
            <a:extLst>
              <a:ext uri="{FF2B5EF4-FFF2-40B4-BE49-F238E27FC236}">
                <a16:creationId xmlns:a16="http://schemas.microsoft.com/office/drawing/2014/main" id="{820E9B5A-DE16-E1EB-C826-00F4A21AF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87" y="4892985"/>
            <a:ext cx="3348227" cy="13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What is GitHub? — Pythia Foundations">
            <a:extLst>
              <a:ext uri="{FF2B5EF4-FFF2-40B4-BE49-F238E27FC236}">
                <a16:creationId xmlns:a16="http://schemas.microsoft.com/office/drawing/2014/main" id="{82CB0D26-3DDD-0E87-CAE4-E541BF4B0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83" y="355426"/>
            <a:ext cx="2064821" cy="11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97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6CD5-E9CF-B801-47F4-B2791523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Quick look at Git</a:t>
            </a:r>
          </a:p>
        </p:txBody>
      </p:sp>
    </p:spTree>
    <p:extLst>
      <p:ext uri="{BB962C8B-B14F-4D97-AF65-F5344CB8AC3E}">
        <p14:creationId xmlns:p14="http://schemas.microsoft.com/office/powerpoint/2010/main" val="281553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45711</TotalTime>
  <Words>3281</Words>
  <Application>Microsoft Office PowerPoint</Application>
  <PresentationFormat>Widescreen</PresentationFormat>
  <Paragraphs>481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Office Theme</vt:lpstr>
      <vt:lpstr>EEEE2076 – Software Development Project</vt:lpstr>
      <vt:lpstr>Problems</vt:lpstr>
      <vt:lpstr>Overview</vt:lpstr>
      <vt:lpstr>Git &amp; Github</vt:lpstr>
      <vt:lpstr>Source Code Management - Problems</vt:lpstr>
      <vt:lpstr>Github – website for sharing code</vt:lpstr>
      <vt:lpstr>Quick look at Github</vt:lpstr>
      <vt:lpstr>Git and Github</vt:lpstr>
      <vt:lpstr>Quick look at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Compilers, Linkers and Libraries</vt:lpstr>
      <vt:lpstr>A typical program</vt:lpstr>
      <vt:lpstr>Compilation Process</vt:lpstr>
      <vt:lpstr>Compilation Process</vt:lpstr>
      <vt:lpstr>Libraries</vt:lpstr>
      <vt:lpstr>Static Linking</vt:lpstr>
      <vt:lpstr>Dynamic Linking</vt:lpstr>
      <vt:lpstr>Dynamic Linking</vt:lpstr>
      <vt:lpstr>Quick look at libraries on Windows</vt:lpstr>
      <vt:lpstr>Typical user installed library format (Qt)</vt:lpstr>
      <vt:lpstr>Typical user installed library format (Qt)</vt:lpstr>
      <vt:lpstr>Qt Library Folders</vt:lpstr>
      <vt:lpstr>Building with an Integrated Development Environment (IDE)</vt:lpstr>
      <vt:lpstr>Building with an Integrated Development Environment (IDE)</vt:lpstr>
      <vt:lpstr>Cross System Build Tools</vt:lpstr>
      <vt:lpstr>The Build System approach</vt:lpstr>
      <vt:lpstr>CMake</vt:lpstr>
      <vt:lpstr>Example – Using Cmake with Visual Studio</vt:lpstr>
      <vt:lpstr>Code Documentation and Installers</vt:lpstr>
      <vt:lpstr>Code documentation - Doxygen</vt:lpstr>
      <vt:lpstr>Installers - NSIS</vt:lpstr>
      <vt:lpstr>Example  - Using Documentation and Github - Github releases </vt:lpstr>
      <vt:lpstr>Individual Worksheets and Assessment</vt:lpstr>
      <vt:lpstr>Worksheets – Week 1</vt:lpstr>
      <vt:lpstr>PowerPoint Presentation</vt:lpstr>
      <vt:lpstr>Signoff</vt:lpstr>
      <vt:lpstr>Groups &amp; Lab Computing Facilities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Evans</dc:creator>
  <cp:lastModifiedBy>Paul Evans (staff)</cp:lastModifiedBy>
  <cp:revision>81</cp:revision>
  <cp:lastPrinted>2021-10-04T12:46:54Z</cp:lastPrinted>
  <dcterms:created xsi:type="dcterms:W3CDTF">2018-09-13T11:39:22Z</dcterms:created>
  <dcterms:modified xsi:type="dcterms:W3CDTF">2025-01-24T14:45:47Z</dcterms:modified>
</cp:coreProperties>
</file>