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9" r:id="rId9"/>
    <p:sldId id="275" r:id="rId10"/>
    <p:sldId id="273" r:id="rId11"/>
    <p:sldId id="262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8"/>
  </p:normalViewPr>
  <p:slideViewPr>
    <p:cSldViewPr snapToGrid="0">
      <p:cViewPr varScale="1">
        <p:scale>
          <a:sx n="117" d="100"/>
          <a:sy n="117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29BF6-E4B2-5648-B47C-DE5F95825866}" type="datetimeFigureOut">
              <a:rPr lang="ru-RU" smtClean="0"/>
              <a:t>21.05.2024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2D5EB-2EFE-5F4A-8DEB-A815077F43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776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36BA-BEA9-4342-A534-BAD4D531D751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8427-22CC-B94D-9EDF-B54C7F4FE8DB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83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F5F-4B96-A048-975D-F6ED7B171B5C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70F9-3C2F-8542-A9BF-E25410332FD1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705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B6A0F4B-D0C1-B54D-8F43-2510F920B611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24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671D2-4EC0-CB47-9B1A-4750A61B4069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8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B48C-F090-3549-AA9E-40E8934D2E16}" type="datetime1">
              <a:rPr lang="ru-RU" smtClean="0"/>
              <a:t>21.05.2024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2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F4B97-5473-2841-8ED3-FFBC5A6A6876}" type="datetime1">
              <a:rPr lang="ru-RU" smtClean="0"/>
              <a:t>21.05.2024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4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9F45-2AF4-8E48-BF0F-EF7BA4188636}" type="datetime1">
              <a:rPr lang="ru-RU" smtClean="0"/>
              <a:t>21.05.2024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4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EC5DD-35A4-D544-B52E-5626495E2B92}" type="datetime1">
              <a:rPr lang="ru-RU" smtClean="0"/>
              <a:t>21.05.2024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3FCE5-400A-3A4F-9AD7-48CC219A0498}" type="datetime1">
              <a:rPr lang="ru-RU" smtClean="0"/>
              <a:t>21.05.2024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32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5036528-9198-6E49-976E-B6729D4DD82A}" type="datetime1">
              <a:rPr lang="ru-RU" smtClean="0"/>
              <a:t>21.05.2024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94D03A-1648-4C44-967E-3307295E51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20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zimin/mai_project/blob/main/&#1044;&#1077;&#1084;&#1086;&#1085;&#1089;&#1090;&#1088;&#1072;&#1094;&#1080;&#1103;%20AB%20Framework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avito/articles/571096/" TargetMode="External"/><Relationship Id="rId2" Type="http://schemas.openxmlformats.org/officeDocument/2006/relationships/hyperlink" Target="https://habr.com/ru/companies/ods/articles/54420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eezimin/mai_projec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ezimin/mai_project/blob/main/&#1044;&#1077;&#1084;&#1086;&#1085;&#1089;&#1090;&#1088;&#1072;&#1094;&#1080;&#1103;%20AB%20Framework.ipyn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ezimin/mai_project/blob/main/&#1044;&#1077;&#1084;&#1086;&#1085;&#1089;&#1090;&#1088;&#1072;&#1094;&#1080;&#1103;%20AB%20Framework.ipyn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ezimin/mai_project/blob/main/&#1044;&#1077;&#1084;&#1086;&#1085;&#1089;&#1090;&#1088;&#1072;&#1094;&#1080;&#1103;%20AB%20Framework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7124D9-D016-16E4-B0AB-5F350C838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86" r="-194" b="44745"/>
          <a:stretch/>
        </p:blipFill>
        <p:spPr>
          <a:xfrm>
            <a:off x="108857" y="152400"/>
            <a:ext cx="8113167" cy="100148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97EC8-46DC-18BB-E12E-3B4CCD249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0728" y="2798479"/>
            <a:ext cx="10330543" cy="1125992"/>
          </a:xfrm>
        </p:spPr>
        <p:txBody>
          <a:bodyPr>
            <a:noAutofit/>
          </a:bodyPr>
          <a:lstStyle/>
          <a:p>
            <a:r>
              <a:rPr lang="ru-RU" sz="3200" dirty="0"/>
              <a:t>Применение методов машинного обучения в АБ-тестировании для увеличения статистической мощности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38D406-937A-3B01-35E5-2F2B47E3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3458" y="5274017"/>
            <a:ext cx="5576796" cy="930840"/>
          </a:xfrm>
        </p:spPr>
        <p:txBody>
          <a:bodyPr/>
          <a:lstStyle/>
          <a:p>
            <a:pPr algn="just"/>
            <a:r>
              <a:rPr lang="ru-RU" dirty="0"/>
              <a:t>Автор: Студент группы М80-111М-23</a:t>
            </a:r>
          </a:p>
          <a:p>
            <a:pPr algn="just"/>
            <a:r>
              <a:rPr lang="ru-RU" dirty="0"/>
              <a:t>Зимин Евгений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83233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967740"/>
          </a:xfrm>
        </p:spPr>
        <p:txBody>
          <a:bodyPr/>
          <a:lstStyle/>
          <a:p>
            <a:r>
              <a:rPr lang="ru-RU" dirty="0"/>
              <a:t>Иллюстрация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671" y="967740"/>
            <a:ext cx="3499758" cy="4290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</a:rPr>
              <a:t>На этом графике видно, что обычное планирование эксперимента (то есть учет только экспериментального периода) позволит детектировать изменения выше 30% (на практике такие изменения происходят крайне редко). </a:t>
            </a:r>
          </a:p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</a:rPr>
              <a:t>На используемых данных методы </a:t>
            </a:r>
            <a:r>
              <a:rPr lang="en-US" sz="1800" dirty="0">
                <a:latin typeface="Cambria" panose="02040503050406030204" pitchFamily="18" charset="0"/>
              </a:rPr>
              <a:t>CUPED </a:t>
            </a:r>
            <a:r>
              <a:rPr lang="ru-RU" sz="1800" dirty="0">
                <a:latin typeface="Cambria" panose="02040503050406030204" pitchFamily="18" charset="0"/>
              </a:rPr>
              <a:t>и </a:t>
            </a:r>
            <a:r>
              <a:rPr lang="en-US" sz="1800" dirty="0">
                <a:latin typeface="Cambria" panose="02040503050406030204" pitchFamily="18" charset="0"/>
              </a:rPr>
              <a:t>CUPAC </a:t>
            </a:r>
            <a:r>
              <a:rPr lang="ru-RU" sz="1800" dirty="0">
                <a:latin typeface="Cambria" panose="02040503050406030204" pitchFamily="18" charset="0"/>
              </a:rPr>
              <a:t>позволяют «прокрашивать» изменения в 10% за 2 недели!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9B36E2-DB04-6465-F301-0A23573B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014"/>
            <a:ext cx="7772400" cy="502777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8E24215-67A1-BE14-99B9-4A748F5BEA5C}"/>
              </a:ext>
            </a:extLst>
          </p:cNvPr>
          <p:cNvSpPr txBox="1">
            <a:spLocks/>
          </p:cNvSpPr>
          <p:nvPr/>
        </p:nvSpPr>
        <p:spPr>
          <a:xfrm>
            <a:off x="1066800" y="6154039"/>
            <a:ext cx="10058400" cy="967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1800">
                <a:latin typeface="Cambria" panose="02040503050406030204" pitchFamily="18" charset="0"/>
              </a:rPr>
              <a:t>Подробнее</a:t>
            </a:r>
            <a:r>
              <a:rPr lang="en-US" sz="1800">
                <a:latin typeface="Cambria" panose="02040503050406030204" pitchFamily="18" charset="0"/>
              </a:rPr>
              <a:t>: </a:t>
            </a:r>
            <a:r>
              <a:rPr lang="en-US" sz="1800">
                <a:latin typeface="Cambria" panose="02040503050406030204" pitchFamily="18" charset="0"/>
                <a:hlinkClick r:id="rId3"/>
              </a:rPr>
              <a:t>https://github.com/eezimin/mai_project/blob/main/</a:t>
            </a:r>
            <a:r>
              <a:rPr lang="ru-RU" sz="1800">
                <a:latin typeface="Cambria" panose="02040503050406030204" pitchFamily="18" charset="0"/>
                <a:hlinkClick r:id="rId3"/>
              </a:rPr>
              <a:t>Демонстрация%20</a:t>
            </a:r>
            <a:r>
              <a:rPr lang="en-US" sz="1800">
                <a:latin typeface="Cambria" panose="02040503050406030204" pitchFamily="18" charset="0"/>
                <a:hlinkClick r:id="rId3"/>
              </a:rPr>
              <a:t>AB%20Framework.ipynb</a:t>
            </a:r>
            <a:r>
              <a:rPr lang="ru-RU" sz="1800">
                <a:latin typeface="Cambria" panose="02040503050406030204" pitchFamily="18" charset="0"/>
              </a:rPr>
              <a:t> </a:t>
            </a:r>
            <a:endParaRPr lang="ru-RU" sz="1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0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5344-2176-2AB0-8275-527A523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300" dirty="0"/>
              <a:t>Преимущества для бизнеса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88FD3-F9AA-1F0D-17D3-7F99E45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56878"/>
          </a:xfrm>
        </p:spPr>
        <p:txBody>
          <a:bodyPr>
            <a:normAutofit/>
          </a:bodyPr>
          <a:lstStyle/>
          <a:p>
            <a:r>
              <a:rPr lang="ru-RU" b="1" dirty="0">
                <a:latin typeface="Cambria" panose="02040503050406030204" pitchFamily="18" charset="0"/>
              </a:rPr>
              <a:t>Ускоренное принятие решений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ru-RU" dirty="0">
                <a:latin typeface="Cambria" panose="02040503050406030204" pitchFamily="18" charset="0"/>
              </a:rPr>
              <a:t>АВ-фреймворк с методами </a:t>
            </a:r>
            <a:r>
              <a:rPr lang="en-US" dirty="0">
                <a:latin typeface="Cambria" panose="02040503050406030204" pitchFamily="18" charset="0"/>
              </a:rPr>
              <a:t>CUPED</a:t>
            </a:r>
            <a:r>
              <a:rPr lang="ru-RU" dirty="0">
                <a:latin typeface="Cambria" panose="02040503050406030204" pitchFamily="18" charset="0"/>
              </a:rPr>
              <a:t> и </a:t>
            </a:r>
            <a:r>
              <a:rPr lang="en-US" dirty="0">
                <a:latin typeface="Cambria" panose="02040503050406030204" pitchFamily="18" charset="0"/>
              </a:rPr>
              <a:t>CUPAC </a:t>
            </a:r>
            <a:r>
              <a:rPr lang="ru-RU" dirty="0">
                <a:latin typeface="Cambria" panose="02040503050406030204" pitchFamily="18" charset="0"/>
              </a:rPr>
              <a:t>обеспечивает точные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</a:rPr>
              <a:t>прогнозы, что ускоряет процесс проведения экспериментов, сокращая временные затраты на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</a:rPr>
              <a:t>выявление эффективных стратегий.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ru-RU" b="1" dirty="0"/>
              <a:t>Экономия ресурсов</a:t>
            </a:r>
            <a:r>
              <a:rPr lang="ru-RU" dirty="0"/>
              <a:t>: Использование прогнозов в качестве </a:t>
            </a:r>
            <a:r>
              <a:rPr lang="ru-RU" dirty="0" err="1"/>
              <a:t>ковариатов</a:t>
            </a:r>
            <a:r>
              <a:rPr lang="ru-RU" dirty="0"/>
              <a:t> сокращает объем данных,</a:t>
            </a:r>
            <a:r>
              <a:rPr lang="en-US" dirty="0"/>
              <a:t> </a:t>
            </a:r>
            <a:r>
              <a:rPr lang="ru-RU" dirty="0"/>
              <a:t>необходимых для проведения успешных экспериментов, что экономит ресурсы компании и снижает</a:t>
            </a:r>
            <a:r>
              <a:rPr lang="en-US" dirty="0"/>
              <a:t> </a:t>
            </a:r>
            <a:r>
              <a:rPr lang="ru-RU" dirty="0"/>
              <a:t>издержки на тестирование.</a:t>
            </a:r>
            <a:endParaRPr lang="en-US" dirty="0"/>
          </a:p>
          <a:p>
            <a:r>
              <a:rPr lang="ru-RU" b="1" dirty="0">
                <a:latin typeface="Cambria" panose="02040503050406030204" pitchFamily="18" charset="0"/>
                <a:sym typeface="Wingdings" pitchFamily="2" charset="2"/>
              </a:rPr>
              <a:t>Более точное прогнозирование</a:t>
            </a:r>
            <a:r>
              <a:rPr lang="ru-RU" dirty="0">
                <a:latin typeface="Cambria" panose="02040503050406030204" pitchFamily="18" charset="0"/>
                <a:sym typeface="Wingdings" pitchFamily="2" charset="2"/>
              </a:rPr>
              <a:t>: Снижение дисперсии в прогнозах помогает избежать ошибок и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 </a:t>
            </a:r>
            <a:r>
              <a:rPr lang="ru-RU" dirty="0">
                <a:latin typeface="Cambria" panose="02040503050406030204" pitchFamily="18" charset="0"/>
                <a:sym typeface="Wingdings" pitchFamily="2" charset="2"/>
              </a:rPr>
              <a:t>недостатков в анализе данных, обеспечивая достоверные результаты и позволяя принимать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 </a:t>
            </a:r>
            <a:r>
              <a:rPr lang="ru-RU" dirty="0">
                <a:latin typeface="Cambria" panose="02040503050406030204" pitchFamily="18" charset="0"/>
                <a:sym typeface="Wingdings" pitchFamily="2" charset="2"/>
              </a:rPr>
              <a:t>обоснованные решения.</a:t>
            </a:r>
          </a:p>
          <a:p>
            <a:endParaRPr lang="ru-RU" dirty="0">
              <a:latin typeface="Cambria" panose="02040503050406030204" pitchFamily="18" charset="0"/>
              <a:sym typeface="Wingdings" pitchFamily="2" charset="2"/>
            </a:endParaRPr>
          </a:p>
          <a:p>
            <a:pPr marL="0" indent="0" algn="ctr">
              <a:buNone/>
            </a:pPr>
            <a:r>
              <a:rPr lang="ru-RU" dirty="0">
                <a:latin typeface="Cambria" panose="02040503050406030204" pitchFamily="18" charset="0"/>
                <a:sym typeface="Wingdings" pitchFamily="2" charset="2"/>
              </a:rPr>
              <a:t>Ускорение </a:t>
            </a:r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AB-</a:t>
            </a:r>
            <a:r>
              <a:rPr lang="ru-RU" dirty="0">
                <a:latin typeface="Cambria" panose="02040503050406030204" pitchFamily="18" charset="0"/>
                <a:sym typeface="Wingdings" pitchFamily="2" charset="2"/>
              </a:rPr>
              <a:t>тестов зарабатывает вам деньги!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3FD63-356F-8B53-475C-C19A541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96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5344-2176-2AB0-8275-527A523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3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88FD3-F9AA-1F0D-17D3-7F99E45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756878"/>
          </a:xfrm>
        </p:spPr>
        <p:txBody>
          <a:bodyPr>
            <a:normAutofit/>
          </a:bodyPr>
          <a:lstStyle/>
          <a:p>
            <a:r>
              <a:rPr lang="ru-RU" b="1" dirty="0">
                <a:latin typeface="Cambria" panose="02040503050406030204" pitchFamily="18" charset="0"/>
              </a:rPr>
              <a:t>Резюме:</a:t>
            </a:r>
            <a:r>
              <a:rPr lang="ru-RU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AB</a:t>
            </a:r>
            <a:r>
              <a:rPr lang="ru-RU" dirty="0">
                <a:latin typeface="Cambria" panose="02040503050406030204" pitchFamily="18" charset="0"/>
              </a:rPr>
              <a:t>-фреймворк, сосредоточенный на методах </a:t>
            </a:r>
            <a:r>
              <a:rPr lang="en-US" dirty="0">
                <a:latin typeface="Cambria" panose="02040503050406030204" pitchFamily="18" charset="0"/>
              </a:rPr>
              <a:t>CUPED </a:t>
            </a:r>
            <a:r>
              <a:rPr lang="ru-RU" dirty="0">
                <a:latin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</a:rPr>
              <a:t>CUPAC, </a:t>
            </a:r>
            <a:r>
              <a:rPr lang="ru-RU" dirty="0">
                <a:latin typeface="Cambria" panose="02040503050406030204" pitchFamily="18" charset="0"/>
              </a:rPr>
              <a:t>представляет собой мощный инструмент для снижения дисперсии тестируемой метрики и улучшения </a:t>
            </a:r>
            <a:r>
              <a:rPr lang="en-US" dirty="0">
                <a:latin typeface="Cambria" panose="02040503050406030204" pitchFamily="18" charset="0"/>
              </a:rPr>
              <a:t>MDE,</a:t>
            </a:r>
            <a:r>
              <a:rPr lang="ru-RU" dirty="0">
                <a:latin typeface="Cambria" panose="02040503050406030204" pitchFamily="18" charset="0"/>
              </a:rPr>
              <a:t> что позволяет в разы ускорить время проведения эксперимента и оптимизировать процесс экспериментирования</a:t>
            </a:r>
          </a:p>
          <a:p>
            <a:pPr lvl="1"/>
            <a:endParaRPr lang="en-US" dirty="0">
              <a:latin typeface="Cambria" panose="02040503050406030204" pitchFamily="18" charset="0"/>
            </a:endParaRPr>
          </a:p>
          <a:p>
            <a:r>
              <a:rPr lang="ru-RU" b="1" dirty="0"/>
              <a:t>Рекомендации для успеха</a:t>
            </a:r>
            <a:r>
              <a:rPr lang="ru-RU" dirty="0"/>
              <a:t>: Для успешной реализации </a:t>
            </a:r>
            <a:r>
              <a:rPr lang="en-US" dirty="0"/>
              <a:t>AB-</a:t>
            </a:r>
            <a:r>
              <a:rPr lang="ru-RU" dirty="0"/>
              <a:t>фреймворка</a:t>
            </a:r>
            <a:r>
              <a:rPr lang="en-US" dirty="0"/>
              <a:t> </a:t>
            </a:r>
            <a:r>
              <a:rPr lang="ru-RU" dirty="0"/>
              <a:t>необходимо уделить внимание настройке моделей </a:t>
            </a:r>
            <a:r>
              <a:rPr lang="en-US" dirty="0"/>
              <a:t>ML</a:t>
            </a:r>
            <a:r>
              <a:rPr lang="ru-RU" dirty="0"/>
              <a:t> в контексте конкретной бизнес-задачи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3FD63-356F-8B53-475C-C19A541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31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6A0F9-FFC4-12BC-24B8-F3E1F5285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78C20-B0C7-7A15-2A4C-0616C0BD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dirty="0" err="1">
                <a:latin typeface="Cambria" panose="02040503050406030204" pitchFamily="18" charset="0"/>
              </a:rPr>
              <a:t>Dawid</a:t>
            </a:r>
            <a:r>
              <a:rPr lang="en" dirty="0">
                <a:latin typeface="Cambria" panose="02040503050406030204" pitchFamily="18" charset="0"/>
              </a:rPr>
              <a:t> A. P. Conditional independence in statistical theory // Journal of the Royal Statistical Society Series B: Statistical Methodology. – 1979. – </a:t>
            </a:r>
            <a:r>
              <a:rPr lang="ru-RU" dirty="0">
                <a:latin typeface="Cambria" panose="02040503050406030204" pitchFamily="18" charset="0"/>
              </a:rPr>
              <a:t>Т. 41. – №. 1. – С. 1-15.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en" dirty="0">
                <a:latin typeface="Cambria" panose="02040503050406030204" pitchFamily="18" charset="0"/>
              </a:rPr>
              <a:t>Dunn W. L., </a:t>
            </a:r>
            <a:r>
              <a:rPr lang="en" dirty="0" err="1">
                <a:latin typeface="Cambria" panose="02040503050406030204" pitchFamily="18" charset="0"/>
              </a:rPr>
              <a:t>Shultis</a:t>
            </a:r>
            <a:r>
              <a:rPr lang="en" dirty="0">
                <a:latin typeface="Cambria" panose="02040503050406030204" pitchFamily="18" charset="0"/>
              </a:rPr>
              <a:t> J. K. Exploring monte </a:t>
            </a:r>
            <a:r>
              <a:rPr lang="en" dirty="0" err="1">
                <a:latin typeface="Cambria" panose="02040503050406030204" pitchFamily="18" charset="0"/>
              </a:rPr>
              <a:t>carlo</a:t>
            </a:r>
            <a:r>
              <a:rPr lang="en" dirty="0">
                <a:latin typeface="Cambria" panose="02040503050406030204" pitchFamily="18" charset="0"/>
              </a:rPr>
              <a:t> methods. – Elsevier, 2022.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en" dirty="0">
                <a:latin typeface="Cambria" panose="02040503050406030204" pitchFamily="18" charset="0"/>
              </a:rPr>
              <a:t>James B. A. P. Variance reduction techniques // Journal of the Operational Research Society. – 1985. – </a:t>
            </a:r>
            <a:r>
              <a:rPr lang="ru-RU" dirty="0">
                <a:latin typeface="Cambria" panose="02040503050406030204" pitchFamily="18" charset="0"/>
              </a:rPr>
              <a:t>Т. 36. – №. 6. – С. 525-530.</a:t>
            </a:r>
          </a:p>
          <a:p>
            <a:r>
              <a:rPr lang="en" dirty="0" err="1">
                <a:latin typeface="Cambria" panose="02040503050406030204" pitchFamily="18" charset="0"/>
              </a:rPr>
              <a:t>Xie</a:t>
            </a:r>
            <a:r>
              <a:rPr lang="en" dirty="0">
                <a:latin typeface="Cambria" panose="02040503050406030204" pitchFamily="18" charset="0"/>
              </a:rPr>
              <a:t> H., </a:t>
            </a:r>
            <a:r>
              <a:rPr lang="en" dirty="0" err="1">
                <a:latin typeface="Cambria" panose="02040503050406030204" pitchFamily="18" charset="0"/>
              </a:rPr>
              <a:t>Aurisset</a:t>
            </a:r>
            <a:r>
              <a:rPr lang="en" dirty="0">
                <a:latin typeface="Cambria" panose="02040503050406030204" pitchFamily="18" charset="0"/>
              </a:rPr>
              <a:t> J. Improving the sensitivity of online controlled experiments: Case studies at </a:t>
            </a:r>
            <a:r>
              <a:rPr lang="en" dirty="0" err="1">
                <a:latin typeface="Cambria" panose="02040503050406030204" pitchFamily="18" charset="0"/>
              </a:rPr>
              <a:t>netflix</a:t>
            </a:r>
            <a:r>
              <a:rPr lang="en" dirty="0">
                <a:latin typeface="Cambria" panose="02040503050406030204" pitchFamily="18" charset="0"/>
              </a:rPr>
              <a:t> // Proceedings of the 22nd ACM SIGKDD International Conference on Knowledge Discovery and Data Mining. – 2016. – </a:t>
            </a:r>
            <a:r>
              <a:rPr lang="ru-RU" dirty="0">
                <a:latin typeface="Cambria" panose="02040503050406030204" pitchFamily="18" charset="0"/>
              </a:rPr>
              <a:t>С. 645-654.</a:t>
            </a:r>
            <a:endParaRPr lang="en-US" dirty="0">
              <a:latin typeface="Cambria" panose="02040503050406030204" pitchFamily="18" charset="0"/>
            </a:endParaRPr>
          </a:p>
          <a:p>
            <a:r>
              <a:rPr lang="ru-RU" dirty="0">
                <a:latin typeface="Cambria" panose="02040503050406030204" pitchFamily="18" charset="0"/>
              </a:rPr>
              <a:t>Голощапова И. Причинно-следственный анализ в машинном обучении (от 26.04.2022) </a:t>
            </a: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ru-RU" dirty="0">
                <a:latin typeface="Cambria" panose="02040503050406030204" pitchFamily="18" charset="0"/>
              </a:rPr>
              <a:t>электронный ресурс</a:t>
            </a:r>
            <a:r>
              <a:rPr lang="en-US" dirty="0">
                <a:latin typeface="Cambria" panose="02040503050406030204" pitchFamily="18" charset="0"/>
              </a:rPr>
              <a:t>]</a:t>
            </a:r>
            <a:r>
              <a:rPr lang="ru-RU" dirty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// </a:t>
            </a:r>
            <a:r>
              <a:rPr lang="ru-RU" dirty="0" err="1">
                <a:latin typeface="Cambria" panose="02040503050406030204" pitchFamily="18" charset="0"/>
              </a:rPr>
              <a:t>Хабр</a:t>
            </a:r>
            <a:r>
              <a:rPr lang="ru-RU" dirty="0">
                <a:latin typeface="Cambria" panose="02040503050406030204" pitchFamily="18" charset="0"/>
              </a:rPr>
              <a:t>. </a:t>
            </a:r>
            <a:r>
              <a:rPr lang="en-US" dirty="0">
                <a:latin typeface="Cambria" panose="02040503050406030204" pitchFamily="18" charset="0"/>
              </a:rPr>
              <a:t>URL: </a:t>
            </a:r>
            <a:r>
              <a:rPr lang="en" dirty="0">
                <a:latin typeface="Cambria" panose="02040503050406030204" pitchFamily="18" charset="0"/>
                <a:hlinkClick r:id="rId2"/>
              </a:rPr>
              <a:t>https://habr.com/ru/companies/ods/articles/544208/</a:t>
            </a:r>
            <a:r>
              <a:rPr lang="ru-RU" dirty="0">
                <a:latin typeface="Cambria" panose="02040503050406030204" pitchFamily="18" charset="0"/>
              </a:rPr>
              <a:t> </a:t>
            </a:r>
            <a:r>
              <a:rPr lang="en" dirty="0">
                <a:latin typeface="Cambria" panose="02040503050406030204" pitchFamily="18" charset="0"/>
              </a:rPr>
              <a:t>(</a:t>
            </a:r>
            <a:r>
              <a:rPr lang="ru-RU" dirty="0">
                <a:latin typeface="Cambria" panose="02040503050406030204" pitchFamily="18" charset="0"/>
              </a:rPr>
              <a:t>дата обращения: 13.03.2024).</a:t>
            </a:r>
          </a:p>
          <a:p>
            <a:r>
              <a:rPr lang="ru-RU" dirty="0">
                <a:latin typeface="Cambria" panose="02040503050406030204" pitchFamily="18" charset="0"/>
              </a:rPr>
              <a:t>Лунин Д. Как улучшить ваши </a:t>
            </a:r>
            <a:r>
              <a:rPr lang="en" dirty="0">
                <a:latin typeface="Cambria" panose="02040503050406030204" pitchFamily="18" charset="0"/>
              </a:rPr>
              <a:t>A/B-</a:t>
            </a:r>
            <a:r>
              <a:rPr lang="ru-RU" dirty="0">
                <a:latin typeface="Cambria" panose="02040503050406030204" pitchFamily="18" charset="0"/>
              </a:rPr>
              <a:t>тесты: </a:t>
            </a:r>
            <a:r>
              <a:rPr lang="ru-RU" dirty="0" err="1">
                <a:latin typeface="Cambria" panose="02040503050406030204" pitchFamily="18" charset="0"/>
              </a:rPr>
              <a:t>лайфхаки</a:t>
            </a:r>
            <a:r>
              <a:rPr lang="ru-RU" dirty="0">
                <a:latin typeface="Cambria" panose="02040503050406030204" pitchFamily="18" charset="0"/>
              </a:rPr>
              <a:t> аналитиков Авито. Часть 2 (от 18.07.2021) </a:t>
            </a:r>
            <a:r>
              <a:rPr lang="en-US" dirty="0">
                <a:latin typeface="Cambria" panose="02040503050406030204" pitchFamily="18" charset="0"/>
              </a:rPr>
              <a:t>[</a:t>
            </a:r>
            <a:r>
              <a:rPr lang="ru-RU" dirty="0">
                <a:latin typeface="Cambria" panose="02040503050406030204" pitchFamily="18" charset="0"/>
              </a:rPr>
              <a:t>электронный ресурс</a:t>
            </a:r>
            <a:r>
              <a:rPr lang="en-US" dirty="0">
                <a:latin typeface="Cambria" panose="02040503050406030204" pitchFamily="18" charset="0"/>
              </a:rPr>
              <a:t>]</a:t>
            </a:r>
            <a:r>
              <a:rPr lang="ru-RU" dirty="0">
                <a:latin typeface="Cambria" panose="02040503050406030204" pitchFamily="18" charset="0"/>
              </a:rPr>
              <a:t> // </a:t>
            </a:r>
            <a:r>
              <a:rPr lang="ru-RU" dirty="0" err="1">
                <a:latin typeface="Cambria" panose="02040503050406030204" pitchFamily="18" charset="0"/>
              </a:rPr>
              <a:t>Хабр</a:t>
            </a:r>
            <a:r>
              <a:rPr lang="ru-RU" dirty="0">
                <a:latin typeface="Cambria" panose="02040503050406030204" pitchFamily="18" charset="0"/>
              </a:rPr>
              <a:t>. </a:t>
            </a:r>
            <a:r>
              <a:rPr lang="en" dirty="0">
                <a:latin typeface="Cambria" panose="02040503050406030204" pitchFamily="18" charset="0"/>
              </a:rPr>
              <a:t>URL: </a:t>
            </a:r>
            <a:r>
              <a:rPr lang="en" dirty="0">
                <a:latin typeface="Cambria" panose="02040503050406030204" pitchFamily="18" charset="0"/>
                <a:hlinkClick r:id="rId3"/>
              </a:rPr>
              <a:t>https://habr.com/ru/companies/avito/articles/571096/</a:t>
            </a:r>
            <a:r>
              <a:rPr lang="en" dirty="0">
                <a:latin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</a:rPr>
              <a:t>дата обращения: 05.04.2024).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D08601-B2FB-21A7-785C-A4599066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0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65344-2176-2AB0-8275-527A523D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688FD3-F9AA-1F0D-17D3-7F99E456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038421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</a:rPr>
              <a:t>АБ-эксперименты являются одними из самых основных способов установления причинно-следственной связи, применяемых в компаниях </a:t>
            </a:r>
            <a:r>
              <a:rPr lang="en" dirty="0">
                <a:latin typeface="Cambria" panose="02040503050406030204" pitchFamily="18" charset="0"/>
              </a:rPr>
              <a:t>IT-</a:t>
            </a:r>
            <a:r>
              <a:rPr lang="ru-RU" dirty="0">
                <a:latin typeface="Cambria" panose="02040503050406030204" pitchFamily="18" charset="0"/>
              </a:rPr>
              <a:t>сектора, ритейла, игровой-индустрии и </a:t>
            </a:r>
            <a:r>
              <a:rPr lang="en" dirty="0">
                <a:latin typeface="Cambria" panose="02040503050406030204" pitchFamily="18" charset="0"/>
              </a:rPr>
              <a:t>e-commerce. </a:t>
            </a:r>
            <a:endParaRPr lang="ru-RU" dirty="0">
              <a:latin typeface="Cambria" panose="02040503050406030204" pitchFamily="18" charset="0"/>
            </a:endParaRPr>
          </a:p>
          <a:p>
            <a:r>
              <a:rPr lang="ru-RU" dirty="0"/>
              <a:t>Однако ряд ограничений</a:t>
            </a:r>
            <a:r>
              <a:rPr lang="ru-RU" dirty="0">
                <a:sym typeface="Wingdings" pitchFamily="2" charset="2"/>
              </a:rPr>
              <a:t> (ограниченность выборки, сильная зашумленность тестируемой метрики, невозможность случайного разбиения на контроль и тест) делают проведение АБ-эксперимента невозможным, в пользу применения других менее точных квази-экспериментов.</a:t>
            </a:r>
          </a:p>
          <a:p>
            <a:r>
              <a:rPr lang="en-US" dirty="0">
                <a:latin typeface="Cambria" panose="02040503050406030204" pitchFamily="18" charset="0"/>
                <a:sym typeface="Wingdings" pitchFamily="2" charset="2"/>
              </a:rPr>
              <a:t>ML</a:t>
            </a:r>
            <a:r>
              <a:rPr lang="en-US" dirty="0">
                <a:sym typeface="Wingdings" pitchFamily="2" charset="2"/>
              </a:rPr>
              <a:t> </a:t>
            </a:r>
            <a:r>
              <a:rPr lang="ru-RU" dirty="0">
                <a:sym typeface="Wingdings" pitchFamily="2" charset="2"/>
              </a:rPr>
              <a:t>как инструмент повышения точности прогнозов может быть использован в повышении статистической мощности в АБ-экспериментах.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3FD63-356F-8B53-475C-C19A541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3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Формулировка проблемы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5920"/>
            <a:ext cx="100584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</a:rPr>
              <a:t>Методы машинного обучения могут снизить дисперсию тестируемой метрики в АБ-экспериментах и увеличить статистическую мощность критериев (то есть увеличить количество </a:t>
            </a:r>
            <a:r>
              <a:rPr lang="en-US" dirty="0">
                <a:latin typeface="Cambria" panose="02040503050406030204" pitchFamily="18" charset="0"/>
              </a:rPr>
              <a:t>True Positives).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</a:rPr>
              <a:t>Цель</a:t>
            </a:r>
            <a:r>
              <a:rPr lang="ru-RU" dirty="0">
                <a:latin typeface="Cambria" panose="02040503050406030204" pitchFamily="18" charset="0"/>
              </a:rPr>
              <a:t>: показать эффективность применения методов машинного обучения с точки зрения увеличения статистической мощности в процессе проведения АБ-тестирования.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</a:rPr>
              <a:t>Задачи</a:t>
            </a:r>
            <a:r>
              <a:rPr lang="ru-RU" dirty="0">
                <a:latin typeface="Cambria" panose="020405030504060302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mbria" panose="02040503050406030204" pitchFamily="18" charset="0"/>
              </a:rPr>
              <a:t>Разработка методологии применения </a:t>
            </a:r>
            <a:r>
              <a:rPr lang="en" dirty="0">
                <a:latin typeface="Cambria" panose="02040503050406030204" pitchFamily="18" charset="0"/>
              </a:rPr>
              <a:t>ML </a:t>
            </a:r>
            <a:r>
              <a:rPr lang="ru-RU" dirty="0">
                <a:latin typeface="Cambria" panose="02040503050406030204" pitchFamily="18" charset="0"/>
              </a:rPr>
              <a:t>в АБ-тестировании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mbria" panose="02040503050406030204" pitchFamily="18" charset="0"/>
              </a:rPr>
              <a:t>Эмпирическое исследование на реальных данных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mbria" panose="02040503050406030204" pitchFamily="18" charset="0"/>
              </a:rPr>
              <a:t>Оценка практической применимости и обобщение результатов</a:t>
            </a:r>
          </a:p>
          <a:p>
            <a:pPr marL="457200" indent="-457200">
              <a:buAutoNum type="arabicPeriod"/>
            </a:pPr>
            <a:r>
              <a:rPr lang="ru-RU" dirty="0">
                <a:latin typeface="Cambria" panose="02040503050406030204" pitchFamily="18" charset="0"/>
              </a:rPr>
              <a:t>Формулирование рекомендаций для бизнеса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89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72240-3115-A79A-5907-6C89D4EC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подходы к решению</a:t>
            </a: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D5E4117-08B7-CEDD-35BF-DA4DDF1992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459672"/>
              </p:ext>
            </p:extLst>
          </p:nvPr>
        </p:nvGraphicFramePr>
        <p:xfrm>
          <a:off x="1069975" y="2120899"/>
          <a:ext cx="10058397" cy="3147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38974831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70431984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984756127"/>
                    </a:ext>
                  </a:extLst>
                </a:gridCol>
              </a:tblGrid>
              <a:tr h="374859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Метод снижения дисперсии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5150"/>
                  </a:ext>
                </a:extLst>
              </a:tr>
              <a:tr h="647017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Увеличение числа наблюдений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Простота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Ограниченность выборки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061045"/>
                  </a:ext>
                </a:extLst>
              </a:tr>
              <a:tr h="924309"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Увеличение длительности эксперимента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Простота использования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Альтернативные издержки,</a:t>
                      </a:r>
                      <a:r>
                        <a:rPr lang="en-US" dirty="0">
                          <a:latin typeface="Cambria" panose="02040503050406030204" pitchFamily="18" charset="0"/>
                        </a:rPr>
                        <a:t> </a:t>
                      </a:r>
                      <a:r>
                        <a:rPr lang="ru-RU" dirty="0">
                          <a:latin typeface="Cambria" panose="02040503050406030204" pitchFamily="18" charset="0"/>
                        </a:rPr>
                        <a:t>фиксированный трафик,</a:t>
                      </a:r>
                      <a:endParaRPr lang="en-US" dirty="0">
                        <a:latin typeface="Cambria" panose="02040503050406030204" pitchFamily="18" charset="0"/>
                      </a:endParaRPr>
                    </a:p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шум в новых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01507"/>
                  </a:ext>
                </a:extLst>
              </a:tr>
              <a:tr h="1201602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</a:rPr>
                        <a:t>CUPED, CUPAC</a:t>
                      </a:r>
                    </a:p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(</a:t>
                      </a:r>
                      <a:r>
                        <a:rPr lang="en-US" dirty="0">
                          <a:latin typeface="Cambria" panose="02040503050406030204" pitchFamily="18" charset="0"/>
                        </a:rPr>
                        <a:t>Machine Learning)</a:t>
                      </a:r>
                      <a:endParaRPr lang="ru-RU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Использование статистических методов без увеличения объема выборки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mbria" panose="02040503050406030204" pitchFamily="18" charset="0"/>
                        </a:rPr>
                        <a:t>Необходимы </a:t>
                      </a:r>
                      <a:r>
                        <a:rPr lang="ru-RU" dirty="0" err="1">
                          <a:latin typeface="Cambria" panose="02040503050406030204" pitchFamily="18" charset="0"/>
                        </a:rPr>
                        <a:t>предэкспериментальные</a:t>
                      </a:r>
                      <a:r>
                        <a:rPr lang="ru-RU" dirty="0">
                          <a:latin typeface="Cambria" panose="02040503050406030204" pitchFamily="18" charset="0"/>
                        </a:rPr>
                        <a:t> данные, </a:t>
                      </a:r>
                      <a:r>
                        <a:rPr lang="ru-RU" dirty="0" err="1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непростота</a:t>
                      </a:r>
                      <a:r>
                        <a:rPr lang="ru-RU" dirty="0">
                          <a:highlight>
                            <a:srgbClr val="FFFF00"/>
                          </a:highlight>
                          <a:latin typeface="Cambria" panose="02040503050406030204" pitchFamily="18" charset="0"/>
                        </a:rPr>
                        <a:t> в применении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04983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FD1D1B-A488-1736-EEA6-373C42C5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02A94-4F34-5DA4-BED2-4665F1B3DD6D}"/>
              </a:ext>
            </a:extLst>
          </p:cNvPr>
          <p:cNvSpPr txBox="1"/>
          <p:nvPr/>
        </p:nvSpPr>
        <p:spPr>
          <a:xfrm>
            <a:off x="1069848" y="5388820"/>
            <a:ext cx="9750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ambria" panose="02040503050406030204" pitchFamily="18" charset="0"/>
              </a:rPr>
              <a:t>Цель</a:t>
            </a:r>
            <a:r>
              <a:rPr lang="ru-RU" dirty="0">
                <a:latin typeface="Cambria" panose="02040503050406030204" pitchFamily="18" charset="0"/>
              </a:rPr>
              <a:t>: разработка </a:t>
            </a:r>
            <a:r>
              <a:rPr lang="en-US" dirty="0">
                <a:latin typeface="Cambria" panose="02040503050406030204" pitchFamily="18" charset="0"/>
              </a:rPr>
              <a:t>AB-</a:t>
            </a:r>
            <a:r>
              <a:rPr lang="ru-RU" dirty="0">
                <a:latin typeface="Cambria" panose="02040503050406030204" pitchFamily="18" charset="0"/>
              </a:rPr>
              <a:t>фреймворка, позволяющего снизить порог входа аналитикам и использовать </a:t>
            </a:r>
            <a:r>
              <a:rPr lang="en-US" dirty="0">
                <a:latin typeface="Cambria" panose="02040503050406030204" pitchFamily="18" charset="0"/>
              </a:rPr>
              <a:t>ML-</a:t>
            </a:r>
            <a:r>
              <a:rPr lang="ru-RU" dirty="0">
                <a:latin typeface="Cambria" panose="02040503050406030204" pitchFamily="18" charset="0"/>
              </a:rPr>
              <a:t>критерии для увеличения эффективности АБ-экспериментов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09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руководство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45920"/>
            <a:ext cx="10058400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</a:rPr>
              <a:t>Проект опубликован в </a:t>
            </a:r>
            <a:r>
              <a:rPr lang="en-US" dirty="0" err="1">
                <a:latin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hlinkClick r:id="rId2"/>
              </a:rPr>
              <a:t>https://github.com/eezimin/mai_project</a:t>
            </a:r>
            <a:r>
              <a:rPr lang="en-US" dirty="0">
                <a:latin typeface="Cambria" panose="02040503050406030204" pitchFamily="18" charset="0"/>
              </a:rPr>
              <a:t> </a:t>
            </a:r>
            <a:endParaRPr lang="ru-RU" dirty="0">
              <a:latin typeface="Cambria" panose="020405030504060302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F1C49D-F54F-E6A6-5872-50B409BE5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772" y="1958520"/>
            <a:ext cx="7772400" cy="47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A05862-FF6D-C808-B107-8562410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BDFE07-4467-7649-3D62-52F670F1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7897"/>
            <a:ext cx="7772400" cy="57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ru-RU" dirty="0"/>
              <a:t>Иллюстрация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154039"/>
            <a:ext cx="10058400" cy="9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</a:rPr>
              <a:t>Подробнее</a:t>
            </a:r>
            <a:r>
              <a:rPr lang="en-US" sz="1800" dirty="0">
                <a:latin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eezimin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mai_project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/blob/main/</a:t>
            </a:r>
            <a:r>
              <a:rPr lang="ru-RU" sz="1800" dirty="0">
                <a:latin typeface="Cambria" panose="02040503050406030204" pitchFamily="18" charset="0"/>
                <a:hlinkClick r:id="rId2"/>
              </a:rPr>
              <a:t>Демонстрация%20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AB%20Framework.ipynb</a:t>
            </a:r>
            <a:r>
              <a:rPr lang="ru-RU" sz="18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47C2C-614B-1B9F-000E-020C76D7BAA2}"/>
              </a:ext>
            </a:extLst>
          </p:cNvPr>
          <p:cNvSpPr txBox="1"/>
          <p:nvPr/>
        </p:nvSpPr>
        <p:spPr>
          <a:xfrm>
            <a:off x="1066800" y="1184227"/>
            <a:ext cx="97505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ambria" panose="02040503050406030204" pitchFamily="18" charset="0"/>
              </a:rPr>
              <a:t>Датафрейм</a:t>
            </a:r>
            <a:r>
              <a:rPr lang="ru-RU" dirty="0">
                <a:latin typeface="Cambria" panose="02040503050406030204" pitchFamily="18" charset="0"/>
              </a:rPr>
              <a:t> должен иметь следующую форму: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user_id</a:t>
            </a:r>
            <a:r>
              <a:rPr lang="en-US" dirty="0">
                <a:latin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</a:rPr>
              <a:t>единица наблюдения)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</a:rPr>
              <a:t>event_date</a:t>
            </a:r>
            <a:r>
              <a:rPr lang="en-US" dirty="0">
                <a:latin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</a:rPr>
              <a:t>дата расчета метрики)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spend, spend2… (</a:t>
            </a:r>
            <a:r>
              <a:rPr lang="ru-RU" dirty="0"/>
              <a:t>тестируемые метрики, для которых планируем эксперимент)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category_1, category_2… (</a:t>
            </a:r>
            <a:r>
              <a:rPr lang="ru-RU" dirty="0"/>
              <a:t>категориальные признаки)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flg</a:t>
            </a:r>
            <a:r>
              <a:rPr lang="en-US" dirty="0"/>
              <a:t>… (</a:t>
            </a:r>
            <a:r>
              <a:rPr lang="ru-RU" dirty="0"/>
              <a:t>численные признаки)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3BE788-7214-0E5F-F859-30CD2C35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3235490"/>
            <a:ext cx="7772400" cy="23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ru-RU" dirty="0"/>
              <a:t>Иллюстрация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154039"/>
            <a:ext cx="10058400" cy="9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</a:rPr>
              <a:t>Подробнее</a:t>
            </a:r>
            <a:r>
              <a:rPr lang="en-US" sz="1800" dirty="0">
                <a:latin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eezimin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mai_project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/blob/main/</a:t>
            </a:r>
            <a:r>
              <a:rPr lang="ru-RU" sz="1800" dirty="0">
                <a:latin typeface="Cambria" panose="02040503050406030204" pitchFamily="18" charset="0"/>
                <a:hlinkClick r:id="rId2"/>
              </a:rPr>
              <a:t>Демонстрация%20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AB%20Framework.ipynb</a:t>
            </a:r>
            <a:r>
              <a:rPr lang="ru-RU" sz="18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201826-6CF3-AD08-33D3-6E279BF9D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6" y="1074899"/>
            <a:ext cx="7772400" cy="514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2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1E9AD-8CD6-79E9-97BE-F8D6F670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ru-RU" dirty="0"/>
              <a:t>Иллюстрация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9EA180-09F8-402E-6420-22C0A4DC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154039"/>
            <a:ext cx="10058400" cy="967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mbria" panose="02040503050406030204" pitchFamily="18" charset="0"/>
              </a:rPr>
              <a:t>Подробнее</a:t>
            </a:r>
            <a:r>
              <a:rPr lang="en-US" sz="1800" dirty="0">
                <a:latin typeface="Cambria" panose="02040503050406030204" pitchFamily="18" charset="0"/>
              </a:rPr>
              <a:t>: 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https://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github.com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eezimin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</a:t>
            </a:r>
            <a:r>
              <a:rPr lang="en-US" sz="1800" dirty="0" err="1">
                <a:latin typeface="Cambria" panose="02040503050406030204" pitchFamily="18" charset="0"/>
                <a:hlinkClick r:id="rId2"/>
              </a:rPr>
              <a:t>mai_project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/blob/main/</a:t>
            </a:r>
            <a:r>
              <a:rPr lang="ru-RU" sz="1800" dirty="0">
                <a:latin typeface="Cambria" panose="02040503050406030204" pitchFamily="18" charset="0"/>
                <a:hlinkClick r:id="rId2"/>
              </a:rPr>
              <a:t>Демонстрация%20</a:t>
            </a:r>
            <a:r>
              <a:rPr lang="en-US" sz="1800" dirty="0">
                <a:latin typeface="Cambria" panose="02040503050406030204" pitchFamily="18" charset="0"/>
                <a:hlinkClick r:id="rId2"/>
              </a:rPr>
              <a:t>AB%20Framework.ipynb</a:t>
            </a:r>
            <a:r>
              <a:rPr lang="ru-RU" sz="1800" dirty="0">
                <a:latin typeface="Cambria" panose="02040503050406030204" pitchFamily="18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4D123D-83A9-8740-E410-1E5CBF66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4D03A-1648-4C44-967E-3307295E51BD}" type="slidenum">
              <a:rPr lang="ru-RU" smtClean="0"/>
              <a:t>9</a:t>
            </a:fld>
            <a:endParaRPr lang="ru-RU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0C142DDE-9621-A3F1-CE81-9E822396B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11755"/>
            <a:ext cx="7301761" cy="4051300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67BCB48B-5ECB-70C7-CD3A-9802215CE0C6}"/>
              </a:ext>
            </a:extLst>
          </p:cNvPr>
          <p:cNvSpPr txBox="1">
            <a:spLocks/>
          </p:cNvSpPr>
          <p:nvPr/>
        </p:nvSpPr>
        <p:spPr>
          <a:xfrm>
            <a:off x="8457982" y="1371057"/>
            <a:ext cx="3499758" cy="429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sz="1800" dirty="0">
                <a:latin typeface="Cambria" panose="02040503050406030204" pitchFamily="18" charset="0"/>
              </a:rPr>
              <a:t>В </a:t>
            </a:r>
            <a:r>
              <a:rPr lang="en-US" sz="1800" dirty="0" err="1">
                <a:latin typeface="Cambria" panose="02040503050406030204" pitchFamily="18" charset="0"/>
              </a:rPr>
              <a:t>model_params</a:t>
            </a:r>
            <a:r>
              <a:rPr lang="ru-RU" sz="1800" dirty="0">
                <a:latin typeface="Cambria" panose="02040503050406030204" pitchFamily="18" charset="0"/>
              </a:rPr>
              <a:t> заводим нашу модель с набором категориальных и численных признаков. Если указать </a:t>
            </a:r>
            <a:r>
              <a:rPr lang="en-US" sz="1800" dirty="0" err="1">
                <a:latin typeface="Cambria" panose="02040503050406030204" pitchFamily="18" charset="0"/>
              </a:rPr>
              <a:t>param_grid</a:t>
            </a:r>
            <a:r>
              <a:rPr lang="en-US" sz="1800" dirty="0">
                <a:latin typeface="Cambria" panose="02040503050406030204" pitchFamily="18" charset="0"/>
              </a:rPr>
              <a:t>, </a:t>
            </a:r>
            <a:r>
              <a:rPr lang="ru-RU" sz="1800" dirty="0">
                <a:latin typeface="Cambria" panose="02040503050406030204" pitchFamily="18" charset="0"/>
              </a:rPr>
              <a:t>то произойдет подбор </a:t>
            </a:r>
            <a:r>
              <a:rPr lang="ru-RU" sz="1800" dirty="0" err="1">
                <a:latin typeface="Cambria" panose="02040503050406030204" pitchFamily="18" charset="0"/>
              </a:rPr>
              <a:t>гиперпараметров</a:t>
            </a:r>
            <a:r>
              <a:rPr lang="ru-RU" sz="1800" dirty="0">
                <a:latin typeface="Cambria" panose="02040503050406030204" pitchFamily="18" charset="0"/>
              </a:rPr>
              <a:t> для выбора наилучшей модели.</a:t>
            </a:r>
          </a:p>
          <a:p>
            <a:pPr marL="0" indent="0">
              <a:buFont typeface="Wingdings" pitchFamily="2" charset="2"/>
              <a:buNone/>
            </a:pPr>
            <a:r>
              <a:rPr lang="ru-RU" sz="1800" dirty="0">
                <a:latin typeface="Cambria" panose="02040503050406030204" pitchFamily="18" charset="0"/>
              </a:rPr>
              <a:t>Можно поиграться со множеством различных моделей, имеющих методы </a:t>
            </a:r>
            <a:r>
              <a:rPr lang="ru-RU" sz="1800" dirty="0" err="1">
                <a:latin typeface="Cambria" panose="02040503050406030204" pitchFamily="18" charset="0"/>
              </a:rPr>
              <a:t>f</a:t>
            </a:r>
            <a:r>
              <a:rPr lang="en-US" sz="1800" dirty="0">
                <a:latin typeface="Cambria" panose="02040503050406030204" pitchFamily="18" charset="0"/>
              </a:rPr>
              <a:t>it </a:t>
            </a:r>
            <a:r>
              <a:rPr lang="ru-RU" sz="1800" dirty="0">
                <a:latin typeface="Cambria" panose="02040503050406030204" pitchFamily="18" charset="0"/>
              </a:rPr>
              <a:t>и </a:t>
            </a:r>
            <a:r>
              <a:rPr lang="en-US" sz="1800" dirty="0">
                <a:latin typeface="Cambria" panose="02040503050406030204" pitchFamily="18" charset="0"/>
              </a:rPr>
              <a:t>predict, </a:t>
            </a:r>
            <a:r>
              <a:rPr lang="ru-RU" sz="1800" dirty="0">
                <a:latin typeface="Cambria" panose="02040503050406030204" pitchFamily="18" charset="0"/>
              </a:rPr>
              <a:t>и выбрать ту, которая дает наилучшие предсказания. В нашем случае лучшей оказалась модель </a:t>
            </a:r>
            <a:r>
              <a:rPr lang="en-US" sz="1800" dirty="0">
                <a:latin typeface="Cambria" panose="02040503050406030204" pitchFamily="18" charset="0"/>
              </a:rPr>
              <a:t>Ridge-</a:t>
            </a:r>
            <a:r>
              <a:rPr lang="ru-RU" sz="1800" dirty="0">
                <a:latin typeface="Cambria" panose="02040503050406030204" pitchFamily="18" charset="0"/>
              </a:rPr>
              <a:t>регрессии.</a:t>
            </a:r>
          </a:p>
        </p:txBody>
      </p:sp>
    </p:spTree>
    <p:extLst>
      <p:ext uri="{BB962C8B-B14F-4D97-AF65-F5344CB8AC3E}">
        <p14:creationId xmlns:p14="http://schemas.microsoft.com/office/powerpoint/2010/main" val="2032061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{F7F69C5C-22E2-EF40-8FF2-AB1E22BBF261}tf10001070</Template>
  <TotalTime>116</TotalTime>
  <Words>920</Words>
  <Application>Microsoft Macintosh PowerPoint</Application>
  <PresentationFormat>Широкоэкранный</PresentationFormat>
  <Paragraphs>80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</vt:lpstr>
      <vt:lpstr>Rockwell</vt:lpstr>
      <vt:lpstr>Rockwell Condensed</vt:lpstr>
      <vt:lpstr>Rockwell Extra Bold</vt:lpstr>
      <vt:lpstr>Wingdings</vt:lpstr>
      <vt:lpstr>Дерево</vt:lpstr>
      <vt:lpstr>Применение методов машинного обучения в АБ-тестировании для увеличения статистической мощности</vt:lpstr>
      <vt:lpstr>Актуальность проблемы</vt:lpstr>
      <vt:lpstr>Формулировка проблемы</vt:lpstr>
      <vt:lpstr>Существующие подходы к решению</vt:lpstr>
      <vt:lpstr>Практическое руководство</vt:lpstr>
      <vt:lpstr>Презентация PowerPoint</vt:lpstr>
      <vt:lpstr>Иллюстрация работы</vt:lpstr>
      <vt:lpstr>Иллюстрация работы</vt:lpstr>
      <vt:lpstr>Иллюстрация работы</vt:lpstr>
      <vt:lpstr>Иллюстрация работы</vt:lpstr>
      <vt:lpstr>Преимущества для бизнеса</vt:lpstr>
      <vt:lpstr>Заключение</vt:lpstr>
      <vt:lpstr>Библиография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методов машинного обучения в АБ-тестировании для увеличения статистической мощности</dc:title>
  <dc:creator>Evgeniy Zimin</dc:creator>
  <cp:lastModifiedBy>Evgeniy Zimin</cp:lastModifiedBy>
  <cp:revision>5</cp:revision>
  <cp:lastPrinted>2023-12-26T08:59:16Z</cp:lastPrinted>
  <dcterms:created xsi:type="dcterms:W3CDTF">2023-12-25T21:54:23Z</dcterms:created>
  <dcterms:modified xsi:type="dcterms:W3CDTF">2024-05-21T12:48:58Z</dcterms:modified>
</cp:coreProperties>
</file>