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iSONWF4fKWLuasOwT6/F13nwHl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 increase in University graduates leads to an increase in GDP output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However having dropouts means that there’s less students who can enroll at universities which means that there’s less graduates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reasons why students dropout are categorised into 2 types of factors: </a:t>
            </a:r>
            <a:r>
              <a:rPr b="1" lang="en-GB"/>
              <a:t>individual</a:t>
            </a:r>
            <a:r>
              <a:rPr lang="en-GB"/>
              <a:t> and </a:t>
            </a:r>
            <a:r>
              <a:rPr b="1" lang="en-GB"/>
              <a:t>institutional characteristics. </a:t>
            </a:r>
            <a:r>
              <a:rPr lang="en-GB"/>
              <a:t>Within institutional characteristics there are for types of characteristics, the second of which are the resources of the institution. Here studies show that pupil/teacher ratio had a positive and significant effect on dropout rates.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solution is intended to help learners successfully complete their basic education by equipping university students to become educators in their respective fields - in a way recycling the knowledge that allowed them to be where they. The aim is also to foster mentorship and volunteering culture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The problem of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 the project objectives ,we are  looking at the goals that we would like to achieve by the end of our research project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1st Goal: which is to provide a better and equal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ccess to education where we will implementing a learning recovery program that will ensure that learners who have fallen behind to quickly revise their support and catch up to the expected learning target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2nd goal : which is to bridge the gap in the educational system where we want to ensure that more enrolled learners are able to successfully complete their academic journey.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This is the methodology we’ve adapted and it aspects of it will be discussed in detail as we go along the presentation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3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3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3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2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3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3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3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.africa/dataset/south-africa-higher-education-performance-indicators-2000-201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Addressing the school dropout rate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Presented by: </a:t>
            </a:r>
            <a:r>
              <a:rPr i="1" lang="en-GB"/>
              <a:t>PURPLE CODE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1297500" y="-639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Data Resources and Analysis 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488" y="1134013"/>
            <a:ext cx="62007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School realities 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000" y="1696825"/>
            <a:ext cx="62674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600" y="65763"/>
            <a:ext cx="495300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475" y="105776"/>
            <a:ext cx="5268901" cy="49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Set 2 : Dataset description 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1154700" y="1512625"/>
            <a:ext cx="73245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This dataset is cross sectional survey conducted with a sample of 1182 students of different age groups from different educational institutions in Delhi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1803425" y="3335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00" y="278875"/>
            <a:ext cx="3296118" cy="21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5775" y="224236"/>
            <a:ext cx="3296125" cy="222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766" y="2581100"/>
            <a:ext cx="3442084" cy="22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00" y="2581095"/>
            <a:ext cx="3296125" cy="243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825" y="859800"/>
            <a:ext cx="5119800" cy="32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644775" y="1421425"/>
            <a:ext cx="8133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33333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6185"/>
              <a:buNone/>
            </a:pPr>
            <a:r>
              <a:t/>
            </a:r>
            <a:endParaRPr sz="376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6185"/>
              <a:buNone/>
            </a:pPr>
            <a:r>
              <a:t/>
            </a:r>
            <a:endParaRPr sz="3766"/>
          </a:p>
          <a:p>
            <a:pPr indent="-30641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9973"/>
              <a:buFont typeface="Montserrat"/>
              <a:buChar char="●"/>
            </a:pP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create a web application that will allow us to weaken  one of the strong factors  identified </a:t>
            </a:r>
            <a:endParaRPr sz="3766">
              <a:latin typeface="Montserrat"/>
              <a:ea typeface="Montserrat"/>
              <a:cs typeface="Montserrat"/>
              <a:sym typeface="Montserrat"/>
            </a:endParaRPr>
          </a:p>
          <a:p>
            <a:pPr indent="-3064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973"/>
              <a:buFont typeface="Montserrat"/>
              <a:buChar char="●"/>
            </a:pP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our web application will be able to:</a:t>
            </a:r>
            <a:endParaRPr sz="37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6185"/>
              <a:buNone/>
            </a:pP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register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educators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 around the country who are able to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assist learners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 with subjects they have difficulties in.</a:t>
            </a:r>
            <a:endParaRPr sz="3766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6185"/>
              <a:buNone/>
            </a:pP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register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schools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 who are have a 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lack of educators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766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6185"/>
              <a:buNone/>
            </a:pP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register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learners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 who are </a:t>
            </a: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individually struggling</a:t>
            </a:r>
            <a:r>
              <a:rPr lang="en-GB" sz="3766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766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6185"/>
              <a:buNone/>
            </a:pPr>
            <a:r>
              <a:rPr lang="en-GB" sz="3766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the learners and educators to communicate painlessly and any time.</a:t>
            </a:r>
            <a:endParaRPr sz="3766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769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49" name="Google Shape;249;p18"/>
          <p:cNvSpPr txBox="1"/>
          <p:nvPr>
            <p:ph idx="1" type="body"/>
          </p:nvPr>
        </p:nvSpPr>
        <p:spPr>
          <a:xfrm>
            <a:off x="644775" y="1421425"/>
            <a:ext cx="8133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480050"/>
            <a:ext cx="6572250" cy="33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56" name="Google Shape;256;p19"/>
          <p:cNvSpPr txBox="1"/>
          <p:nvPr>
            <p:ph idx="1" type="body"/>
          </p:nvPr>
        </p:nvSpPr>
        <p:spPr>
          <a:xfrm>
            <a:off x="644775" y="1421425"/>
            <a:ext cx="8133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525" y="1459513"/>
            <a:ext cx="7429501" cy="34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Background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Increased number of university graduates -&gt; increased GDP output (Moore, 2006)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More dropouts -&gt; less enrollments -&gt; less graduates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Why students dropout (Rumberger, 2001)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individual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institutional characteristics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○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4 types of institutional characteristics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■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2nd type is RESOURCES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E.g. </a:t>
            </a:r>
            <a:r>
              <a:rPr b="1"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TEACHER/RATIO</a:t>
            </a:r>
            <a:endParaRPr b="1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644775" y="1421425"/>
            <a:ext cx="8133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421425"/>
            <a:ext cx="7038900" cy="33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Proposed solution </a:t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644775" y="1421425"/>
            <a:ext cx="81330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6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230925"/>
            <a:ext cx="7038900" cy="34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Conclusion and Future Recommendation 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1297500" y="15242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solution is intended to bridge the dropout gap at basic education using available human resources.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Future recommendation: encouraging more trainers for online  technical skills at basic education</a:t>
            </a:r>
            <a:endParaRPr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References 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Chaturvedi, K., Vishwakarma, D.K. and Singh, N., 2021. COVID-19 and its impact on education, social life and mental health of students: A survey. </a:t>
            </a:r>
            <a:r>
              <a:rPr i="1"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Children and youth services review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121</a:t>
            </a:r>
            <a:r>
              <a:rPr lang="en-GB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p.105866</a:t>
            </a:r>
            <a:r>
              <a:rPr lang="en-GB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Moore, W., 2006. </a:t>
            </a:r>
            <a:r>
              <a:rPr b="1"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'A Graduate in Every Household': The Potential Impact of a Rise in the Number of University Graduates on Output in Barbados</a:t>
            </a:r>
            <a:r>
              <a:rPr b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Journal of Eastern Caribbean Studies</a:t>
            </a:r>
            <a:r>
              <a:rPr b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1"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(3).</a:t>
            </a:r>
            <a:endParaRPr b="1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Rumberger, R.W., 2001. </a:t>
            </a:r>
            <a:r>
              <a:rPr b="1" lang="en-GB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students drop out of school and what can be don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Rumberger, R.W. and Lim, S.A., 2008. </a:t>
            </a:r>
            <a:r>
              <a:rPr b="1" lang="en-GB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students drop out of school</a:t>
            </a:r>
            <a:r>
              <a:rPr lang="en-GB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 review of 25 years of research.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Problem definition 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/>
              <a:t>There is  gap in </a:t>
            </a:r>
            <a:r>
              <a:rPr lang="en-GB">
                <a:solidFill>
                  <a:srgbClr val="B4A7D6"/>
                </a:solidFill>
              </a:rPr>
              <a:t> the percentage of learners who enrol at basic education to  those who successfully graduate on to institutions of higher learning (NSC Examination Reports 2021)  </a:t>
            </a:r>
            <a:r>
              <a:rPr lang="en-GB"/>
              <a:t>and this can be traced to the situation at Universities,</a:t>
            </a:r>
            <a:r>
              <a:rPr lang="en-GB">
                <a:solidFill>
                  <a:srgbClr val="B4A7D6"/>
                </a:solidFill>
              </a:rPr>
              <a:t> where the less people are enrolling for education certificates </a:t>
            </a:r>
            <a:r>
              <a:rPr lang="en-GB"/>
              <a:t> so a good place to start would be </a:t>
            </a:r>
            <a:r>
              <a:rPr lang="en-GB">
                <a:solidFill>
                  <a:srgbClr val="B4A7D6"/>
                </a:solidFill>
              </a:rPr>
              <a:t>to increase the amount of educators available for learning.</a:t>
            </a:r>
            <a:endParaRPr>
              <a:solidFill>
                <a:srgbClr val="B4A7D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Project objectives 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Looking at the bigger picture to be achieved is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-Provide better and equal access to education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*implement  a learning  recovery program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-bridge the gap in education system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*ensure that  most of the enrolled  learners   are able to successfully complete their academic  journey .</a:t>
            </a:r>
            <a:endParaRPr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Study area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381000" y="1465375"/>
            <a:ext cx="84405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50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61"/>
              <a:buFont typeface="Montserrat"/>
              <a:buChar char="●"/>
            </a:pP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Casual learning which examines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 to find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patterns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  within large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 datasets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61">
              <a:latin typeface="Montserrat"/>
              <a:ea typeface="Montserrat"/>
              <a:cs typeface="Montserrat"/>
              <a:sym typeface="Montserrat"/>
            </a:endParaRPr>
          </a:p>
          <a:p>
            <a:pPr indent="-3150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1"/>
              <a:buFont typeface="Montserrat"/>
              <a:buChar char="●"/>
            </a:pP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 evaluate the status of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South Africa,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61">
              <a:latin typeface="Montserrat"/>
              <a:ea typeface="Montserrat"/>
              <a:cs typeface="Montserrat"/>
              <a:sym typeface="Montserrat"/>
            </a:endParaRPr>
          </a:p>
          <a:p>
            <a:pPr indent="-3150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1"/>
              <a:buFont typeface="Montserrat"/>
              <a:buChar char="●"/>
            </a:pP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education under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covid 19</a:t>
            </a: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61">
              <a:latin typeface="Montserrat"/>
              <a:ea typeface="Montserrat"/>
              <a:cs typeface="Montserrat"/>
              <a:sym typeface="Montserrat"/>
            </a:endParaRPr>
          </a:p>
          <a:p>
            <a:pPr indent="-3150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1"/>
              <a:buFont typeface="Montserrat"/>
              <a:buChar char="●"/>
            </a:pPr>
            <a:r>
              <a:rPr lang="en-GB" sz="1361">
                <a:latin typeface="Montserrat"/>
                <a:ea typeface="Montserrat"/>
                <a:cs typeface="Montserrat"/>
                <a:sym typeface="Montserrat"/>
              </a:rPr>
              <a:t>Effectiveness of the current </a:t>
            </a: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online learning</a:t>
            </a:r>
            <a:endParaRPr sz="1361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6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6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1361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why an intervention is needed to provide better quality education.</a:t>
            </a:r>
            <a:endParaRPr sz="1361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Methodology 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Business understanding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Analytic Approach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Data Requirements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 Collection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Data Understanding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 Preparation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Model Training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 Evaluation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A7D6"/>
              </a:buClr>
              <a:buSzPts val="1300"/>
              <a:buFont typeface="Montserrat"/>
              <a:buAutoNum type="arabicPeriod"/>
            </a:pPr>
            <a:r>
              <a:rPr lang="en-GB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Resources and Analysis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1176750" y="1307850"/>
            <a:ext cx="7159800" cy="383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815"/>
              <a:buNone/>
            </a:pPr>
            <a:r>
              <a:rPr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datasets used to conduct this project was put together by the Centre for Higher Education </a:t>
            </a: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data sets includes : 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1.Enrolments by Major Field of Study 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2.Enrolments by Qualification Type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3.Graduates  Percentage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754"/>
              <a:buNone/>
            </a:pPr>
            <a:r>
              <a:rPr lang="en-GB" sz="10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GB" sz="1050">
                <a:solidFill>
                  <a:srgbClr val="18779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South Africa Higher Education Performance Indicators (2000 - 2012)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Futhermore, a survey paper was  also included.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COVID-19 and its impact on education, social life and mental health of students: A survey. Children and youth services review 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rPr i="1" lang="en-GB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https://www.kaggle.com/muhammadgusanwaakbar/learning-situation-on-new-delhi-in-covid-19-era</a:t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815"/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4253"/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Set 1 : Datasets description 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154700" y="1512625"/>
            <a:ext cx="73245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107">
                <a:latin typeface="Montserrat"/>
                <a:ea typeface="Montserrat"/>
                <a:cs typeface="Montserrat"/>
                <a:sym typeface="Montserrat"/>
              </a:rPr>
              <a:t>These three datasets contain data from 23 South African Institutions and values are recorded from 2000-2012</a:t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A7D6"/>
              </a:buClr>
              <a:buSzPts val="1108"/>
              <a:buFont typeface="Montserrat"/>
              <a:buAutoNum type="arabicPeriod"/>
            </a:pPr>
            <a:r>
              <a:rPr lang="en-GB" sz="1107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Enrolments by Major field of study </a:t>
            </a:r>
            <a:endParaRPr sz="1107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07">
                <a:latin typeface="Montserrat"/>
                <a:ea typeface="Montserrat"/>
                <a:cs typeface="Montserrat"/>
                <a:sym typeface="Montserrat"/>
              </a:rPr>
              <a:t>- 92 values of classes Science, Business, Humanities and Education </a:t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A7D6"/>
              </a:buClr>
              <a:buSzPts val="1108"/>
              <a:buFont typeface="Montserrat"/>
              <a:buAutoNum type="arabicPeriod"/>
            </a:pPr>
            <a:r>
              <a:rPr lang="en-GB" sz="1107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Enrolments by Qualification type</a:t>
            </a:r>
            <a:r>
              <a:rPr lang="en-GB" sz="1107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07">
                <a:latin typeface="Montserrat"/>
                <a:ea typeface="Montserrat"/>
                <a:cs typeface="Montserrat"/>
                <a:sym typeface="Montserrat"/>
              </a:rPr>
              <a:t>- 69 values of classes Undergraduate, Postgraduate up to Masters and Doctorates</a:t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-2989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B4A7D6"/>
              </a:buClr>
              <a:buSzPts val="1108"/>
              <a:buFont typeface="Montserrat"/>
              <a:buAutoNum type="arabicPeriod"/>
            </a:pPr>
            <a:r>
              <a:rPr lang="en-GB" sz="1107">
                <a:solidFill>
                  <a:srgbClr val="B4A7D6"/>
                </a:solidFill>
                <a:latin typeface="Montserrat"/>
                <a:ea typeface="Montserrat"/>
                <a:cs typeface="Montserrat"/>
                <a:sym typeface="Montserrat"/>
              </a:rPr>
              <a:t>Graduates percentage</a:t>
            </a:r>
            <a:endParaRPr sz="1107">
              <a:solidFill>
                <a:srgbClr val="B4A7D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107">
                <a:latin typeface="Montserrat"/>
                <a:ea typeface="Montserrat"/>
                <a:cs typeface="Montserrat"/>
                <a:sym typeface="Montserrat"/>
              </a:rPr>
              <a:t>- 23 values of percentages of graduates </a:t>
            </a:r>
            <a:endParaRPr sz="110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75" y="451388"/>
            <a:ext cx="3393017" cy="2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000" y="451400"/>
            <a:ext cx="3266169" cy="2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9825" y="2860875"/>
            <a:ext cx="3240250" cy="21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