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61" r:id="rId3"/>
    <p:sldId id="266" r:id="rId4"/>
    <p:sldId id="257" r:id="rId5"/>
    <p:sldId id="287" r:id="rId6"/>
    <p:sldId id="289" r:id="rId7"/>
    <p:sldId id="291" r:id="rId8"/>
    <p:sldId id="280" r:id="rId9"/>
    <p:sldId id="292" r:id="rId10"/>
    <p:sldId id="293" r:id="rId11"/>
    <p:sldId id="294" r:id="rId12"/>
    <p:sldId id="258" r:id="rId13"/>
    <p:sldId id="281" r:id="rId14"/>
    <p:sldId id="265" r:id="rId15"/>
    <p:sldId id="286" r:id="rId16"/>
    <p:sldId id="269" r:id="rId17"/>
    <p:sldId id="271" r:id="rId18"/>
    <p:sldId id="270" r:id="rId19"/>
    <p:sldId id="278" r:id="rId20"/>
    <p:sldId id="279" r:id="rId21"/>
    <p:sldId id="272" r:id="rId22"/>
    <p:sldId id="274" r:id="rId23"/>
    <p:sldId id="275" r:id="rId24"/>
    <p:sldId id="276" r:id="rId25"/>
    <p:sldId id="282" r:id="rId26"/>
    <p:sldId id="284" r:id="rId27"/>
    <p:sldId id="283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535C4E-A694-4CAC-8C33-663E30C166F3}">
          <p14:sldIdLst>
            <p14:sldId id="256"/>
            <p14:sldId id="261"/>
            <p14:sldId id="266"/>
            <p14:sldId id="257"/>
          </p14:sldIdLst>
        </p14:section>
        <p14:section name="Volatilty Facts" id="{0B2C881A-AB73-4C01-837E-E497C6AC471A}">
          <p14:sldIdLst>
            <p14:sldId id="287"/>
            <p14:sldId id="289"/>
            <p14:sldId id="291"/>
          </p14:sldIdLst>
        </p14:section>
        <p14:section name="The Model" id="{7F751DD1-D1A5-427A-A94A-6F135F0166E8}">
          <p14:sldIdLst>
            <p14:sldId id="280"/>
            <p14:sldId id="292"/>
            <p14:sldId id="293"/>
            <p14:sldId id="294"/>
            <p14:sldId id="258"/>
            <p14:sldId id="281"/>
            <p14:sldId id="265"/>
            <p14:sldId id="286"/>
            <p14:sldId id="269"/>
            <p14:sldId id="271"/>
            <p14:sldId id="270"/>
            <p14:sldId id="278"/>
          </p14:sldIdLst>
        </p14:section>
        <p14:section name="Optimal Executions" id="{EA32D03B-8A3C-45D9-8A13-0551AB43CE04}">
          <p14:sldIdLst>
            <p14:sldId id="279"/>
            <p14:sldId id="272"/>
            <p14:sldId id="274"/>
            <p14:sldId id="275"/>
            <p14:sldId id="276"/>
          </p14:sldIdLst>
        </p14:section>
        <p14:section name="Closing Remarks" id="{17AC8227-AA4A-4E27-9A48-C44A546F0BB5}">
          <p14:sldIdLst>
            <p14:sldId id="282"/>
            <p14:sldId id="284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Sheet1!$I$4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Sheet1!$I$6:$I$19</c:f>
              <c:numCache>
                <c:formatCode>General</c:formatCode>
                <c:ptCount val="14"/>
                <c:pt idx="0">
                  <c:v>0.9</c:v>
                </c:pt>
                <c:pt idx="1">
                  <c:v>0.81</c:v>
                </c:pt>
                <c:pt idx="2">
                  <c:v>0.72900000000000009</c:v>
                </c:pt>
                <c:pt idx="3">
                  <c:v>0.65610000000000013</c:v>
                </c:pt>
                <c:pt idx="4">
                  <c:v>0.59049000000000018</c:v>
                </c:pt>
                <c:pt idx="5">
                  <c:v>0.53144100000000016</c:v>
                </c:pt>
                <c:pt idx="6">
                  <c:v>0.47829690000000014</c:v>
                </c:pt>
                <c:pt idx="7">
                  <c:v>0.43046721000000016</c:v>
                </c:pt>
                <c:pt idx="8">
                  <c:v>0.38742048900000015</c:v>
                </c:pt>
                <c:pt idx="9">
                  <c:v>0.34867844010000015</c:v>
                </c:pt>
                <c:pt idx="10">
                  <c:v>0.31381059609000017</c:v>
                </c:pt>
                <c:pt idx="11">
                  <c:v>0.28242953648100017</c:v>
                </c:pt>
                <c:pt idx="12">
                  <c:v>0.25418658283290019</c:v>
                </c:pt>
                <c:pt idx="13">
                  <c:v>0.22876792454961015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8297520"/>
        <c:axId val="138297912"/>
      </c:barChart>
      <c:catAx>
        <c:axId val="138297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97912"/>
        <c:crosses val="autoZero"/>
        <c:auto val="1"/>
        <c:lblAlgn val="ctr"/>
        <c:lblOffset val="100"/>
        <c:noMultiLvlLbl val="0"/>
      </c:catAx>
      <c:valAx>
        <c:axId val="138297912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Price</a:t>
                </a:r>
                <a:r>
                  <a:rPr lang="en-GB" baseline="0"/>
                  <a:t> Impact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97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Sheet1!$I$4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Sheet1!$I$6:$I$19</c:f>
              <c:numCache>
                <c:formatCode>General</c:formatCode>
                <c:ptCount val="14"/>
                <c:pt idx="0">
                  <c:v>0.9</c:v>
                </c:pt>
                <c:pt idx="1">
                  <c:v>0.81</c:v>
                </c:pt>
                <c:pt idx="2">
                  <c:v>0.72900000000000009</c:v>
                </c:pt>
                <c:pt idx="3">
                  <c:v>0.65610000000000013</c:v>
                </c:pt>
                <c:pt idx="4">
                  <c:v>0.59049000000000018</c:v>
                </c:pt>
                <c:pt idx="5">
                  <c:v>0.53144100000000016</c:v>
                </c:pt>
                <c:pt idx="6">
                  <c:v>0.47829690000000014</c:v>
                </c:pt>
                <c:pt idx="7">
                  <c:v>0.43046721000000016</c:v>
                </c:pt>
                <c:pt idx="8">
                  <c:v>0.38742048900000015</c:v>
                </c:pt>
                <c:pt idx="9">
                  <c:v>0.34867844010000015</c:v>
                </c:pt>
                <c:pt idx="10">
                  <c:v>0.31381059609000017</c:v>
                </c:pt>
                <c:pt idx="11">
                  <c:v>0.28242953648100017</c:v>
                </c:pt>
                <c:pt idx="12">
                  <c:v>0.25418658283290019</c:v>
                </c:pt>
                <c:pt idx="13">
                  <c:v>0.22876792454961015</c:v>
                </c:pt>
              </c:numCache>
            </c:numRef>
          </c:val>
        </c:ser>
        <c:ser>
          <c:idx val="1"/>
          <c:order val="1"/>
          <c:tx>
            <c:strRef>
              <c:f>Sheet1!$J$5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Sheet1!$J$6:$J$19</c:f>
              <c:numCache>
                <c:formatCode>General</c:formatCode>
                <c:ptCount val="14"/>
                <c:pt idx="1">
                  <c:v>0.9</c:v>
                </c:pt>
                <c:pt idx="2">
                  <c:v>0.81</c:v>
                </c:pt>
                <c:pt idx="3">
                  <c:v>0.72900000000000009</c:v>
                </c:pt>
                <c:pt idx="4">
                  <c:v>0.65610000000000013</c:v>
                </c:pt>
                <c:pt idx="5">
                  <c:v>0.59049000000000018</c:v>
                </c:pt>
                <c:pt idx="6">
                  <c:v>0.53144100000000016</c:v>
                </c:pt>
                <c:pt idx="7">
                  <c:v>0.47829690000000014</c:v>
                </c:pt>
                <c:pt idx="8">
                  <c:v>0.43046721000000016</c:v>
                </c:pt>
                <c:pt idx="9">
                  <c:v>0.38742048900000015</c:v>
                </c:pt>
                <c:pt idx="10">
                  <c:v>0.34867844010000015</c:v>
                </c:pt>
                <c:pt idx="11">
                  <c:v>0.31381059609000017</c:v>
                </c:pt>
                <c:pt idx="12">
                  <c:v>0.28242953648100017</c:v>
                </c:pt>
                <c:pt idx="13">
                  <c:v>0.25418658283290019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4183352"/>
        <c:axId val="224181000"/>
      </c:barChart>
      <c:catAx>
        <c:axId val="224183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181000"/>
        <c:crosses val="autoZero"/>
        <c:auto val="1"/>
        <c:lblAlgn val="ctr"/>
        <c:lblOffset val="100"/>
        <c:noMultiLvlLbl val="0"/>
      </c:catAx>
      <c:valAx>
        <c:axId val="224181000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Price</a:t>
                </a:r>
                <a:r>
                  <a:rPr lang="en-GB" baseline="0"/>
                  <a:t> Impact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183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Sheet1!$I$4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Sheet1!$I$6:$I$19</c:f>
              <c:numCache>
                <c:formatCode>General</c:formatCode>
                <c:ptCount val="14"/>
                <c:pt idx="0">
                  <c:v>0.9</c:v>
                </c:pt>
                <c:pt idx="1">
                  <c:v>0.81</c:v>
                </c:pt>
                <c:pt idx="2">
                  <c:v>0.72900000000000009</c:v>
                </c:pt>
                <c:pt idx="3">
                  <c:v>0.65610000000000013</c:v>
                </c:pt>
                <c:pt idx="4">
                  <c:v>0.59049000000000018</c:v>
                </c:pt>
                <c:pt idx="5">
                  <c:v>0.53144100000000016</c:v>
                </c:pt>
                <c:pt idx="6">
                  <c:v>0.47829690000000014</c:v>
                </c:pt>
                <c:pt idx="7">
                  <c:v>0.43046721000000016</c:v>
                </c:pt>
                <c:pt idx="8">
                  <c:v>0.38742048900000015</c:v>
                </c:pt>
                <c:pt idx="9">
                  <c:v>0.34867844010000015</c:v>
                </c:pt>
                <c:pt idx="10">
                  <c:v>0.31381059609000017</c:v>
                </c:pt>
                <c:pt idx="11">
                  <c:v>0.28242953648100017</c:v>
                </c:pt>
                <c:pt idx="12">
                  <c:v>0.25418658283290019</c:v>
                </c:pt>
                <c:pt idx="13">
                  <c:v>0.22876792454961015</c:v>
                </c:pt>
              </c:numCache>
            </c:numRef>
          </c:val>
        </c:ser>
        <c:ser>
          <c:idx val="1"/>
          <c:order val="1"/>
          <c:tx>
            <c:strRef>
              <c:f>Sheet1!$J$5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Sheet1!$J$6:$J$19</c:f>
              <c:numCache>
                <c:formatCode>General</c:formatCode>
                <c:ptCount val="14"/>
                <c:pt idx="1">
                  <c:v>0.9</c:v>
                </c:pt>
                <c:pt idx="2">
                  <c:v>0.81</c:v>
                </c:pt>
                <c:pt idx="3">
                  <c:v>0.72900000000000009</c:v>
                </c:pt>
                <c:pt idx="4">
                  <c:v>0.65610000000000013</c:v>
                </c:pt>
                <c:pt idx="5">
                  <c:v>0.59049000000000018</c:v>
                </c:pt>
                <c:pt idx="6">
                  <c:v>0.53144100000000016</c:v>
                </c:pt>
                <c:pt idx="7">
                  <c:v>0.47829690000000014</c:v>
                </c:pt>
                <c:pt idx="8">
                  <c:v>0.43046721000000016</c:v>
                </c:pt>
                <c:pt idx="9">
                  <c:v>0.38742048900000015</c:v>
                </c:pt>
                <c:pt idx="10">
                  <c:v>0.34867844010000015</c:v>
                </c:pt>
                <c:pt idx="11">
                  <c:v>0.31381059609000017</c:v>
                </c:pt>
                <c:pt idx="12">
                  <c:v>0.28242953648100017</c:v>
                </c:pt>
                <c:pt idx="13">
                  <c:v>0.25418658283290019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Sheet1!$K$6:$K$19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0.9</c:v>
                </c:pt>
                <c:pt idx="3">
                  <c:v>0.81</c:v>
                </c:pt>
                <c:pt idx="4">
                  <c:v>0.72900000000000009</c:v>
                </c:pt>
                <c:pt idx="5">
                  <c:v>0.65610000000000013</c:v>
                </c:pt>
                <c:pt idx="6">
                  <c:v>0.59049000000000018</c:v>
                </c:pt>
                <c:pt idx="7">
                  <c:v>0.53144100000000016</c:v>
                </c:pt>
                <c:pt idx="8">
                  <c:v>0.47829690000000014</c:v>
                </c:pt>
                <c:pt idx="9">
                  <c:v>0.43046721000000016</c:v>
                </c:pt>
                <c:pt idx="10">
                  <c:v>0.38742048900000015</c:v>
                </c:pt>
                <c:pt idx="11">
                  <c:v>0.34867844010000015</c:v>
                </c:pt>
                <c:pt idx="12">
                  <c:v>0.31381059609000017</c:v>
                </c:pt>
                <c:pt idx="13">
                  <c:v>0.28242953648100017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Sheet1!$L$6:$L$19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0.9</c:v>
                </c:pt>
                <c:pt idx="4">
                  <c:v>0.81</c:v>
                </c:pt>
                <c:pt idx="5">
                  <c:v>0.72900000000000009</c:v>
                </c:pt>
                <c:pt idx="6">
                  <c:v>0.65610000000000013</c:v>
                </c:pt>
                <c:pt idx="7">
                  <c:v>0.59049000000000018</c:v>
                </c:pt>
                <c:pt idx="8">
                  <c:v>0.53144100000000016</c:v>
                </c:pt>
                <c:pt idx="9">
                  <c:v>0.47829690000000014</c:v>
                </c:pt>
                <c:pt idx="10">
                  <c:v>0.43046721000000016</c:v>
                </c:pt>
                <c:pt idx="11">
                  <c:v>0.38742048900000015</c:v>
                </c:pt>
                <c:pt idx="12">
                  <c:v>0.34867844010000015</c:v>
                </c:pt>
                <c:pt idx="13">
                  <c:v>0.31381059609000017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4181392"/>
        <c:axId val="224181784"/>
      </c:barChart>
      <c:catAx>
        <c:axId val="224181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181784"/>
        <c:crosses val="autoZero"/>
        <c:auto val="1"/>
        <c:lblAlgn val="ctr"/>
        <c:lblOffset val="100"/>
        <c:noMultiLvlLbl val="0"/>
      </c:catAx>
      <c:valAx>
        <c:axId val="224181784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Price</a:t>
                </a:r>
                <a:r>
                  <a:rPr lang="en-GB" baseline="0"/>
                  <a:t> Impact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18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5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84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2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8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9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9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43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00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1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0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72497"/>
          </a:xfrm>
        </p:spPr>
        <p:txBody>
          <a:bodyPr>
            <a:normAutofit/>
          </a:bodyPr>
          <a:lstStyle/>
          <a:p>
            <a:r>
              <a:rPr lang="en-GB" b="1" dirty="0" smtClean="0"/>
              <a:t>Volatility Is Rough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22228"/>
            <a:ext cx="9144000" cy="11889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1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We Need To Estimate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1" cy="2183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 </a:t>
                </a:r>
                <a:r>
                  <a:rPr lang="en-GB" dirty="0"/>
                  <a:t>is </a:t>
                </a:r>
                <a:r>
                  <a:rPr lang="en-GB" dirty="0"/>
                  <a:t>estimated </a:t>
                </a:r>
                <a:r>
                  <a:rPr lang="en-GB" dirty="0"/>
                  <a:t>as the </a:t>
                </a:r>
                <a:r>
                  <a:rPr lang="en-GB" dirty="0"/>
                  <a:t>exponential of the intercept in the linear regression of </a:t>
                </a:r>
                <a:r>
                  <a:rPr lang="en-GB" dirty="0" smtClean="0"/>
                  <a:t>log(m(2</a:t>
                </a:r>
                <a:r>
                  <a:rPr lang="en-GB" dirty="0"/>
                  <a:t>, ∆)) </a:t>
                </a:r>
                <a:r>
                  <a:rPr lang="en-GB" dirty="0"/>
                  <a:t>on log</a:t>
                </a:r>
                <a:r>
                  <a:rPr lang="en-GB" dirty="0"/>
                  <a:t>(∆</a:t>
                </a:r>
                <a:r>
                  <a:rPr lang="en-GB" dirty="0" smtClean="0"/>
                  <a:t>)</a:t>
                </a:r>
              </a:p>
              <a:p>
                <a:pPr lvl="1"/>
                <a:r>
                  <a:rPr lang="en-GB" dirty="0" smtClean="0"/>
                  <a:t>So we also need to estimate </a:t>
                </a:r>
                <a:r>
                  <a:rPr lang="en-GB" dirty="0"/>
                  <a:t>m(2, ∆</a:t>
                </a:r>
                <a:r>
                  <a:rPr lang="en-GB" dirty="0" smtClean="0"/>
                  <a:t>)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1" cy="218304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3819480"/>
            <a:ext cx="4394200" cy="850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287" y="5822803"/>
            <a:ext cx="885825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249" y="5389143"/>
            <a:ext cx="3009900" cy="4122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24127" y="4225544"/>
                <a:ext cx="9720071" cy="218304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2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endParaRPr lang="en-GB" dirty="0" smtClean="0"/>
              </a:p>
              <a:p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GB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/>
                        </m:ctrlPr>
                      </m:sSupPr>
                      <m:e>
                        <m:r>
                          <a:rPr lang="en-GB" b="0" i="1" smtClean="0"/>
                          <m:t>𝐾</m:t>
                        </m:r>
                      </m:e>
                      <m:sup>
                        <m:r>
                          <a:rPr lang="en-GB" b="0" i="1" smtClean="0"/>
                          <m:t>𝑞</m:t>
                        </m:r>
                      </m:sup>
                    </m:sSup>
                  </m:oMath>
                </a14:m>
                <a:r>
                  <a:rPr lang="en-GB" dirty="0" smtClean="0"/>
                  <a:t>the </a:t>
                </a:r>
                <a:r>
                  <a:rPr lang="en-GB" dirty="0"/>
                  <a:t>moment of order q of the absolute value of a standard Gaussian variable.</a:t>
                </a: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4225544"/>
                <a:ext cx="9720071" cy="2183048"/>
              </a:xfrm>
              <a:prstGeom prst="rect">
                <a:avLst/>
              </a:prstGeom>
              <a:blipFill rotWithShape="0">
                <a:blip r:embed="rId6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88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 dirty="0" smtClean="0"/>
              <a:t>How it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Magic?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79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851058"/>
            <a:ext cx="11176000" cy="1155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493802" y="1788221"/>
            <a:ext cx="11241392" cy="3197869"/>
            <a:chOff x="1171248" y="1613829"/>
            <a:chExt cx="11241392" cy="3197869"/>
          </a:xfrm>
        </p:grpSpPr>
        <p:sp>
          <p:nvSpPr>
            <p:cNvPr id="4" name="Oval 3"/>
            <p:cNvSpPr/>
            <p:nvPr/>
          </p:nvSpPr>
          <p:spPr>
            <a:xfrm>
              <a:off x="1704584" y="2790966"/>
              <a:ext cx="1284262" cy="8093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3858457" y="2626144"/>
              <a:ext cx="2720968" cy="10938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6561610" y="2641545"/>
              <a:ext cx="4199636" cy="12266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/>
            <p:cNvCxnSpPr>
              <a:stCxn id="4" idx="4"/>
              <a:endCxn id="12" idx="0"/>
            </p:cNvCxnSpPr>
            <p:nvPr/>
          </p:nvCxnSpPr>
          <p:spPr>
            <a:xfrm flipH="1">
              <a:off x="2209832" y="3600303"/>
              <a:ext cx="136883" cy="4265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71248" y="4026868"/>
              <a:ext cx="20771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 variance, ∆ periods ahead</a:t>
              </a:r>
              <a:endParaRPr lang="en-GB" dirty="0"/>
            </a:p>
          </p:txBody>
        </p:sp>
        <p:cxnSp>
          <p:nvCxnSpPr>
            <p:cNvPr id="20" name="Straight Arrow Connector 19"/>
            <p:cNvCxnSpPr>
              <a:stCxn id="6" idx="0"/>
              <a:endCxn id="21" idx="2"/>
            </p:cNvCxnSpPr>
            <p:nvPr/>
          </p:nvCxnSpPr>
          <p:spPr>
            <a:xfrm flipV="1">
              <a:off x="5218941" y="2537159"/>
              <a:ext cx="283493" cy="889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36277" y="1613829"/>
              <a:ext cx="35323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Constants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Makes it bigger as H gets smaller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Makes it bigger </a:t>
              </a:r>
              <a:r>
                <a:rPr lang="en-GB" dirty="0"/>
                <a:t>as </a:t>
              </a:r>
              <a:r>
                <a:rPr lang="en-GB" dirty="0" smtClean="0"/>
                <a:t>∆ gets bigger</a:t>
              </a:r>
              <a:endParaRPr lang="en-GB" dirty="0"/>
            </a:p>
          </p:txBody>
        </p:sp>
        <p:cxnSp>
          <p:nvCxnSpPr>
            <p:cNvPr id="26" name="Straight Arrow Connector 25"/>
            <p:cNvCxnSpPr>
              <a:stCxn id="7" idx="4"/>
              <a:endCxn id="28" idx="0"/>
            </p:cNvCxnSpPr>
            <p:nvPr/>
          </p:nvCxnSpPr>
          <p:spPr>
            <a:xfrm>
              <a:off x="8661428" y="3868184"/>
              <a:ext cx="1563434" cy="297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037083" y="4165367"/>
              <a:ext cx="4375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Sort of like an EWMA, decays past history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Approximated with </a:t>
              </a:r>
              <a:r>
                <a:rPr lang="en-GB" dirty="0" err="1" smtClean="0"/>
                <a:t>Reimann</a:t>
              </a:r>
              <a:endParaRPr lang="en-GB" dirty="0"/>
            </a:p>
          </p:txBody>
        </p:sp>
      </p:grpSp>
      <p:sp>
        <p:nvSpPr>
          <p:cNvPr id="24" name="Oval 23"/>
          <p:cNvSpPr/>
          <p:nvPr/>
        </p:nvSpPr>
        <p:spPr>
          <a:xfrm>
            <a:off x="2311400" y="3092015"/>
            <a:ext cx="519138" cy="5519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/>
          <p:cNvCxnSpPr>
            <a:stCxn id="24" idx="4"/>
            <a:endCxn id="27" idx="0"/>
          </p:cNvCxnSpPr>
          <p:nvPr/>
        </p:nvCxnSpPr>
        <p:spPr>
          <a:xfrm>
            <a:off x="2570969" y="3643961"/>
            <a:ext cx="632211" cy="1571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701358" y="5215752"/>
                <a:ext cx="30036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The filtration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GB" dirty="0" smtClean="0"/>
                  <a:t>, in our case its the past history</a:t>
                </a:r>
                <a:endParaRPr lang="en-GB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358" y="5215752"/>
                <a:ext cx="300364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623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8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265" y="2286000"/>
            <a:ext cx="422960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2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012181"/>
              </p:ext>
            </p:extLst>
          </p:nvPr>
        </p:nvGraphicFramePr>
        <p:xfrm>
          <a:off x="3529445" y="1825625"/>
          <a:ext cx="4600575" cy="3786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6257" y="4129876"/>
                <a:ext cx="21541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Trade happens</a:t>
                </a:r>
              </a:p>
              <a:p>
                <a:r>
                  <a:rPr lang="en-GB" dirty="0" smtClean="0"/>
                  <a:t>Causes price impact</a:t>
                </a:r>
              </a:p>
              <a:p>
                <a:r>
                  <a:rPr lang="en-GB" dirty="0" smtClean="0"/>
                  <a:t>Size of bar =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𝑛𝑜𝑟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57" y="4129876"/>
                <a:ext cx="215417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260" t="-3289" r="-5932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456218" y="3987357"/>
            <a:ext cx="300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Impact decays away with time</a:t>
            </a:r>
            <a:endParaRPr lang="en-GB" dirty="0"/>
          </a:p>
        </p:txBody>
      </p:sp>
      <p:sp>
        <p:nvSpPr>
          <p:cNvPr id="11" name="Freeform 10"/>
          <p:cNvSpPr/>
          <p:nvPr/>
        </p:nvSpPr>
        <p:spPr>
          <a:xfrm>
            <a:off x="4291445" y="3896591"/>
            <a:ext cx="3501737" cy="872836"/>
          </a:xfrm>
          <a:custGeom>
            <a:avLst/>
            <a:gdLst>
              <a:gd name="connsiteX0" fmla="*/ 0 w 3429000"/>
              <a:gd name="connsiteY0" fmla="*/ 0 h 1039091"/>
              <a:gd name="connsiteX1" fmla="*/ 1527463 w 3429000"/>
              <a:gd name="connsiteY1" fmla="*/ 602673 h 1039091"/>
              <a:gd name="connsiteX2" fmla="*/ 3429000 w 3429000"/>
              <a:gd name="connsiteY2" fmla="*/ 1039091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039091">
                <a:moveTo>
                  <a:pt x="0" y="0"/>
                </a:moveTo>
                <a:cubicBezTo>
                  <a:pt x="477981" y="214745"/>
                  <a:pt x="955963" y="429491"/>
                  <a:pt x="1527463" y="602673"/>
                </a:cubicBezTo>
                <a:cubicBezTo>
                  <a:pt x="2098963" y="775855"/>
                  <a:pt x="3429000" y="1039091"/>
                  <a:pt x="3429000" y="103909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/>
          <p:cNvSpPr/>
          <p:nvPr/>
        </p:nvSpPr>
        <p:spPr>
          <a:xfrm>
            <a:off x="3751119" y="3932451"/>
            <a:ext cx="166254" cy="131964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9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Calibration of the propagator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118840" y="3413593"/>
                <a:ext cx="3530647" cy="1056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20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𝑛𝑜𝑟</m:t>
                              </m:r>
                            </m:sup>
                          </m:sSubSup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840" y="3413593"/>
                <a:ext cx="3530647" cy="10563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5289177" y="3756031"/>
            <a:ext cx="663388" cy="442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/>
          <p:cNvCxnSpPr>
            <a:stCxn id="20" idx="4"/>
          </p:cNvCxnSpPr>
          <p:nvPr/>
        </p:nvCxnSpPr>
        <p:spPr>
          <a:xfrm flipH="1">
            <a:off x="5199531" y="4198697"/>
            <a:ext cx="421340" cy="557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25134" y="4682340"/>
                <a:ext cx="327942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i.e. it becomes the factor loadings</a:t>
                </a:r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134" y="4682340"/>
                <a:ext cx="3279424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673" r="-929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 rot="16200000">
            <a:off x="5774761" y="2487315"/>
            <a:ext cx="224117" cy="188857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956665" y="3049981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Run this regression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8657457" y="38128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(24)</a:t>
            </a:r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5952565" y="3756031"/>
            <a:ext cx="1007969" cy="4261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>
            <a:off x="6456550" y="4182177"/>
            <a:ext cx="876579" cy="596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29096" y="4682340"/>
            <a:ext cx="283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observe this from before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3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49" y="2286000"/>
            <a:ext cx="3991628" cy="40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period executions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587098"/>
              </p:ext>
            </p:extLst>
          </p:nvPr>
        </p:nvGraphicFramePr>
        <p:xfrm>
          <a:off x="3727132" y="2130266"/>
          <a:ext cx="4600575" cy="3786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60320" y="4229100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First execution decays a bit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701540" y="2164080"/>
            <a:ext cx="192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Second execution “stacks” on top of previous trade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0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Multi-period executions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236150"/>
              </p:ext>
            </p:extLst>
          </p:nvPr>
        </p:nvGraphicFramePr>
        <p:xfrm>
          <a:off x="3807142" y="2141696"/>
          <a:ext cx="4600575" cy="3786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Freeform 7"/>
          <p:cNvSpPr/>
          <p:nvPr/>
        </p:nvSpPr>
        <p:spPr>
          <a:xfrm>
            <a:off x="4251960" y="3040380"/>
            <a:ext cx="937260" cy="1805940"/>
          </a:xfrm>
          <a:custGeom>
            <a:avLst/>
            <a:gdLst>
              <a:gd name="connsiteX0" fmla="*/ 0 w 937260"/>
              <a:gd name="connsiteY0" fmla="*/ 1805940 h 1805940"/>
              <a:gd name="connsiteX1" fmla="*/ 365760 w 937260"/>
              <a:gd name="connsiteY1" fmla="*/ 834390 h 1805940"/>
              <a:gd name="connsiteX2" fmla="*/ 937260 w 937260"/>
              <a:gd name="connsiteY2" fmla="*/ 0 h 180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260" h="1805940">
                <a:moveTo>
                  <a:pt x="0" y="1805940"/>
                </a:moveTo>
                <a:cubicBezTo>
                  <a:pt x="104775" y="1470660"/>
                  <a:pt x="209550" y="1135380"/>
                  <a:pt x="365760" y="834390"/>
                </a:cubicBezTo>
                <a:cubicBezTo>
                  <a:pt x="521970" y="533400"/>
                  <a:pt x="729615" y="266700"/>
                  <a:pt x="93726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366260" y="2421373"/>
            <a:ext cx="270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Executions cause market impact at a declining rate</a:t>
            </a:r>
            <a:endParaRPr lang="en-GB" dirty="0"/>
          </a:p>
        </p:txBody>
      </p:sp>
      <p:sp>
        <p:nvSpPr>
          <p:cNvPr id="10" name="Freeform 9"/>
          <p:cNvSpPr/>
          <p:nvPr/>
        </p:nvSpPr>
        <p:spPr>
          <a:xfrm>
            <a:off x="5314950" y="3086100"/>
            <a:ext cx="2926080" cy="1451610"/>
          </a:xfrm>
          <a:custGeom>
            <a:avLst/>
            <a:gdLst>
              <a:gd name="connsiteX0" fmla="*/ 0 w 2926080"/>
              <a:gd name="connsiteY0" fmla="*/ 0 h 1451610"/>
              <a:gd name="connsiteX1" fmla="*/ 1268730 w 2926080"/>
              <a:gd name="connsiteY1" fmla="*/ 800100 h 1451610"/>
              <a:gd name="connsiteX2" fmla="*/ 2926080 w 2926080"/>
              <a:gd name="connsiteY2" fmla="*/ 1451610 h 14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6080" h="1451610">
                <a:moveTo>
                  <a:pt x="0" y="0"/>
                </a:moveTo>
                <a:cubicBezTo>
                  <a:pt x="390525" y="279082"/>
                  <a:pt x="781050" y="558165"/>
                  <a:pt x="1268730" y="800100"/>
                </a:cubicBezTo>
                <a:cubicBezTo>
                  <a:pt x="1756410" y="1042035"/>
                  <a:pt x="2341245" y="1246822"/>
                  <a:pt x="2926080" y="145161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1750" y="3309243"/>
            <a:ext cx="270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Impact decays when trading stops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4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the total trade cost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know what we’re trading per unit of time</a:t>
            </a:r>
          </a:p>
          <a:p>
            <a:r>
              <a:rPr lang="en-GB" dirty="0" smtClean="0"/>
              <a:t>We compute how the price will (</a:t>
            </a:r>
            <a:r>
              <a:rPr lang="en-GB" i="1" dirty="0" smtClean="0"/>
              <a:t>should</a:t>
            </a:r>
            <a:r>
              <a:rPr lang="en-GB" dirty="0" smtClean="0"/>
              <a:t>) change per unit of time</a:t>
            </a:r>
          </a:p>
          <a:p>
            <a:r>
              <a:rPr lang="en-GB" dirty="0" smtClean="0"/>
              <a:t>Total cost is just the sum product </a:t>
            </a:r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922494" y="3638732"/>
            <a:ext cx="5566186" cy="2190085"/>
            <a:chOff x="2922494" y="3423577"/>
            <a:chExt cx="5566186" cy="2190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751752" y="3423577"/>
                  <a:ext cx="4434612" cy="8714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752" y="3423577"/>
                  <a:ext cx="4434612" cy="87145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922494" y="4607606"/>
              <a:ext cx="2477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Volume per unit of time</a:t>
              </a:r>
            </a:p>
            <a:p>
              <a:r>
                <a:rPr lang="en-GB" dirty="0" smtClean="0"/>
                <a:t>(the execution path)</a:t>
              </a:r>
              <a:endParaRPr lang="en-GB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658059" y="4087906"/>
              <a:ext cx="817581" cy="591670"/>
            </a:xfrm>
            <a:custGeom>
              <a:avLst/>
              <a:gdLst>
                <a:gd name="connsiteX0" fmla="*/ 0 w 817581"/>
                <a:gd name="connsiteY0" fmla="*/ 591670 h 591670"/>
                <a:gd name="connsiteX1" fmla="*/ 634701 w 817581"/>
                <a:gd name="connsiteY1" fmla="*/ 344245 h 591670"/>
                <a:gd name="connsiteX2" fmla="*/ 817581 w 817581"/>
                <a:gd name="connsiteY2" fmla="*/ 0 h 59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7581" h="591670">
                  <a:moveTo>
                    <a:pt x="0" y="591670"/>
                  </a:moveTo>
                  <a:cubicBezTo>
                    <a:pt x="249219" y="517263"/>
                    <a:pt x="498438" y="442857"/>
                    <a:pt x="634701" y="344245"/>
                  </a:cubicBezTo>
                  <a:cubicBezTo>
                    <a:pt x="770964" y="245633"/>
                    <a:pt x="817581" y="0"/>
                    <a:pt x="817581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895652" y="4209789"/>
              <a:ext cx="141642" cy="566605"/>
            </a:xfrm>
            <a:custGeom>
              <a:avLst/>
              <a:gdLst>
                <a:gd name="connsiteX0" fmla="*/ 0 w 817581"/>
                <a:gd name="connsiteY0" fmla="*/ 591670 h 591670"/>
                <a:gd name="connsiteX1" fmla="*/ 634701 w 817581"/>
                <a:gd name="connsiteY1" fmla="*/ 344245 h 591670"/>
                <a:gd name="connsiteX2" fmla="*/ 817581 w 817581"/>
                <a:gd name="connsiteY2" fmla="*/ 0 h 59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7581" h="591670">
                  <a:moveTo>
                    <a:pt x="0" y="591670"/>
                  </a:moveTo>
                  <a:cubicBezTo>
                    <a:pt x="249219" y="517263"/>
                    <a:pt x="498438" y="442857"/>
                    <a:pt x="634701" y="344245"/>
                  </a:cubicBezTo>
                  <a:cubicBezTo>
                    <a:pt x="770964" y="245633"/>
                    <a:pt x="817581" y="0"/>
                    <a:pt x="817581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7130" y="4690332"/>
              <a:ext cx="23115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How much the price has moved at each moment in time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387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Brownian Motion Can be rough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145" y="2084832"/>
            <a:ext cx="14594618" cy="3648652"/>
          </a:xfr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2222205" y="5188688"/>
            <a:ext cx="552893" cy="544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06471" y="5733484"/>
            <a:ext cx="7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Rough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33482" y="5124893"/>
            <a:ext cx="242019" cy="544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4854" y="5669689"/>
            <a:ext cx="94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Normal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985522" y="5124893"/>
            <a:ext cx="189836" cy="544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16894" y="566968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Smooth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2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Optimal Executions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trade? – Zero spreads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Cause market impact</a:t>
            </a:r>
          </a:p>
          <a:p>
            <a:r>
              <a:rPr lang="en-GB" dirty="0" smtClean="0"/>
              <a:t>Trade against it</a:t>
            </a:r>
          </a:p>
          <a:p>
            <a:r>
              <a:rPr lang="en-GB" dirty="0" smtClean="0"/>
              <a:t>Cause market impact</a:t>
            </a:r>
          </a:p>
          <a:p>
            <a:r>
              <a:rPr lang="en-GB" dirty="0" smtClean="0"/>
              <a:t>Trade against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001" y="1975640"/>
            <a:ext cx="4418198" cy="433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trade? – With Spreads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80934" cy="435133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Trade fast – very toxic flow on unsuspecting market</a:t>
            </a:r>
          </a:p>
          <a:p>
            <a:r>
              <a:rPr lang="en-GB" dirty="0" smtClean="0"/>
              <a:t>Slow down – let the price come back to you a bit </a:t>
            </a:r>
          </a:p>
          <a:p>
            <a:r>
              <a:rPr lang="en-GB" dirty="0" smtClean="0"/>
              <a:t>Trade fast again – price has come back so take advantage</a:t>
            </a:r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912" y="1842043"/>
            <a:ext cx="4566229" cy="43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trade? – With Spreads and Risk Aversion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80934" cy="435133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As before, </a:t>
            </a:r>
          </a:p>
          <a:p>
            <a:pPr lvl="1"/>
            <a:r>
              <a:rPr lang="en-GB" dirty="0" smtClean="0"/>
              <a:t>trade fast </a:t>
            </a:r>
          </a:p>
          <a:p>
            <a:pPr lvl="1"/>
            <a:r>
              <a:rPr lang="en-GB" dirty="0" smtClean="0"/>
              <a:t>then slow </a:t>
            </a:r>
          </a:p>
          <a:p>
            <a:pPr lvl="1"/>
            <a:r>
              <a:rPr lang="en-GB" dirty="0" smtClean="0"/>
              <a:t>then fast</a:t>
            </a:r>
          </a:p>
          <a:p>
            <a:pPr lvl="1"/>
            <a:endParaRPr lang="en-GB" dirty="0"/>
          </a:p>
          <a:p>
            <a:r>
              <a:rPr lang="en-GB" dirty="0" smtClean="0"/>
              <a:t>Front </a:t>
            </a:r>
            <a:r>
              <a:rPr lang="en-GB" dirty="0"/>
              <a:t>load </a:t>
            </a:r>
            <a:r>
              <a:rPr lang="en-GB" dirty="0" smtClean="0"/>
              <a:t>because we are risk averse</a:t>
            </a:r>
          </a:p>
          <a:p>
            <a:endParaRPr lang="en-GB" dirty="0"/>
          </a:p>
          <a:p>
            <a:r>
              <a:rPr lang="en-GB" dirty="0" smtClean="0"/>
              <a:t>Look familiar?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872" y="1735321"/>
            <a:ext cx="4489694" cy="436381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8437579" y="1753251"/>
            <a:ext cx="338868" cy="145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70256" y="1548626"/>
            <a:ext cx="1720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Risk aversion parameter 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 familiar?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14" y="2081916"/>
            <a:ext cx="6819898" cy="4227444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6983508" y="4258235"/>
            <a:ext cx="1264024" cy="670318"/>
          </a:xfrm>
          <a:custGeom>
            <a:avLst/>
            <a:gdLst>
              <a:gd name="connsiteX0" fmla="*/ 0 w 1255059"/>
              <a:gd name="connsiteY0" fmla="*/ 0 h 661873"/>
              <a:gd name="connsiteX1" fmla="*/ 215153 w 1255059"/>
              <a:gd name="connsiteY1" fmla="*/ 528918 h 661873"/>
              <a:gd name="connsiteX2" fmla="*/ 851647 w 1255059"/>
              <a:gd name="connsiteY2" fmla="*/ 636495 h 661873"/>
              <a:gd name="connsiteX3" fmla="*/ 1255059 w 1255059"/>
              <a:gd name="connsiteY3" fmla="*/ 143436 h 661873"/>
              <a:gd name="connsiteX0" fmla="*/ 0 w 1264024"/>
              <a:gd name="connsiteY0" fmla="*/ 0 h 670318"/>
              <a:gd name="connsiteX1" fmla="*/ 215153 w 1264024"/>
              <a:gd name="connsiteY1" fmla="*/ 528918 h 670318"/>
              <a:gd name="connsiteX2" fmla="*/ 851647 w 1264024"/>
              <a:gd name="connsiteY2" fmla="*/ 636495 h 670318"/>
              <a:gd name="connsiteX3" fmla="*/ 1264024 w 1264024"/>
              <a:gd name="connsiteY3" fmla="*/ 26895 h 6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024" h="670318">
                <a:moveTo>
                  <a:pt x="0" y="0"/>
                </a:moveTo>
                <a:cubicBezTo>
                  <a:pt x="36606" y="211417"/>
                  <a:pt x="73212" y="422835"/>
                  <a:pt x="215153" y="528918"/>
                </a:cubicBezTo>
                <a:cubicBezTo>
                  <a:pt x="357094" y="635001"/>
                  <a:pt x="676835" y="720166"/>
                  <a:pt x="851647" y="636495"/>
                </a:cubicBezTo>
                <a:cubicBezTo>
                  <a:pt x="1026459" y="552825"/>
                  <a:pt x="1148977" y="241301"/>
                  <a:pt x="1264024" y="2689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5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Closing Remarks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9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Tying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asset </a:t>
            </a:r>
            <a:r>
              <a:rPr lang="en-GB" dirty="0" smtClean="0"/>
              <a:t>managers </a:t>
            </a:r>
            <a:r>
              <a:rPr lang="en-GB" dirty="0"/>
              <a:t>problem</a:t>
            </a:r>
          </a:p>
          <a:p>
            <a:pPr lvl="1"/>
            <a:r>
              <a:rPr lang="en-GB" dirty="0" smtClean="0"/>
              <a:t>I have a big order and want to execute it as cheaply as possible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The risk managers problem</a:t>
            </a:r>
          </a:p>
          <a:p>
            <a:pPr lvl="1"/>
            <a:r>
              <a:rPr lang="en-GB" dirty="0"/>
              <a:t>I want to know how much it will cost me to unwind my portfolio in some time frame</a:t>
            </a:r>
          </a:p>
          <a:p>
            <a:pPr lvl="1"/>
            <a:r>
              <a:rPr lang="en-GB" dirty="0" smtClean="0"/>
              <a:t>“People </a:t>
            </a:r>
            <a:r>
              <a:rPr lang="en-GB" dirty="0"/>
              <a:t>are worried about bond market </a:t>
            </a:r>
            <a:r>
              <a:rPr lang="en-GB" dirty="0" smtClean="0"/>
              <a:t>liquidity”</a:t>
            </a:r>
            <a:endParaRPr lang="en-GB" dirty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/>
              <a:t>The hedge </a:t>
            </a:r>
            <a:r>
              <a:rPr lang="en-GB" dirty="0" smtClean="0"/>
              <a:t>funds </a:t>
            </a:r>
            <a:r>
              <a:rPr lang="en-GB" dirty="0"/>
              <a:t>problem</a:t>
            </a:r>
          </a:p>
          <a:p>
            <a:pPr lvl="1"/>
            <a:r>
              <a:rPr lang="en-GB" dirty="0" smtClean="0"/>
              <a:t>I have a small trading strategy and want to exploit it as much as possible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440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Market makers – do you look for large orders?</a:t>
            </a:r>
          </a:p>
          <a:p>
            <a:endParaRPr lang="en-GB" dirty="0" smtClean="0"/>
          </a:p>
          <a:p>
            <a:r>
              <a:rPr lang="en-GB" dirty="0" smtClean="0"/>
              <a:t>Buy side – do you use pre-trade market impact models?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Autocorrelation of trades?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3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GB" b="0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GB" b="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6554282" y="4194585"/>
            <a:ext cx="4736928" cy="2190085"/>
            <a:chOff x="3751752" y="3423577"/>
            <a:chExt cx="4736928" cy="2190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751752" y="3423577"/>
                  <a:ext cx="4434612" cy="8714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752" y="3423577"/>
                  <a:ext cx="4434612" cy="87145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3926541" y="4607606"/>
              <a:ext cx="14737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Volume per unit of time</a:t>
              </a:r>
              <a:endParaRPr lang="en-GB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658059" y="4087906"/>
              <a:ext cx="817581" cy="591670"/>
            </a:xfrm>
            <a:custGeom>
              <a:avLst/>
              <a:gdLst>
                <a:gd name="connsiteX0" fmla="*/ 0 w 817581"/>
                <a:gd name="connsiteY0" fmla="*/ 591670 h 591670"/>
                <a:gd name="connsiteX1" fmla="*/ 634701 w 817581"/>
                <a:gd name="connsiteY1" fmla="*/ 344245 h 591670"/>
                <a:gd name="connsiteX2" fmla="*/ 817581 w 817581"/>
                <a:gd name="connsiteY2" fmla="*/ 0 h 59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7581" h="591670">
                  <a:moveTo>
                    <a:pt x="0" y="591670"/>
                  </a:moveTo>
                  <a:cubicBezTo>
                    <a:pt x="249219" y="517263"/>
                    <a:pt x="498438" y="442857"/>
                    <a:pt x="634701" y="344245"/>
                  </a:cubicBezTo>
                  <a:cubicBezTo>
                    <a:pt x="770964" y="245633"/>
                    <a:pt x="817581" y="0"/>
                    <a:pt x="817581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895652" y="4177510"/>
              <a:ext cx="127136" cy="598884"/>
            </a:xfrm>
            <a:custGeom>
              <a:avLst/>
              <a:gdLst>
                <a:gd name="connsiteX0" fmla="*/ 0 w 817581"/>
                <a:gd name="connsiteY0" fmla="*/ 591670 h 591670"/>
                <a:gd name="connsiteX1" fmla="*/ 634701 w 817581"/>
                <a:gd name="connsiteY1" fmla="*/ 344245 h 591670"/>
                <a:gd name="connsiteX2" fmla="*/ 817581 w 817581"/>
                <a:gd name="connsiteY2" fmla="*/ 0 h 59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7581" h="591670">
                  <a:moveTo>
                    <a:pt x="0" y="591670"/>
                  </a:moveTo>
                  <a:cubicBezTo>
                    <a:pt x="249219" y="517263"/>
                    <a:pt x="498438" y="442857"/>
                    <a:pt x="634701" y="344245"/>
                  </a:cubicBezTo>
                  <a:cubicBezTo>
                    <a:pt x="770964" y="245633"/>
                    <a:pt x="817581" y="0"/>
                    <a:pt x="817581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77130" y="4690332"/>
              <a:ext cx="23115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How much the price has moved at each moment in time</a:t>
              </a:r>
              <a:endParaRPr lang="en-GB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8378" y="2743389"/>
            <a:ext cx="4937238" cy="2056862"/>
            <a:chOff x="681319" y="2577891"/>
            <a:chExt cx="4937238" cy="2056862"/>
          </a:xfrm>
        </p:grpSpPr>
        <p:grpSp>
          <p:nvGrpSpPr>
            <p:cNvPr id="9" name="Group 8"/>
            <p:cNvGrpSpPr/>
            <p:nvPr/>
          </p:nvGrpSpPr>
          <p:grpSpPr>
            <a:xfrm>
              <a:off x="681319" y="2577891"/>
              <a:ext cx="4937238" cy="2056862"/>
              <a:chOff x="3227295" y="2084832"/>
              <a:chExt cx="5979069" cy="241386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059330" y="2973146"/>
                <a:ext cx="451673" cy="49642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208494" y="2964181"/>
                <a:ext cx="347906" cy="53065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685528" y="2917623"/>
                <a:ext cx="993182" cy="55194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678709" y="2881766"/>
                <a:ext cx="1179764" cy="61306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Straight Arrow Connector 10"/>
              <p:cNvCxnSpPr>
                <a:stCxn id="4" idx="4"/>
                <a:endCxn id="12" idx="0"/>
              </p:cNvCxnSpPr>
              <p:nvPr/>
            </p:nvCxnSpPr>
            <p:spPr>
              <a:xfrm flipH="1">
                <a:off x="3843009" y="3469568"/>
                <a:ext cx="442158" cy="47512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3227295" y="3944695"/>
                <a:ext cx="1231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Initial price</a:t>
                </a:r>
                <a:endParaRPr lang="en-GB" dirty="0"/>
              </a:p>
            </p:txBody>
          </p:sp>
          <p:cxnSp>
            <p:nvCxnSpPr>
              <p:cNvPr id="14" name="Straight Arrow Connector 13"/>
              <p:cNvCxnSpPr>
                <a:stCxn id="5" idx="4"/>
                <a:endCxn id="16" idx="0"/>
              </p:cNvCxnSpPr>
              <p:nvPr/>
            </p:nvCxnSpPr>
            <p:spPr>
              <a:xfrm>
                <a:off x="5382447" y="3494832"/>
                <a:ext cx="407632" cy="6345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783617" y="4129361"/>
                <a:ext cx="2012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Unexplained error </a:t>
                </a:r>
                <a:endParaRPr lang="en-GB" dirty="0"/>
              </a:p>
            </p:txBody>
          </p:sp>
          <p:cxnSp>
            <p:nvCxnSpPr>
              <p:cNvPr id="20" name="Straight Arrow Connector 19"/>
              <p:cNvCxnSpPr>
                <a:stCxn id="6" idx="0"/>
                <a:endCxn id="21" idx="2"/>
              </p:cNvCxnSpPr>
              <p:nvPr/>
            </p:nvCxnSpPr>
            <p:spPr>
              <a:xfrm flipV="1">
                <a:off x="6182119" y="2454164"/>
                <a:ext cx="723790" cy="4634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382447" y="2084832"/>
                <a:ext cx="3046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Instantaneous impact function</a:t>
                </a:r>
                <a:endParaRPr lang="en-GB" dirty="0"/>
              </a:p>
            </p:txBody>
          </p:sp>
          <p:cxnSp>
            <p:nvCxnSpPr>
              <p:cNvPr id="26" name="Straight Arrow Connector 25"/>
              <p:cNvCxnSpPr>
                <a:stCxn id="7" idx="4"/>
                <a:endCxn id="28" idx="0"/>
              </p:cNvCxnSpPr>
              <p:nvPr/>
            </p:nvCxnSpPr>
            <p:spPr>
              <a:xfrm>
                <a:off x="7268591" y="3494829"/>
                <a:ext cx="946733" cy="48587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224283" y="3980702"/>
                <a:ext cx="1982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Impact propagator</a:t>
                </a:r>
                <a:endParaRPr lang="en-GB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94494" y="3062643"/>
                  <a:ext cx="3904082" cy="8810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𝑛𝑜𝑟</m:t>
                                </m:r>
                              </m:sup>
                            </m:sSub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94" y="3062643"/>
                  <a:ext cx="3904082" cy="8810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6129248" y="879138"/>
            <a:ext cx="5394216" cy="2832688"/>
            <a:chOff x="6151309" y="1111030"/>
            <a:chExt cx="6102871" cy="2832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7177926" y="1561507"/>
                  <a:ext cx="2924390" cy="8810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𝑛𝑜𝑟</m:t>
                                </m:r>
                              </m:sup>
                            </m:sSub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7926" y="1561507"/>
                  <a:ext cx="2924390" cy="8810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66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8326849" y="1817079"/>
              <a:ext cx="525489" cy="4426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/>
            <p:cNvCxnSpPr>
              <a:stCxn id="29" idx="4"/>
            </p:cNvCxnSpPr>
            <p:nvPr/>
          </p:nvCxnSpPr>
          <p:spPr>
            <a:xfrm flipH="1">
              <a:off x="8237204" y="2259745"/>
              <a:ext cx="352390" cy="5579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151309" y="2743389"/>
                  <a:ext cx="3216156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a14:m>
                  <a:r>
                    <a:rPr lang="en-GB" dirty="0" smtClean="0"/>
                    <a:t> </a:t>
                  </a:r>
                </a:p>
                <a:p>
                  <a:r>
                    <a:rPr lang="en-GB" dirty="0" smtClean="0"/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GB" dirty="0" smtClean="0"/>
                </a:p>
                <a:p>
                  <a:r>
                    <a:rPr lang="en-GB" dirty="0" smtClean="0"/>
                    <a:t>i.e. it becomes the factor </a:t>
                  </a:r>
                </a:p>
                <a:p>
                  <a:r>
                    <a:rPr lang="en-GB" dirty="0" smtClean="0"/>
                    <a:t>loadings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1309" y="2743389"/>
                  <a:ext cx="3216156" cy="12003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13" b="-710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ight Brace 31"/>
            <p:cNvSpPr/>
            <p:nvPr/>
          </p:nvSpPr>
          <p:spPr>
            <a:xfrm rot="16200000">
              <a:off x="8666056" y="548364"/>
              <a:ext cx="224117" cy="188857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47960" y="1111030"/>
              <a:ext cx="185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Run this regression</a:t>
              </a:r>
              <a:endParaRPr lang="en-GB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8843861" y="1817080"/>
              <a:ext cx="935874" cy="4261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stCxn id="35" idx="4"/>
            </p:cNvCxnSpPr>
            <p:nvPr/>
          </p:nvCxnSpPr>
          <p:spPr>
            <a:xfrm>
              <a:off x="9311799" y="2243226"/>
              <a:ext cx="912626" cy="5961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420391" y="2743389"/>
              <a:ext cx="2833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We observe this from before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777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Volatility is rough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47" y="2084832"/>
            <a:ext cx="5363633" cy="4022725"/>
          </a:xfr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611091" y="4759036"/>
            <a:ext cx="498765" cy="893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88187" y="5461226"/>
            <a:ext cx="139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Rough!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395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the problem 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traders </a:t>
            </a:r>
            <a:r>
              <a:rPr lang="en-GB" dirty="0"/>
              <a:t>problem</a:t>
            </a:r>
          </a:p>
          <a:p>
            <a:pPr lvl="1"/>
            <a:r>
              <a:rPr lang="en-GB" dirty="0" smtClean="0"/>
              <a:t>I have a strategy and I want to weight by forecast volatility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The risk managers problem</a:t>
            </a:r>
          </a:p>
          <a:p>
            <a:pPr lvl="1"/>
            <a:r>
              <a:rPr lang="en-GB" dirty="0" smtClean="0"/>
              <a:t>I have a portfolio and I want to know the risk</a:t>
            </a:r>
          </a:p>
          <a:p>
            <a:pPr lvl="1"/>
            <a:r>
              <a:rPr lang="en-GB" dirty="0" smtClean="0"/>
              <a:t>What’s my </a:t>
            </a:r>
            <a:r>
              <a:rPr lang="en-GB" dirty="0" err="1" smtClean="0"/>
              <a:t>VaR</a:t>
            </a:r>
            <a:r>
              <a:rPr lang="en-GB" dirty="0" smtClean="0"/>
              <a:t>?</a:t>
            </a:r>
            <a:endParaRPr lang="en-GB" dirty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derivatives dealers </a:t>
            </a:r>
            <a:r>
              <a:rPr lang="en-GB" dirty="0"/>
              <a:t>problem</a:t>
            </a:r>
          </a:p>
          <a:p>
            <a:pPr lvl="1"/>
            <a:r>
              <a:rPr lang="en-GB" dirty="0" smtClean="0"/>
              <a:t>I have a </a:t>
            </a:r>
            <a:r>
              <a:rPr lang="en-GB" dirty="0" smtClean="0"/>
              <a:t>derivative that cares about forecast volatility and the path</a:t>
            </a:r>
            <a:endParaRPr lang="en-GB" dirty="0" smtClean="0"/>
          </a:p>
          <a:p>
            <a:pPr marL="128016" lvl="1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800" dirty="0" smtClean="0"/>
              <a:t>I need to know the volatility!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502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Stylized Volatility Facts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Autocorrelation of Variance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2" cy="356592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2" cy="3565921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6899563" y="5226630"/>
            <a:ext cx="1122221" cy="249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99882" y="4099668"/>
            <a:ext cx="221745" cy="775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63982" y="373033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“Long memory”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26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Change in Log Variance is “Normally” Distributed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52" y="2286000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347347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Model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425" y="2232025"/>
            <a:ext cx="57054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37" y="3181350"/>
            <a:ext cx="4514850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62" y="4832350"/>
            <a:ext cx="11176000" cy="11558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620250" y="2341086"/>
                <a:ext cx="22479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is </a:t>
                </a:r>
                <a:r>
                  <a:rPr lang="en-GB" dirty="0"/>
                  <a:t>estimated </a:t>
                </a:r>
                <a:r>
                  <a:rPr lang="en-GB" dirty="0" smtClean="0"/>
                  <a:t>as the </a:t>
                </a:r>
                <a:r>
                  <a:rPr lang="en-GB" dirty="0"/>
                  <a:t>exponential of the intercept in the linear regression of </a:t>
                </a:r>
                <a:endParaRPr lang="en-GB" dirty="0" smtClean="0"/>
              </a:p>
              <a:p>
                <a:r>
                  <a:rPr lang="en-GB" dirty="0" smtClean="0"/>
                  <a:t>log(m(2</a:t>
                </a:r>
                <a:r>
                  <a:rPr lang="en-GB" dirty="0"/>
                  <a:t>, ∆)) </a:t>
                </a:r>
                <a:r>
                  <a:rPr lang="en-GB" dirty="0" smtClean="0"/>
                  <a:t>on log</a:t>
                </a:r>
                <a:r>
                  <a:rPr lang="en-GB" dirty="0"/>
                  <a:t>(∆</a:t>
                </a:r>
                <a:r>
                  <a:rPr lang="en-GB" dirty="0" smtClean="0"/>
                  <a:t>)”</a:t>
                </a:r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0" y="2341086"/>
                <a:ext cx="2247900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2168" t="-1653" r="-2439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031425" y="2341086"/>
            <a:ext cx="930975" cy="809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8" idx="3"/>
            <a:endCxn id="10" idx="3"/>
          </p:cNvCxnSpPr>
          <p:nvPr/>
        </p:nvCxnSpPr>
        <p:spPr>
          <a:xfrm flipH="1" flipV="1">
            <a:off x="2852118" y="2775603"/>
            <a:ext cx="315645" cy="256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4951" y="2452437"/>
            <a:ext cx="207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Target variance!</a:t>
            </a:r>
          </a:p>
          <a:p>
            <a:r>
              <a:rPr lang="en-GB" dirty="0" smtClean="0"/>
              <a:t>(</a:t>
            </a:r>
            <a:r>
              <a:rPr lang="en-GB" dirty="0"/>
              <a:t>∆ periods </a:t>
            </a:r>
            <a:r>
              <a:rPr lang="en-GB" dirty="0" smtClean="0"/>
              <a:t>ahead)</a:t>
            </a:r>
            <a:endParaRPr lang="en-GB" dirty="0"/>
          </a:p>
        </p:txBody>
      </p:sp>
      <p:sp>
        <p:nvSpPr>
          <p:cNvPr id="16" name="Freeform 15"/>
          <p:cNvSpPr/>
          <p:nvPr/>
        </p:nvSpPr>
        <p:spPr>
          <a:xfrm>
            <a:off x="7505700" y="1750422"/>
            <a:ext cx="2438400" cy="702015"/>
          </a:xfrm>
          <a:custGeom>
            <a:avLst/>
            <a:gdLst>
              <a:gd name="connsiteX0" fmla="*/ 2514600 w 2514600"/>
              <a:gd name="connsiteY0" fmla="*/ 611778 h 802278"/>
              <a:gd name="connsiteX1" fmla="*/ 660400 w 2514600"/>
              <a:gd name="connsiteY1" fmla="*/ 2178 h 802278"/>
              <a:gd name="connsiteX2" fmla="*/ 0 w 2514600"/>
              <a:gd name="connsiteY2" fmla="*/ 802278 h 8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802278">
                <a:moveTo>
                  <a:pt x="2514600" y="611778"/>
                </a:moveTo>
                <a:cubicBezTo>
                  <a:pt x="1797050" y="291103"/>
                  <a:pt x="1079500" y="-29572"/>
                  <a:pt x="660400" y="2178"/>
                </a:cubicBezTo>
                <a:cubicBezTo>
                  <a:pt x="241300" y="33928"/>
                  <a:pt x="120650" y="418103"/>
                  <a:pt x="0" y="80227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042781" y="2556163"/>
            <a:ext cx="297819" cy="4600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272303" y="2452438"/>
            <a:ext cx="423897" cy="546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795305" y="3006332"/>
            <a:ext cx="362238" cy="462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286762" y="3035300"/>
            <a:ext cx="3250438" cy="1943100"/>
          </a:xfrm>
          <a:custGeom>
            <a:avLst/>
            <a:gdLst>
              <a:gd name="connsiteX0" fmla="*/ 3250438 w 3250438"/>
              <a:gd name="connsiteY0" fmla="*/ 0 h 1943100"/>
              <a:gd name="connsiteX1" fmla="*/ 1472438 w 3250438"/>
              <a:gd name="connsiteY1" fmla="*/ 457200 h 1943100"/>
              <a:gd name="connsiteX2" fmla="*/ 24638 w 3250438"/>
              <a:gd name="connsiteY2" fmla="*/ 990600 h 1943100"/>
              <a:gd name="connsiteX3" fmla="*/ 697738 w 3250438"/>
              <a:gd name="connsiteY3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0438" h="1943100">
                <a:moveTo>
                  <a:pt x="3250438" y="0"/>
                </a:moveTo>
                <a:cubicBezTo>
                  <a:pt x="2630254" y="146050"/>
                  <a:pt x="2010071" y="292100"/>
                  <a:pt x="1472438" y="457200"/>
                </a:cubicBezTo>
                <a:cubicBezTo>
                  <a:pt x="934805" y="622300"/>
                  <a:pt x="153755" y="742950"/>
                  <a:pt x="24638" y="990600"/>
                </a:cubicBezTo>
                <a:cubicBezTo>
                  <a:pt x="-104479" y="1238250"/>
                  <a:pt x="296629" y="1590675"/>
                  <a:pt x="697738" y="19431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086123" y="2341086"/>
            <a:ext cx="1391543" cy="840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961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1546</TotalTime>
  <Words>538</Words>
  <Application>Microsoft Office PowerPoint</Application>
  <PresentationFormat>Widescreen</PresentationFormat>
  <Paragraphs>148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Tw Cen MT</vt:lpstr>
      <vt:lpstr>Tw Cen MT Condensed</vt:lpstr>
      <vt:lpstr>Wingdings 3</vt:lpstr>
      <vt:lpstr>Integral</vt:lpstr>
      <vt:lpstr>Volatility Is Rough</vt:lpstr>
      <vt:lpstr>Brownian Motion Can be rough</vt:lpstr>
      <vt:lpstr>Volatility is rough</vt:lpstr>
      <vt:lpstr>What is the problem here?</vt:lpstr>
      <vt:lpstr>Stylized Volatility Facts</vt:lpstr>
      <vt:lpstr>Autocorrelation of Variance</vt:lpstr>
      <vt:lpstr>The Change in Log Variance is “Normally” Distributed</vt:lpstr>
      <vt:lpstr>The Model</vt:lpstr>
      <vt:lpstr>The math</vt:lpstr>
      <vt:lpstr>Things We Need To Estimate</vt:lpstr>
      <vt:lpstr>How it Works</vt:lpstr>
      <vt:lpstr>The math</vt:lpstr>
      <vt:lpstr>results</vt:lpstr>
      <vt:lpstr>How it works</vt:lpstr>
      <vt:lpstr>Calibration of the propagator </vt:lpstr>
      <vt:lpstr>Results</vt:lpstr>
      <vt:lpstr>Multiple period executions</vt:lpstr>
      <vt:lpstr>Multi-period executions</vt:lpstr>
      <vt:lpstr>Computing the total trade cost</vt:lpstr>
      <vt:lpstr>Optimal Executions</vt:lpstr>
      <vt:lpstr>How do we trade? – Zero spreads</vt:lpstr>
      <vt:lpstr>How do we trade? – With Spreads</vt:lpstr>
      <vt:lpstr>How do we trade? – With Spreads and Risk Aversion</vt:lpstr>
      <vt:lpstr>Look familiar?</vt:lpstr>
      <vt:lpstr>Closing Remarks</vt:lpstr>
      <vt:lpstr>Tying it all together</vt:lpstr>
      <vt:lpstr>Questions? </vt:lpstr>
      <vt:lpstr>Recaps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Calibration of optimal execution of financial transactions in the presence of transient market impact</dc:title>
  <dc:creator>Peter Efstathiou</dc:creator>
  <cp:lastModifiedBy>Peter Efstathiou</cp:lastModifiedBy>
  <cp:revision>85</cp:revision>
  <dcterms:created xsi:type="dcterms:W3CDTF">2015-07-21T15:44:43Z</dcterms:created>
  <dcterms:modified xsi:type="dcterms:W3CDTF">2017-04-18T11:00:32Z</dcterms:modified>
</cp:coreProperties>
</file>