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61" r:id="rId3"/>
    <p:sldId id="266" r:id="rId4"/>
    <p:sldId id="257" r:id="rId5"/>
    <p:sldId id="287" r:id="rId6"/>
    <p:sldId id="289" r:id="rId7"/>
    <p:sldId id="291" r:id="rId8"/>
    <p:sldId id="280" r:id="rId9"/>
    <p:sldId id="294" r:id="rId10"/>
    <p:sldId id="298" r:id="rId11"/>
    <p:sldId id="292" r:id="rId12"/>
    <p:sldId id="293" r:id="rId13"/>
    <p:sldId id="281" r:id="rId14"/>
    <p:sldId id="296" r:id="rId15"/>
    <p:sldId id="279" r:id="rId16"/>
    <p:sldId id="274" r:id="rId17"/>
    <p:sldId id="297" r:id="rId18"/>
    <p:sldId id="282" r:id="rId19"/>
    <p:sldId id="284" r:id="rId20"/>
    <p:sldId id="283" r:id="rId21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535C4E-A694-4CAC-8C33-663E30C166F3}">
          <p14:sldIdLst>
            <p14:sldId id="256"/>
            <p14:sldId id="261"/>
            <p14:sldId id="266"/>
            <p14:sldId id="257"/>
          </p14:sldIdLst>
        </p14:section>
        <p14:section name="Volatilty Facts" id="{0B2C881A-AB73-4C01-837E-E497C6AC471A}">
          <p14:sldIdLst>
            <p14:sldId id="287"/>
            <p14:sldId id="289"/>
            <p14:sldId id="291"/>
          </p14:sldIdLst>
        </p14:section>
        <p14:section name="The Model" id="{7F751DD1-D1A5-427A-A94A-6F135F0166E8}">
          <p14:sldIdLst>
            <p14:sldId id="280"/>
            <p14:sldId id="294"/>
            <p14:sldId id="298"/>
            <p14:sldId id="292"/>
            <p14:sldId id="293"/>
            <p14:sldId id="281"/>
            <p14:sldId id="296"/>
          </p14:sldIdLst>
        </p14:section>
        <p14:section name="Results" id="{EA32D03B-8A3C-45D9-8A13-0551AB43CE04}">
          <p14:sldIdLst>
            <p14:sldId id="279"/>
            <p14:sldId id="274"/>
            <p14:sldId id="297"/>
          </p14:sldIdLst>
        </p14:section>
        <p14:section name="Closing Remarks" id="{17AC8227-AA4A-4E27-9A48-C44A546F0BB5}">
          <p14:sldIdLst>
            <p14:sldId id="282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FC82050-3F9E-48CF-AC64-2B3806799A90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0DB0-1FA5-4876-92C5-FEF63745CDFA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85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2050-3F9E-48CF-AC64-2B3806799A90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0DB0-1FA5-4876-92C5-FEF63745C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84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2050-3F9E-48CF-AC64-2B3806799A90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0DB0-1FA5-4876-92C5-FEF63745CDFA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22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2050-3F9E-48CF-AC64-2B3806799A90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0DB0-1FA5-4876-92C5-FEF63745C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84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2050-3F9E-48CF-AC64-2B3806799A90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0DB0-1FA5-4876-92C5-FEF63745CDFA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49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2050-3F9E-48CF-AC64-2B3806799A90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0DB0-1FA5-4876-92C5-FEF63745C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95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2050-3F9E-48CF-AC64-2B3806799A90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0DB0-1FA5-4876-92C5-FEF63745C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98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2050-3F9E-48CF-AC64-2B3806799A90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0DB0-1FA5-4876-92C5-FEF63745C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2050-3F9E-48CF-AC64-2B3806799A90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0DB0-1FA5-4876-92C5-FEF63745C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43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2050-3F9E-48CF-AC64-2B3806799A90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0DB0-1FA5-4876-92C5-FEF63745C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00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82050-3F9E-48CF-AC64-2B3806799A90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0DB0-1FA5-4876-92C5-FEF63745CDF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1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FC82050-3F9E-48CF-AC64-2B3806799A90}" type="datetimeFigureOut">
              <a:rPr lang="en-GB" smtClean="0"/>
              <a:t>18/04/2017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9390DB0-1FA5-4876-92C5-FEF63745CDFA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30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72497"/>
          </a:xfrm>
        </p:spPr>
        <p:txBody>
          <a:bodyPr>
            <a:normAutofit/>
          </a:bodyPr>
          <a:lstStyle/>
          <a:p>
            <a:r>
              <a:rPr lang="en-GB" b="1" dirty="0" smtClean="0"/>
              <a:t>Volatility Is Rough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22228"/>
            <a:ext cx="9144000" cy="1188925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214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18" y="44571"/>
            <a:ext cx="6780692" cy="6780692"/>
          </a:xfrm>
        </p:spPr>
      </p:pic>
    </p:spTree>
    <p:extLst>
      <p:ext uri="{BB962C8B-B14F-4D97-AF65-F5344CB8AC3E}">
        <p14:creationId xmlns:p14="http://schemas.microsoft.com/office/powerpoint/2010/main" val="299639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math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1425" y="2232025"/>
            <a:ext cx="5705475" cy="1133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737" y="3181350"/>
            <a:ext cx="4514850" cy="1485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162" y="4832350"/>
            <a:ext cx="11176000" cy="11558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9620250" y="2341086"/>
                <a:ext cx="224790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 smtClean="0"/>
                  <a:t>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 is </a:t>
                </a:r>
                <a:r>
                  <a:rPr lang="en-GB" dirty="0"/>
                  <a:t>estimated </a:t>
                </a:r>
                <a:r>
                  <a:rPr lang="en-GB" dirty="0" smtClean="0"/>
                  <a:t>as the </a:t>
                </a:r>
                <a:r>
                  <a:rPr lang="en-GB" dirty="0"/>
                  <a:t>exponential of the intercept in the linear regression of </a:t>
                </a:r>
                <a:endParaRPr lang="en-GB" dirty="0" smtClean="0"/>
              </a:p>
              <a:p>
                <a:r>
                  <a:rPr lang="en-GB" dirty="0" smtClean="0"/>
                  <a:t>log(m(2</a:t>
                </a:r>
                <a:r>
                  <a:rPr lang="en-GB" dirty="0"/>
                  <a:t>, ∆)) </a:t>
                </a:r>
                <a:r>
                  <a:rPr lang="en-GB" dirty="0" smtClean="0"/>
                  <a:t>on log</a:t>
                </a:r>
                <a:r>
                  <a:rPr lang="en-GB" dirty="0"/>
                  <a:t>(∆</a:t>
                </a:r>
                <a:r>
                  <a:rPr lang="en-GB" dirty="0" smtClean="0"/>
                  <a:t>)”</a:t>
                </a:r>
                <a:endParaRPr lang="en-GB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250" y="2341086"/>
                <a:ext cx="2247900" cy="1477328"/>
              </a:xfrm>
              <a:prstGeom prst="rect">
                <a:avLst/>
              </a:prstGeom>
              <a:blipFill rotWithShape="0">
                <a:blip r:embed="rId5"/>
                <a:stretch>
                  <a:fillRect l="-2168" t="-1653" r="-2439" b="-5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3031425" y="2341086"/>
            <a:ext cx="930975" cy="8093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 flipV="1">
            <a:off x="2587336" y="2732809"/>
            <a:ext cx="444089" cy="129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4951" y="2452437"/>
            <a:ext cx="2077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Target variance!</a:t>
            </a:r>
          </a:p>
          <a:p>
            <a:r>
              <a:rPr lang="en-GB" dirty="0" smtClean="0"/>
              <a:t>(</a:t>
            </a:r>
            <a:r>
              <a:rPr lang="en-GB" dirty="0"/>
              <a:t>∆ periods </a:t>
            </a:r>
            <a:r>
              <a:rPr lang="en-GB" dirty="0" smtClean="0"/>
              <a:t>ahead)</a:t>
            </a:r>
            <a:endParaRPr lang="en-GB" dirty="0"/>
          </a:p>
        </p:txBody>
      </p:sp>
      <p:sp>
        <p:nvSpPr>
          <p:cNvPr id="16" name="Freeform 15"/>
          <p:cNvSpPr/>
          <p:nvPr/>
        </p:nvSpPr>
        <p:spPr>
          <a:xfrm>
            <a:off x="7505700" y="1750422"/>
            <a:ext cx="2438400" cy="702015"/>
          </a:xfrm>
          <a:custGeom>
            <a:avLst/>
            <a:gdLst>
              <a:gd name="connsiteX0" fmla="*/ 2514600 w 2514600"/>
              <a:gd name="connsiteY0" fmla="*/ 611778 h 802278"/>
              <a:gd name="connsiteX1" fmla="*/ 660400 w 2514600"/>
              <a:gd name="connsiteY1" fmla="*/ 2178 h 802278"/>
              <a:gd name="connsiteX2" fmla="*/ 0 w 2514600"/>
              <a:gd name="connsiteY2" fmla="*/ 802278 h 80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802278">
                <a:moveTo>
                  <a:pt x="2514600" y="611778"/>
                </a:moveTo>
                <a:cubicBezTo>
                  <a:pt x="1797050" y="291103"/>
                  <a:pt x="1079500" y="-29572"/>
                  <a:pt x="660400" y="2178"/>
                </a:cubicBezTo>
                <a:cubicBezTo>
                  <a:pt x="241300" y="33928"/>
                  <a:pt x="120650" y="418103"/>
                  <a:pt x="0" y="80227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7042781" y="2556163"/>
            <a:ext cx="297819" cy="4600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7272303" y="2452438"/>
            <a:ext cx="423897" cy="5464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795305" y="3006332"/>
            <a:ext cx="362238" cy="4628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2286762" y="3035300"/>
            <a:ext cx="3250438" cy="1943100"/>
          </a:xfrm>
          <a:custGeom>
            <a:avLst/>
            <a:gdLst>
              <a:gd name="connsiteX0" fmla="*/ 3250438 w 3250438"/>
              <a:gd name="connsiteY0" fmla="*/ 0 h 1943100"/>
              <a:gd name="connsiteX1" fmla="*/ 1472438 w 3250438"/>
              <a:gd name="connsiteY1" fmla="*/ 457200 h 1943100"/>
              <a:gd name="connsiteX2" fmla="*/ 24638 w 3250438"/>
              <a:gd name="connsiteY2" fmla="*/ 990600 h 1943100"/>
              <a:gd name="connsiteX3" fmla="*/ 697738 w 3250438"/>
              <a:gd name="connsiteY3" fmla="*/ 194310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0438" h="1943100">
                <a:moveTo>
                  <a:pt x="3250438" y="0"/>
                </a:moveTo>
                <a:cubicBezTo>
                  <a:pt x="2630254" y="146050"/>
                  <a:pt x="2010071" y="292100"/>
                  <a:pt x="1472438" y="457200"/>
                </a:cubicBezTo>
                <a:cubicBezTo>
                  <a:pt x="934805" y="622300"/>
                  <a:pt x="153755" y="742950"/>
                  <a:pt x="24638" y="990600"/>
                </a:cubicBezTo>
                <a:cubicBezTo>
                  <a:pt x="-104479" y="1238250"/>
                  <a:pt x="296629" y="1590675"/>
                  <a:pt x="697738" y="194310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5086123" y="2341086"/>
            <a:ext cx="1391543" cy="8402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96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024127" y="4225544"/>
                <a:ext cx="9720071" cy="2183048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2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 dirty="0"/>
                  <a:t>	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/>
                        </m:ctrlPr>
                      </m:sSupPr>
                      <m:e>
                        <m:r>
                          <a:rPr lang="en-GB" b="0" i="1" smtClean="0"/>
                          <m:t>𝐾</m:t>
                        </m:r>
                      </m:e>
                      <m:sup>
                        <m:r>
                          <a:rPr lang="en-GB" b="0" i="1" smtClean="0"/>
                          <m:t>𝑞</m:t>
                        </m:r>
                      </m:sup>
                    </m:sSup>
                  </m:oMath>
                </a14:m>
                <a:r>
                  <a:rPr lang="en-GB" dirty="0" smtClean="0"/>
                  <a:t>the </a:t>
                </a:r>
                <a:r>
                  <a:rPr lang="en-GB" dirty="0"/>
                  <a:t>moment of order q of the absolute value of a standard Gaussian variable</a:t>
                </a:r>
                <a:r>
                  <a:rPr lang="en-GB" dirty="0" smtClean="0"/>
                  <a:t>.</a:t>
                </a:r>
              </a:p>
              <a:p>
                <a:pPr marL="12801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∆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 marL="128016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7" y="4225544"/>
                <a:ext cx="9720071" cy="2183048"/>
              </a:xfrm>
              <a:prstGeom prst="rect">
                <a:avLst/>
              </a:prstGeom>
              <a:blipFill rotWithShape="0">
                <a:blip r:embed="rId2"/>
                <a:stretch>
                  <a:fillRect l="-12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Things We Need To Estimate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34519" y="2286000"/>
                <a:ext cx="9720071" cy="21830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GB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 </a:t>
                </a:r>
                <a:r>
                  <a:rPr lang="en-GB" dirty="0"/>
                  <a:t>is </a:t>
                </a:r>
                <a:r>
                  <a:rPr lang="en-GB" dirty="0"/>
                  <a:t>estimated </a:t>
                </a:r>
                <a:r>
                  <a:rPr lang="en-GB" dirty="0"/>
                  <a:t>as the </a:t>
                </a:r>
                <a:r>
                  <a:rPr lang="en-GB" dirty="0"/>
                  <a:t>exponential of the intercept in the linear regression of </a:t>
                </a:r>
                <a:r>
                  <a:rPr lang="en-GB" dirty="0" smtClean="0"/>
                  <a:t>log(m(2</a:t>
                </a:r>
                <a:r>
                  <a:rPr lang="en-GB" dirty="0"/>
                  <a:t>, ∆)) </a:t>
                </a:r>
                <a:r>
                  <a:rPr lang="en-GB" dirty="0"/>
                  <a:t>on log</a:t>
                </a:r>
                <a:r>
                  <a:rPr lang="en-GB" dirty="0"/>
                  <a:t>(∆</a:t>
                </a:r>
                <a:r>
                  <a:rPr lang="en-GB" dirty="0" smtClean="0"/>
                  <a:t>)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4519" y="2286000"/>
                <a:ext cx="9720071" cy="218304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061" y="3480806"/>
            <a:ext cx="4394200" cy="850736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6296891" y="5683827"/>
            <a:ext cx="904009" cy="228620"/>
          </a:xfrm>
          <a:custGeom>
            <a:avLst/>
            <a:gdLst>
              <a:gd name="connsiteX0" fmla="*/ 904009 w 904009"/>
              <a:gd name="connsiteY0" fmla="*/ 0 h 228620"/>
              <a:gd name="connsiteX1" fmla="*/ 550718 w 904009"/>
              <a:gd name="connsiteY1" fmla="*/ 228600 h 228620"/>
              <a:gd name="connsiteX2" fmla="*/ 0 w 904009"/>
              <a:gd name="connsiteY2" fmla="*/ 10391 h 22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009" h="228620">
                <a:moveTo>
                  <a:pt x="904009" y="0"/>
                </a:moveTo>
                <a:cubicBezTo>
                  <a:pt x="802697" y="113434"/>
                  <a:pt x="701386" y="226868"/>
                  <a:pt x="550718" y="228600"/>
                </a:cubicBezTo>
                <a:cubicBezTo>
                  <a:pt x="400050" y="230332"/>
                  <a:pt x="200025" y="120361"/>
                  <a:pt x="0" y="10391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6016336" y="5330536"/>
            <a:ext cx="290946" cy="3740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119584" y="5425872"/>
                <a:ext cx="2812312" cy="475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 smtClean="0"/>
                  <a:t>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sz="1200" dirty="0" smtClean="0"/>
                  <a:t> moment of the absolute value of a standard Gaussian variable</a:t>
                </a: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584" y="5425872"/>
                <a:ext cx="2812312" cy="475964"/>
              </a:xfrm>
              <a:prstGeom prst="rect">
                <a:avLst/>
              </a:prstGeom>
              <a:blipFill rotWithShape="0">
                <a:blip r:embed="rId5"/>
                <a:stretch>
                  <a:fillRect l="-217" r="-434" b="-102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88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 smtClean="0"/>
                  <a:t>Results -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b="0" i="1" baseline="30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GB" baseline="300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30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962" y="2084832"/>
            <a:ext cx="5740402" cy="443893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624172" y="4374572"/>
            <a:ext cx="297819" cy="4600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>
            <a:stCxn id="10" idx="3"/>
            <a:endCxn id="6" idx="2"/>
          </p:cNvCxnSpPr>
          <p:nvPr/>
        </p:nvCxnSpPr>
        <p:spPr>
          <a:xfrm>
            <a:off x="2558244" y="4454106"/>
            <a:ext cx="1065928" cy="1505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015815" y="4130940"/>
                <a:ext cx="154242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 smtClean="0"/>
                  <a:t>This is our estimate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 smtClean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815" y="4130940"/>
                <a:ext cx="1542429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3557" t="-5660" b="-150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02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664" y="1792552"/>
            <a:ext cx="4953000" cy="46767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 smtClean="0"/>
                  <a:t>Results -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30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3601102" y="3816992"/>
            <a:ext cx="297819" cy="4600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>
            <a:stCxn id="10" idx="3"/>
            <a:endCxn id="6" idx="2"/>
          </p:cNvCxnSpPr>
          <p:nvPr/>
        </p:nvCxnSpPr>
        <p:spPr>
          <a:xfrm flipV="1">
            <a:off x="2558244" y="4047036"/>
            <a:ext cx="1042858" cy="3621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182091" y="4130940"/>
                <a:ext cx="376153" cy="556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ζ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GB" sz="2800" dirty="0" smtClean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091" y="4130940"/>
                <a:ext cx="376153" cy="5564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16" idx="3"/>
          </p:cNvCxnSpPr>
          <p:nvPr/>
        </p:nvCxnSpPr>
        <p:spPr>
          <a:xfrm flipV="1">
            <a:off x="6190532" y="2745765"/>
            <a:ext cx="1241352" cy="1127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7563502" y="2930048"/>
            <a:ext cx="1299943" cy="1778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863445" y="2943813"/>
            <a:ext cx="192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Estimate from data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946073" y="2535382"/>
                <a:ext cx="12444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Best Fit – slope =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073" y="2535382"/>
                <a:ext cx="1244459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3902" t="-5660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483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Does it Work?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03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– Compared to AR and HAR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8185" y="1825625"/>
            <a:ext cx="4686015" cy="1021484"/>
          </a:xfrm>
        </p:spPr>
        <p:txBody>
          <a:bodyPr/>
          <a:lstStyle/>
          <a:p>
            <a:r>
              <a:rPr lang="en-GB" dirty="0" smtClean="0"/>
              <a:t>Rough Vol outperforms AR and HAR models at 1, 5, and 20 day volatility forecasts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9" y="1659370"/>
            <a:ext cx="4978966" cy="41544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185" y="4561609"/>
            <a:ext cx="5146964" cy="169941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65359" y="2005445"/>
            <a:ext cx="4499263" cy="654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/>
          <p:cNvSpPr/>
          <p:nvPr/>
        </p:nvSpPr>
        <p:spPr>
          <a:xfrm>
            <a:off x="5517573" y="1652140"/>
            <a:ext cx="945572" cy="290960"/>
          </a:xfrm>
          <a:custGeom>
            <a:avLst/>
            <a:gdLst>
              <a:gd name="connsiteX0" fmla="*/ 945572 w 945572"/>
              <a:gd name="connsiteY0" fmla="*/ 280569 h 290960"/>
              <a:gd name="connsiteX1" fmla="*/ 592282 w 945572"/>
              <a:gd name="connsiteY1" fmla="*/ 15 h 290960"/>
              <a:gd name="connsiteX2" fmla="*/ 0 w 945572"/>
              <a:gd name="connsiteY2" fmla="*/ 290960 h 290960"/>
              <a:gd name="connsiteX3" fmla="*/ 0 w 945572"/>
              <a:gd name="connsiteY3" fmla="*/ 290960 h 290960"/>
              <a:gd name="connsiteX4" fmla="*/ 0 w 945572"/>
              <a:gd name="connsiteY4" fmla="*/ 280569 h 29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5572" h="290960">
                <a:moveTo>
                  <a:pt x="945572" y="280569"/>
                </a:moveTo>
                <a:cubicBezTo>
                  <a:pt x="847724" y="139426"/>
                  <a:pt x="749877" y="-1717"/>
                  <a:pt x="592282" y="15"/>
                </a:cubicBezTo>
                <a:cubicBezTo>
                  <a:pt x="434687" y="1747"/>
                  <a:pt x="0" y="290960"/>
                  <a:pt x="0" y="290960"/>
                </a:cubicBezTo>
                <a:lnTo>
                  <a:pt x="0" y="290960"/>
                </a:lnTo>
                <a:lnTo>
                  <a:pt x="0" y="280569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/>
          <p:cNvSpPr/>
          <p:nvPr/>
        </p:nvSpPr>
        <p:spPr>
          <a:xfrm>
            <a:off x="6447963" y="2795155"/>
            <a:ext cx="565901" cy="426027"/>
          </a:xfrm>
          <a:custGeom>
            <a:avLst/>
            <a:gdLst>
              <a:gd name="connsiteX0" fmla="*/ 565901 w 565901"/>
              <a:gd name="connsiteY0" fmla="*/ 426027 h 426027"/>
              <a:gd name="connsiteX1" fmla="*/ 35964 w 565901"/>
              <a:gd name="connsiteY1" fmla="*/ 290945 h 426027"/>
              <a:gd name="connsiteX2" fmla="*/ 46355 w 565901"/>
              <a:gd name="connsiteY2" fmla="*/ 0 h 42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5901" h="426027">
                <a:moveTo>
                  <a:pt x="565901" y="426027"/>
                </a:moveTo>
                <a:cubicBezTo>
                  <a:pt x="344228" y="393988"/>
                  <a:pt x="122555" y="361949"/>
                  <a:pt x="35964" y="290945"/>
                </a:cubicBezTo>
                <a:cubicBezTo>
                  <a:pt x="-50627" y="219940"/>
                  <a:pt x="46355" y="0"/>
                  <a:pt x="46355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013864" y="3096521"/>
            <a:ext cx="4634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And Rough </a:t>
            </a:r>
            <a:r>
              <a:rPr lang="en-GB" dirty="0" err="1" smtClean="0"/>
              <a:t>vol</a:t>
            </a:r>
            <a:r>
              <a:rPr lang="en-GB" dirty="0" smtClean="0"/>
              <a:t> is more parsimonious – AR and HAR have to be recalibrated per forecast horizon</a:t>
            </a:r>
            <a:endParaRPr lang="en-GB" dirty="0"/>
          </a:p>
        </p:txBody>
      </p:sp>
      <p:sp>
        <p:nvSpPr>
          <p:cNvPr id="16" name="Freeform 15"/>
          <p:cNvSpPr/>
          <p:nvPr/>
        </p:nvSpPr>
        <p:spPr>
          <a:xfrm rot="855640">
            <a:off x="6650182" y="4331330"/>
            <a:ext cx="540328" cy="290946"/>
          </a:xfrm>
          <a:custGeom>
            <a:avLst/>
            <a:gdLst>
              <a:gd name="connsiteX0" fmla="*/ 540328 w 540328"/>
              <a:gd name="connsiteY0" fmla="*/ 0 h 290946"/>
              <a:gd name="connsiteX1" fmla="*/ 103910 w 540328"/>
              <a:gd name="connsiteY1" fmla="*/ 124691 h 290946"/>
              <a:gd name="connsiteX2" fmla="*/ 0 w 540328"/>
              <a:gd name="connsiteY2" fmla="*/ 290946 h 290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328" h="290946">
                <a:moveTo>
                  <a:pt x="540328" y="0"/>
                </a:moveTo>
                <a:cubicBezTo>
                  <a:pt x="367146" y="38100"/>
                  <a:pt x="193965" y="76200"/>
                  <a:pt x="103910" y="124691"/>
                </a:cubicBezTo>
                <a:cubicBezTo>
                  <a:pt x="13855" y="173182"/>
                  <a:pt x="6927" y="232064"/>
                  <a:pt x="0" y="29094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7218020" y="4230770"/>
            <a:ext cx="313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AR and HAR strategy definitions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596" y="5813794"/>
            <a:ext cx="2457046" cy="535845"/>
          </a:xfrm>
          <a:prstGeom prst="rect">
            <a:avLst/>
          </a:prstGeom>
        </p:spPr>
      </p:pic>
      <p:sp>
        <p:nvSpPr>
          <p:cNvPr id="19" name="Freeform 18"/>
          <p:cNvSpPr/>
          <p:nvPr/>
        </p:nvSpPr>
        <p:spPr>
          <a:xfrm>
            <a:off x="2075256" y="5673436"/>
            <a:ext cx="293872" cy="405246"/>
          </a:xfrm>
          <a:custGeom>
            <a:avLst/>
            <a:gdLst>
              <a:gd name="connsiteX0" fmla="*/ 293872 w 293872"/>
              <a:gd name="connsiteY0" fmla="*/ 0 h 405246"/>
              <a:gd name="connsiteX1" fmla="*/ 2926 w 293872"/>
              <a:gd name="connsiteY1" fmla="*/ 197428 h 405246"/>
              <a:gd name="connsiteX2" fmla="*/ 169181 w 293872"/>
              <a:gd name="connsiteY2" fmla="*/ 405246 h 405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872" h="405246">
                <a:moveTo>
                  <a:pt x="293872" y="0"/>
                </a:moveTo>
                <a:cubicBezTo>
                  <a:pt x="158790" y="64943"/>
                  <a:pt x="23708" y="129887"/>
                  <a:pt x="2926" y="197428"/>
                </a:cubicBezTo>
                <a:cubicBezTo>
                  <a:pt x="-17856" y="264969"/>
                  <a:pt x="75662" y="335107"/>
                  <a:pt x="169181" y="40524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 rot="16961401">
            <a:off x="-147840" y="2610488"/>
            <a:ext cx="119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Nikkei 225</a:t>
            </a:r>
            <a:endParaRPr lang="en-GB" dirty="0"/>
          </a:p>
        </p:txBody>
      </p:sp>
      <p:cxnSp>
        <p:nvCxnSpPr>
          <p:cNvPr id="23" name="Straight Arrow Connector 22"/>
          <p:cNvCxnSpPr>
            <a:stCxn id="24" idx="2"/>
          </p:cNvCxnSpPr>
          <p:nvPr/>
        </p:nvCxnSpPr>
        <p:spPr>
          <a:xfrm>
            <a:off x="614981" y="4092246"/>
            <a:ext cx="391329" cy="1770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6961401">
            <a:off x="127884" y="3867014"/>
            <a:ext cx="61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DAX</a:t>
            </a:r>
            <a:endParaRPr lang="en-GB" dirty="0"/>
          </a:p>
        </p:txBody>
      </p:sp>
      <p:cxnSp>
        <p:nvCxnSpPr>
          <p:cNvPr id="28" name="Straight Arrow Connector 27"/>
          <p:cNvCxnSpPr>
            <a:stCxn id="29" idx="2"/>
          </p:cNvCxnSpPr>
          <p:nvPr/>
        </p:nvCxnSpPr>
        <p:spPr>
          <a:xfrm>
            <a:off x="661371" y="4896586"/>
            <a:ext cx="344939" cy="1439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6961401">
            <a:off x="14914" y="4671354"/>
            <a:ext cx="932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CAC 40</a:t>
            </a:r>
            <a:endParaRPr lang="en-GB" dirty="0"/>
          </a:p>
        </p:txBody>
      </p:sp>
      <p:sp>
        <p:nvSpPr>
          <p:cNvPr id="33" name="Freeform 32"/>
          <p:cNvSpPr/>
          <p:nvPr/>
        </p:nvSpPr>
        <p:spPr>
          <a:xfrm>
            <a:off x="540327" y="2909455"/>
            <a:ext cx="467591" cy="810490"/>
          </a:xfrm>
          <a:custGeom>
            <a:avLst/>
            <a:gdLst>
              <a:gd name="connsiteX0" fmla="*/ 0 w 467591"/>
              <a:gd name="connsiteY0" fmla="*/ 0 h 810490"/>
              <a:gd name="connsiteX1" fmla="*/ 145473 w 467591"/>
              <a:gd name="connsiteY1" fmla="*/ 467590 h 810490"/>
              <a:gd name="connsiteX2" fmla="*/ 467591 w 467591"/>
              <a:gd name="connsiteY2" fmla="*/ 810490 h 81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591" h="810490">
                <a:moveTo>
                  <a:pt x="0" y="0"/>
                </a:moveTo>
                <a:cubicBezTo>
                  <a:pt x="33770" y="166254"/>
                  <a:pt x="67541" y="332508"/>
                  <a:pt x="145473" y="467590"/>
                </a:cubicBezTo>
                <a:cubicBezTo>
                  <a:pt x="223405" y="602672"/>
                  <a:pt x="345498" y="706581"/>
                  <a:pt x="467591" y="81049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40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– Volatility Doesn’t Actually Have  a Long Memory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Standard test for long memory</a:t>
            </a:r>
          </a:p>
          <a:p>
            <a:pPr lvl="1"/>
            <a:r>
              <a:rPr lang="en-GB" dirty="0" smtClean="0"/>
              <a:t>Rough Vol model also passes – but it doesn’t actually have a long memory!</a:t>
            </a:r>
          </a:p>
          <a:p>
            <a:pPr lvl="2"/>
            <a:r>
              <a:rPr lang="en-GB" dirty="0" smtClean="0"/>
              <a:t>It has persistence, but does not decay with a power law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986" y="3626630"/>
            <a:ext cx="3932105" cy="2883898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23938" y="2616815"/>
            <a:ext cx="4754562" cy="33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9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Closing Remarks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91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Tying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65218"/>
            <a:ext cx="4794781" cy="4044142"/>
          </a:xfrm>
        </p:spPr>
        <p:txBody>
          <a:bodyPr>
            <a:normAutofit/>
          </a:bodyPr>
          <a:lstStyle/>
          <a:p>
            <a:pPr lvl="1"/>
            <a:r>
              <a:rPr lang="en-GB" dirty="0" smtClean="0"/>
              <a:t>Parsimonious</a:t>
            </a:r>
          </a:p>
          <a:p>
            <a:pPr lvl="2"/>
            <a:r>
              <a:rPr lang="en-GB" dirty="0" smtClean="0"/>
              <a:t>Same parameters used to look ahead any amount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Accurate</a:t>
            </a:r>
          </a:p>
          <a:p>
            <a:pPr lvl="2"/>
            <a:r>
              <a:rPr lang="en-GB" dirty="0" smtClean="0"/>
              <a:t>Estimated on high frequency data</a:t>
            </a:r>
          </a:p>
          <a:p>
            <a:pPr lvl="2"/>
            <a:r>
              <a:rPr lang="en-GB" dirty="0" smtClean="0"/>
              <a:t>Better than AR and HAR anyway</a:t>
            </a:r>
          </a:p>
          <a:p>
            <a:pPr lvl="2"/>
            <a:r>
              <a:rPr lang="en-GB" dirty="0" smtClean="0"/>
              <a:t>Generates “long memory”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Comes from realistic dynamics</a:t>
            </a:r>
          </a:p>
          <a:p>
            <a:pPr lvl="2"/>
            <a:endParaRPr lang="en-GB" dirty="0" smtClean="0"/>
          </a:p>
          <a:p>
            <a:pPr lvl="1"/>
            <a:r>
              <a:rPr lang="en-GB" dirty="0" smtClean="0"/>
              <a:t>Produces realistic dynamics</a:t>
            </a:r>
          </a:p>
          <a:p>
            <a:pPr lvl="2"/>
            <a:r>
              <a:rPr lang="en-GB" smtClean="0"/>
              <a:t>If deceptive!</a:t>
            </a:r>
            <a:endParaRPr lang="en-GB" dirty="0"/>
          </a:p>
          <a:p>
            <a:pPr lvl="2"/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556" y="2973878"/>
            <a:ext cx="5901620" cy="333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Brownian Motion Can be rough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9581" y="2145723"/>
            <a:ext cx="14107490" cy="3526870"/>
          </a:xfr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2222205" y="5188688"/>
            <a:ext cx="552893" cy="5447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06471" y="5733484"/>
            <a:ext cx="73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Rough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733482" y="5124893"/>
            <a:ext cx="242019" cy="5447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64854" y="5669689"/>
            <a:ext cx="94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Normal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9985522" y="5124893"/>
            <a:ext cx="189836" cy="5447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616894" y="566968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Smooth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223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What volatility models do people use?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Autocorrelation </a:t>
            </a:r>
            <a:r>
              <a:rPr lang="en-GB" dirty="0" smtClean="0"/>
              <a:t>of </a:t>
            </a:r>
            <a:r>
              <a:rPr lang="en-GB" dirty="0" smtClean="0"/>
              <a:t>trade signs?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536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Volatility is rough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14402"/>
            <a:ext cx="4754562" cy="3565921"/>
          </a:xfrm>
        </p:spPr>
      </p:pic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Rough volatility models can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Match properties of time series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Match volatility surface</a:t>
            </a:r>
          </a:p>
          <a:p>
            <a:pPr marL="630936" lvl="1" indent="-457200"/>
            <a:r>
              <a:rPr lang="en-GB" dirty="0" smtClean="0"/>
              <a:t>And be time inhomogeneous – giving us stable surfaces!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080542" y="4759036"/>
            <a:ext cx="498765" cy="8936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57638" y="5461226"/>
            <a:ext cx="139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Rough!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53957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is the problem here?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The </a:t>
            </a:r>
            <a:r>
              <a:rPr lang="en-GB" dirty="0" smtClean="0"/>
              <a:t>traders </a:t>
            </a:r>
            <a:r>
              <a:rPr lang="en-GB" dirty="0"/>
              <a:t>problem</a:t>
            </a:r>
          </a:p>
          <a:p>
            <a:pPr lvl="1"/>
            <a:r>
              <a:rPr lang="en-GB" dirty="0" smtClean="0"/>
              <a:t>I have a strategy and I want to weight by forecast volatility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The risk managers problem</a:t>
            </a:r>
          </a:p>
          <a:p>
            <a:pPr lvl="1"/>
            <a:r>
              <a:rPr lang="en-GB" dirty="0" smtClean="0"/>
              <a:t>I have a portfolio and I want to know the risk</a:t>
            </a:r>
          </a:p>
          <a:p>
            <a:pPr lvl="1"/>
            <a:r>
              <a:rPr lang="en-GB" dirty="0" smtClean="0"/>
              <a:t>What’s my </a:t>
            </a:r>
            <a:r>
              <a:rPr lang="en-GB" dirty="0" err="1" smtClean="0"/>
              <a:t>VaR</a:t>
            </a:r>
            <a:r>
              <a:rPr lang="en-GB" dirty="0" smtClean="0"/>
              <a:t>?</a:t>
            </a:r>
            <a:endParaRPr lang="en-GB" dirty="0"/>
          </a:p>
          <a:p>
            <a:pPr lvl="1"/>
            <a:endParaRPr lang="en-GB" dirty="0" smtClean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dirty="0" smtClean="0"/>
              <a:t>derivatives dealers </a:t>
            </a:r>
            <a:r>
              <a:rPr lang="en-GB" dirty="0"/>
              <a:t>problem</a:t>
            </a:r>
          </a:p>
          <a:p>
            <a:pPr lvl="1"/>
            <a:r>
              <a:rPr lang="en-GB" dirty="0" smtClean="0"/>
              <a:t>I have a </a:t>
            </a:r>
            <a:r>
              <a:rPr lang="en-GB" dirty="0" smtClean="0"/>
              <a:t>derivative that cares about forecast volatility and the path</a:t>
            </a:r>
            <a:endParaRPr lang="en-GB" dirty="0" smtClean="0"/>
          </a:p>
          <a:p>
            <a:pPr marL="128016" lvl="1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800" dirty="0" smtClean="0"/>
              <a:t>I want to know the volatility!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5022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Stylized Volatility Facts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72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Autocorrelation of Variance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514402"/>
            <a:ext cx="4754562" cy="356592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514402"/>
            <a:ext cx="4754562" cy="3565921"/>
          </a:xfrm>
        </p:spPr>
      </p:pic>
      <p:cxnSp>
        <p:nvCxnSpPr>
          <p:cNvPr id="9" name="Straight Arrow Connector 8"/>
          <p:cNvCxnSpPr/>
          <p:nvPr/>
        </p:nvCxnSpPr>
        <p:spPr>
          <a:xfrm flipH="1">
            <a:off x="6899563" y="5226630"/>
            <a:ext cx="1122221" cy="2493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99882" y="4099668"/>
            <a:ext cx="221745" cy="775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63982" y="3730336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“Long memory”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26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Change in Log Variance is “Normally” Distributed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252" y="2286000"/>
            <a:ext cx="5363633" cy="4022725"/>
          </a:xfrm>
        </p:spPr>
      </p:pic>
    </p:spTree>
    <p:extLst>
      <p:ext uri="{BB962C8B-B14F-4D97-AF65-F5344CB8AC3E}">
        <p14:creationId xmlns:p14="http://schemas.microsoft.com/office/powerpoint/2010/main" val="347347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Model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24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 dirty="0" smtClean="0"/>
              <a:t>Where does it come from?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Trade level dynamics!</a:t>
            </a:r>
          </a:p>
          <a:p>
            <a:endParaRPr lang="en-GB" dirty="0" smtClean="0"/>
          </a:p>
          <a:p>
            <a:r>
              <a:rPr lang="en-GB" dirty="0" smtClean="0"/>
              <a:t>Given: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Order flow is highly endogenous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A given order influences orders over a long time period</a:t>
            </a:r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r>
              <a:rPr lang="en-GB" dirty="0" smtClean="0"/>
              <a:t>Fractals! The properties scale linearly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79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1926</TotalTime>
  <Words>349</Words>
  <Application>Microsoft Office PowerPoint</Application>
  <PresentationFormat>Widescreen</PresentationFormat>
  <Paragraphs>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Cambria Math</vt:lpstr>
      <vt:lpstr>Tw Cen MT</vt:lpstr>
      <vt:lpstr>Tw Cen MT Condensed</vt:lpstr>
      <vt:lpstr>Wingdings 3</vt:lpstr>
      <vt:lpstr>Integral</vt:lpstr>
      <vt:lpstr>Volatility Is Rough</vt:lpstr>
      <vt:lpstr>Brownian Motion Can be rough</vt:lpstr>
      <vt:lpstr>Volatility is rough</vt:lpstr>
      <vt:lpstr>What is the problem here?</vt:lpstr>
      <vt:lpstr>Stylized Volatility Facts</vt:lpstr>
      <vt:lpstr>Autocorrelation of Variance</vt:lpstr>
      <vt:lpstr>The Change in Log Variance is “Normally” Distributed</vt:lpstr>
      <vt:lpstr>The Model</vt:lpstr>
      <vt:lpstr>Where does it come from?</vt:lpstr>
      <vt:lpstr>PowerPoint Presentation</vt:lpstr>
      <vt:lpstr>The math</vt:lpstr>
      <vt:lpstr>Things We Need To Estimate</vt:lpstr>
      <vt:lpstr>Results - v2</vt:lpstr>
      <vt:lpstr>Results - H</vt:lpstr>
      <vt:lpstr>Does it Work?</vt:lpstr>
      <vt:lpstr>Results – Compared to AR and HAR models</vt:lpstr>
      <vt:lpstr>Results – Volatility Doesn’t Actually Have  a Long Memory</vt:lpstr>
      <vt:lpstr>Closing Remarks</vt:lpstr>
      <vt:lpstr>Tying it all together</vt:lpstr>
      <vt:lpstr>Questions?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Calibration of optimal execution of financial transactions in the presence of transient market impact</dc:title>
  <dc:creator>Peter Efstathiou</dc:creator>
  <cp:lastModifiedBy>Peter Efstathiou</cp:lastModifiedBy>
  <cp:revision>127</cp:revision>
  <dcterms:created xsi:type="dcterms:W3CDTF">2015-07-21T15:44:43Z</dcterms:created>
  <dcterms:modified xsi:type="dcterms:W3CDTF">2017-04-18T17:19:45Z</dcterms:modified>
</cp:coreProperties>
</file>