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IBM Plex Sans"/>
      <p:regular r:id="rId16"/>
      <p:bold r:id="rId17"/>
      <p:italic r:id="rId18"/>
      <p:boldItalic r:id="rId19"/>
    </p:embeddedFont>
    <p:embeddedFont>
      <p:font typeface="IBM Plex Sans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Light-regular.fntdata"/><Relationship Id="rId11" Type="http://schemas.openxmlformats.org/officeDocument/2006/relationships/slide" Target="slides/slide6.xml"/><Relationship Id="rId22" Type="http://schemas.openxmlformats.org/officeDocument/2006/relationships/font" Target="fonts/IBMPlexSansLight-italic.fntdata"/><Relationship Id="rId10" Type="http://schemas.openxmlformats.org/officeDocument/2006/relationships/slide" Target="slides/slide5.xml"/><Relationship Id="rId21" Type="http://schemas.openxmlformats.org/officeDocument/2006/relationships/font" Target="fonts/IBMPlexSans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IBMPlexSans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ans-bold.fntdata"/><Relationship Id="rId16" Type="http://schemas.openxmlformats.org/officeDocument/2006/relationships/font" Target="fonts/IBMPlex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-boldItalic.fntdata"/><Relationship Id="rId6" Type="http://schemas.openxmlformats.org/officeDocument/2006/relationships/slide" Target="slides/slide1.xml"/><Relationship Id="rId18" Type="http://schemas.openxmlformats.org/officeDocument/2006/relationships/font" Target="fonts/IBMPlex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3d67b83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3d67b83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are part of the deliverable.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Spreadsheet and project (slides, notebook, and references)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Name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88eb50dd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88eb50dd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88eb50d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88eb50d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88eb50d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88eb50d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88eb50dd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88eb50d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88eb50dd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88eb50dd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3ddfbd558_3_33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Change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3ff2bffb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3ff2bffb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title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into two slides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3ff2bffb1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3ff2bffb1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title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into two slides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58bf7666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58bf7666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title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into two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280600" y="228600"/>
            <a:ext cx="3864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buSzPts val="800"/>
              <a:buNone/>
              <a:defRPr sz="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SzPts val="800"/>
              <a:buNone/>
              <a:defRPr sz="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SzPts val="800"/>
              <a:buNone/>
              <a:defRPr sz="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SzPts val="800"/>
              <a:buNone/>
              <a:defRPr sz="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SzPts val="800"/>
              <a:buNone/>
              <a:defRPr sz="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SzPts val="800"/>
              <a:buNone/>
              <a:defRPr sz="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SzPts val="800"/>
              <a:buNone/>
              <a:defRPr sz="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SzPts val="800"/>
              <a:buNone/>
              <a:defRPr sz="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SzPts val="800"/>
              <a:buNone/>
              <a:defRPr sz="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-5080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/>
          <p:nvPr/>
        </p:nvSpPr>
        <p:spPr>
          <a:xfrm rot="-5400000">
            <a:off x="5097975" y="1801250"/>
            <a:ext cx="8097300" cy="8097300"/>
          </a:xfrm>
          <a:prstGeom prst="arc">
            <a:avLst>
              <a:gd fmla="val 16801206" name="adj1"/>
              <a:gd fmla="val 13212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endParaRPr>
              <a:solidFill>
                <a:schemeClr val="accent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3" name="Google Shape;53;p13"/>
          <p:cNvSpPr/>
          <p:nvPr/>
        </p:nvSpPr>
        <p:spPr>
          <a:xfrm rot="-5400000">
            <a:off x="6469500" y="3176690"/>
            <a:ext cx="5354400" cy="5354700"/>
          </a:xfrm>
          <a:prstGeom prst="arc">
            <a:avLst>
              <a:gd fmla="val 17122104" name="adj1"/>
              <a:gd fmla="val 642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endParaRPr>
              <a:solidFill>
                <a:schemeClr val="accent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4" name="Google Shape;54;p13"/>
          <p:cNvSpPr/>
          <p:nvPr/>
        </p:nvSpPr>
        <p:spPr>
          <a:xfrm rot="-5400000">
            <a:off x="7851600" y="4554800"/>
            <a:ext cx="2590200" cy="2590500"/>
          </a:xfrm>
          <a:prstGeom prst="arc">
            <a:avLst>
              <a:gd fmla="val 18179106" name="adj1"/>
              <a:gd fmla="val 13212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-3700" y="31784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-3700" y="45554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/>
          <p:nvPr/>
        </p:nvSpPr>
        <p:spPr>
          <a:xfrm>
            <a:off x="-704795" y="3178455"/>
            <a:ext cx="1377000" cy="1377000"/>
          </a:xfrm>
          <a:prstGeom prst="arc">
            <a:avLst>
              <a:gd fmla="val 16292481" name="adj1"/>
              <a:gd fmla="val 5314968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8" name="Google Shape;58;p13"/>
          <p:cNvSpPr/>
          <p:nvPr/>
        </p:nvSpPr>
        <p:spPr>
          <a:xfrm rot="10800000">
            <a:off x="8451707" y="1801501"/>
            <a:ext cx="1377000" cy="1377000"/>
          </a:xfrm>
          <a:prstGeom prst="arc">
            <a:avLst>
              <a:gd fmla="val 16200000" name="adj1"/>
              <a:gd fmla="val 5431293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9" name="Google Shape;59;p13"/>
          <p:cNvSpPr/>
          <p:nvPr/>
        </p:nvSpPr>
        <p:spPr>
          <a:xfrm rot="-5400000">
            <a:off x="5151857" y="4555451"/>
            <a:ext cx="1377000" cy="1377000"/>
          </a:xfrm>
          <a:prstGeom prst="arc">
            <a:avLst>
              <a:gd fmla="val 16691316" name="adj1"/>
              <a:gd fmla="val 4902631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436725" y="713744"/>
            <a:ext cx="4182300" cy="172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600"/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436725" y="4683700"/>
            <a:ext cx="4346700" cy="228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2" name="Google Shape;62;p13"/>
          <p:cNvCxnSpPr/>
          <p:nvPr/>
        </p:nvCxnSpPr>
        <p:spPr>
          <a:xfrm>
            <a:off x="8217600" y="233875"/>
            <a:ext cx="0" cy="9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>
            <p:ph idx="2" type="subTitle"/>
          </p:nvPr>
        </p:nvSpPr>
        <p:spPr>
          <a:xfrm>
            <a:off x="6802800" y="230700"/>
            <a:ext cx="1050600" cy="1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3" type="subTitle"/>
          </p:nvPr>
        </p:nvSpPr>
        <p:spPr>
          <a:xfrm>
            <a:off x="436725" y="230700"/>
            <a:ext cx="1893000" cy="22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BM Plex Sans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D">
  <p:cSld name="TITLE_AND_BODY_2_1_1_1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28600" y="804675"/>
            <a:ext cx="37302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28600" y="1901954"/>
            <a:ext cx="3730200" cy="26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4"/>
          <p:cNvSpPr/>
          <p:nvPr>
            <p:ph idx="2" type="pic"/>
          </p:nvPr>
        </p:nvSpPr>
        <p:spPr>
          <a:xfrm>
            <a:off x="4233672" y="228600"/>
            <a:ext cx="4690800" cy="4690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CUSTOM_2_1">
    <p:bg>
      <p:bgPr>
        <a:solidFill>
          <a:schemeClr val="dk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 flipH="1" rot="5400000">
            <a:off x="-2420625" y="3029200"/>
            <a:ext cx="7621800" cy="7621800"/>
          </a:xfrm>
          <a:prstGeom prst="arc">
            <a:avLst>
              <a:gd fmla="val 17782811" name="adj1"/>
              <a:gd fmla="val 1289626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36725" y="647525"/>
            <a:ext cx="27180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6444950" y="728275"/>
            <a:ext cx="2222100" cy="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5"/>
          <p:cNvSpPr/>
          <p:nvPr/>
        </p:nvSpPr>
        <p:spPr>
          <a:xfrm flipH="1">
            <a:off x="53468" y="3098413"/>
            <a:ext cx="1296900" cy="12969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74" name="Google Shape;74;p15"/>
          <p:cNvCxnSpPr/>
          <p:nvPr/>
        </p:nvCxnSpPr>
        <p:spPr>
          <a:xfrm rot="10800000">
            <a:off x="1390200" y="4326200"/>
            <a:ext cx="7753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/>
          <p:nvPr/>
        </p:nvSpPr>
        <p:spPr>
          <a:xfrm flipH="1" rot="5400000">
            <a:off x="-1129814" y="4323837"/>
            <a:ext cx="5040000" cy="5040300"/>
          </a:xfrm>
          <a:prstGeom prst="arc">
            <a:avLst>
              <a:gd fmla="val 18735356" name="adj1"/>
              <a:gd fmla="val 2015187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6" name="Google Shape;76;p15"/>
          <p:cNvSpPr/>
          <p:nvPr/>
        </p:nvSpPr>
        <p:spPr>
          <a:xfrm flipH="1" rot="5400000">
            <a:off x="3295500" y="4326000"/>
            <a:ext cx="1299900" cy="1299900"/>
          </a:xfrm>
          <a:prstGeom prst="arc">
            <a:avLst>
              <a:gd fmla="val 15272596" name="adj1"/>
              <a:gd fmla="val 631588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280600" y="228600"/>
            <a:ext cx="3864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-5080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BM Plex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8" name="Google Shape;78;p15"/>
          <p:cNvCxnSpPr/>
          <p:nvPr/>
        </p:nvCxnSpPr>
        <p:spPr>
          <a:xfrm>
            <a:off x="8217600" y="233875"/>
            <a:ext cx="0" cy="9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 txBox="1"/>
          <p:nvPr>
            <p:ph idx="2" type="subTitle"/>
          </p:nvPr>
        </p:nvSpPr>
        <p:spPr>
          <a:xfrm>
            <a:off x="6802800" y="230700"/>
            <a:ext cx="1050600" cy="1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BM Plex Sans"/>
              <a:buNone/>
              <a:defRPr sz="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BM Plex Sans"/>
              <a:buNone/>
              <a:defRPr sz="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BM Plex Sans"/>
              <a:buNone/>
              <a:defRPr sz="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BM Plex Sans"/>
              <a:buNone/>
              <a:defRPr sz="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BM Plex Sans"/>
              <a:buNone/>
              <a:defRPr sz="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BM Plex Sans"/>
              <a:buNone/>
              <a:defRPr sz="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BM Plex Sans"/>
              <a:buNone/>
              <a:defRPr sz="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BM Plex Sans"/>
              <a:buNone/>
              <a:defRPr sz="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BM Plex Sans"/>
              <a:buNone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3" type="subTitle"/>
          </p:nvPr>
        </p:nvSpPr>
        <p:spPr>
          <a:xfrm>
            <a:off x="436725" y="230700"/>
            <a:ext cx="1893000" cy="22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BM Plex Sans"/>
              <a:buNone/>
              <a:defRPr sz="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BM Plex Sans"/>
              <a:buNone/>
              <a:defRPr sz="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BM Plex Sans"/>
              <a:buNone/>
              <a:defRPr sz="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BM Plex Sans"/>
              <a:buNone/>
              <a:defRPr sz="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BM Plex Sans"/>
              <a:buNone/>
              <a:defRPr sz="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BM Plex Sans"/>
              <a:buNone/>
              <a:defRPr sz="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BM Plex Sans"/>
              <a:buNone/>
              <a:defRPr sz="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BM Plex Sans"/>
              <a:buNone/>
              <a:defRPr sz="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BM Plex Sans"/>
              <a:buNone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4" type="subTitle"/>
          </p:nvPr>
        </p:nvSpPr>
        <p:spPr>
          <a:xfrm>
            <a:off x="6444950" y="1235225"/>
            <a:ext cx="2222100" cy="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5" type="subTitle"/>
          </p:nvPr>
        </p:nvSpPr>
        <p:spPr>
          <a:xfrm>
            <a:off x="6444950" y="1742175"/>
            <a:ext cx="2222100" cy="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6" type="subTitle"/>
          </p:nvPr>
        </p:nvSpPr>
        <p:spPr>
          <a:xfrm>
            <a:off x="6444950" y="2249125"/>
            <a:ext cx="2222100" cy="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7" type="subTitle"/>
          </p:nvPr>
        </p:nvSpPr>
        <p:spPr>
          <a:xfrm>
            <a:off x="6444950" y="2756075"/>
            <a:ext cx="2222100" cy="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8" type="subTitle"/>
          </p:nvPr>
        </p:nvSpPr>
        <p:spPr>
          <a:xfrm>
            <a:off x="6444950" y="3263025"/>
            <a:ext cx="2222100" cy="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9" type="subTitle"/>
          </p:nvPr>
        </p:nvSpPr>
        <p:spPr>
          <a:xfrm>
            <a:off x="6080700" y="728275"/>
            <a:ext cx="306600" cy="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3" type="subTitle"/>
          </p:nvPr>
        </p:nvSpPr>
        <p:spPr>
          <a:xfrm>
            <a:off x="6080700" y="1235225"/>
            <a:ext cx="306600" cy="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4" type="subTitle"/>
          </p:nvPr>
        </p:nvSpPr>
        <p:spPr>
          <a:xfrm>
            <a:off x="6080700" y="1742175"/>
            <a:ext cx="306600" cy="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5" type="subTitle"/>
          </p:nvPr>
        </p:nvSpPr>
        <p:spPr>
          <a:xfrm>
            <a:off x="6080700" y="2249125"/>
            <a:ext cx="306600" cy="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16" type="subTitle"/>
          </p:nvPr>
        </p:nvSpPr>
        <p:spPr>
          <a:xfrm>
            <a:off x="6080700" y="2756075"/>
            <a:ext cx="306600" cy="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7" type="subTitle"/>
          </p:nvPr>
        </p:nvSpPr>
        <p:spPr>
          <a:xfrm>
            <a:off x="6080700" y="3263025"/>
            <a:ext cx="306600" cy="2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C">
  <p:cSld name="TITLE_AND_BODY_2_1_1_1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>
            <p:ph idx="2" type="pic"/>
          </p:nvPr>
        </p:nvSpPr>
        <p:spPr>
          <a:xfrm>
            <a:off x="228600" y="228600"/>
            <a:ext cx="4690800" cy="4690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5362500" y="640075"/>
            <a:ext cx="34671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5279300" y="1901949"/>
            <a:ext cx="3550200" cy="269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36725" y="713744"/>
            <a:ext cx="4182300" cy="172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SBA Loan Data Analysis Presentation</a:t>
            </a:r>
            <a:endParaRPr/>
          </a:p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436725" y="4683700"/>
            <a:ext cx="4346700" cy="228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State whether the information is confidential and how it's intended to be used.</a:t>
            </a:r>
            <a:endParaRPr/>
          </a:p>
        </p:txBody>
      </p:sp>
      <p:sp>
        <p:nvSpPr>
          <p:cNvPr id="102" name="Google Shape;102;p17"/>
          <p:cNvSpPr txBox="1"/>
          <p:nvPr>
            <p:ph idx="2" type="subTitle"/>
          </p:nvPr>
        </p:nvSpPr>
        <p:spPr>
          <a:xfrm>
            <a:off x="6802800" y="230700"/>
            <a:ext cx="1050600" cy="14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May 15. 2025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280600" y="228600"/>
            <a:ext cx="3864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7"/>
          <p:cNvSpPr txBox="1"/>
          <p:nvPr>
            <p:ph idx="3" type="subTitle"/>
          </p:nvPr>
        </p:nvSpPr>
        <p:spPr>
          <a:xfrm>
            <a:off x="436725" y="2917225"/>
            <a:ext cx="1893000" cy="22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Eli Friedmann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1538400" y="2180550"/>
            <a:ext cx="6067200" cy="782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228600" y="804675"/>
            <a:ext cx="37302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 Distribution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228600" y="1901954"/>
            <a:ext cx="3730200" cy="26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Relatively consistent by time period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variability in the later time period</a:t>
            </a:r>
            <a:endParaRPr/>
          </a:p>
        </p:txBody>
      </p:sp>
      <p:pic>
        <p:nvPicPr>
          <p:cNvPr id="111" name="Google Shape;111;p18" title="Unknown-12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33948" l="0" r="0" t="-33948"/>
          <a:stretch/>
        </p:blipFill>
        <p:spPr>
          <a:xfrm>
            <a:off x="4233672" y="226350"/>
            <a:ext cx="4690800" cy="4690800"/>
          </a:xfrm>
          <a:prstGeom prst="round2DiagRect">
            <a:avLst>
              <a:gd fmla="val 10878" name="adj1"/>
              <a:gd fmla="val 0" name="adj2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228600" y="804675"/>
            <a:ext cx="37302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Status Distribution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228600" y="1901954"/>
            <a:ext cx="3730200" cy="26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 consistency in number of Canceled loans from time period to time period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undispersed come from latest time period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Paid in Full (PIF) comes from earlier time period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Exempt comes from later time period</a:t>
            </a:r>
            <a:endParaRPr/>
          </a:p>
        </p:txBody>
      </p:sp>
      <p:pic>
        <p:nvPicPr>
          <p:cNvPr id="118" name="Google Shape;118;p19" title="Unknown-13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24006" l="0" r="0" t="-43637"/>
          <a:stretch/>
        </p:blipFill>
        <p:spPr>
          <a:xfrm>
            <a:off x="4233672" y="228600"/>
            <a:ext cx="4690800" cy="46908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28600" y="1122225"/>
            <a:ext cx="2083800" cy="47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Sectoral Distribution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28600" y="2571751"/>
            <a:ext cx="2083800" cy="202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Food services, construction and retail are all similar in number for the later time period</a:t>
            </a:r>
            <a:endParaRPr/>
          </a:p>
        </p:txBody>
      </p:sp>
      <p:sp>
        <p:nvSpPr>
          <p:cNvPr id="125" name="Google Shape;125;p20"/>
          <p:cNvSpPr/>
          <p:nvPr>
            <p:ph idx="2" type="pic"/>
          </p:nvPr>
        </p:nvSpPr>
        <p:spPr>
          <a:xfrm>
            <a:off x="4233672" y="228600"/>
            <a:ext cx="4690800" cy="4690800"/>
          </a:xfrm>
          <a:prstGeom prst="round2DiagRect">
            <a:avLst>
              <a:gd fmla="val 16667" name="adj1"/>
              <a:gd fmla="val 0" name="adj2"/>
            </a:avLst>
          </a:prstGeom>
        </p:spPr>
      </p:sp>
      <p:pic>
        <p:nvPicPr>
          <p:cNvPr id="126" name="Google Shape;126;p20" title="Unknown-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458" y="2250"/>
            <a:ext cx="683153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28600" y="804675"/>
            <a:ext cx="37302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Gross Approval Histogram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228600" y="1901954"/>
            <a:ext cx="3730200" cy="26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500,000 distribution remains pretty consistent from the different time periods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small dollar loans in the earlier period</a:t>
            </a:r>
            <a:endParaRPr/>
          </a:p>
        </p:txBody>
      </p:sp>
      <p:pic>
        <p:nvPicPr>
          <p:cNvPr id="133" name="Google Shape;133;p21" title="Unknown-15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22043" l="-393" r="-382" t="-46875"/>
          <a:stretch/>
        </p:blipFill>
        <p:spPr>
          <a:xfrm>
            <a:off x="4233672" y="228600"/>
            <a:ext cx="4690800" cy="46908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228600" y="804675"/>
            <a:ext cx="37302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Loan Approval Trends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28600" y="1901954"/>
            <a:ext cx="3730200" cy="26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Rank all loans below $300,000 by loan count.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2015-2019 to 2020-2024 loan rankings.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Rank canceled loans under $300,000 by count.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patterns among loan data fields.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Rank loans above $300,000 by loan count.</a:t>
            </a:r>
            <a:endParaRPr/>
          </a:p>
        </p:txBody>
      </p:sp>
      <p:pic>
        <p:nvPicPr>
          <p:cNvPr id="139" name="Google Shape;139;p22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672" y="228600"/>
            <a:ext cx="4690800" cy="46908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0" y="9738"/>
            <a:ext cx="66432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562"/>
              <a:buFont typeface="Arial"/>
              <a:buNone/>
            </a:pPr>
            <a:r>
              <a:rPr b="1" lang="en" sz="1920"/>
              <a:t>Location vs. Volume: Gross Approval &lt; $300,000</a:t>
            </a:r>
            <a:endParaRPr b="1"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 title="Untitle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9325"/>
            <a:ext cx="6643200" cy="2268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 title="Untitled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08300"/>
            <a:ext cx="6214409" cy="243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0" y="0"/>
            <a:ext cx="59505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562"/>
              <a:buFont typeface="Arial"/>
              <a:buNone/>
            </a:pPr>
            <a:r>
              <a:rPr b="1" lang="en" sz="1920"/>
              <a:t>Location vs. Volume: Gross Approval &gt;= $300,000</a:t>
            </a:r>
            <a:endParaRPr b="1"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4" title="Untitled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5" y="437975"/>
            <a:ext cx="4512475" cy="2361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 title="Untitled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24" y="2799600"/>
            <a:ext cx="5317413" cy="23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-69750" y="0"/>
            <a:ext cx="89676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20"/>
              <a:t>Location vs. Volume: Gross Approval &lt; $300,000, Loan Status is Canceled</a:t>
            </a:r>
            <a:endParaRPr b="1" sz="1920"/>
          </a:p>
        </p:txBody>
      </p:sp>
      <p:pic>
        <p:nvPicPr>
          <p:cNvPr id="159" name="Google Shape;159;p25" title="Untitled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4875"/>
            <a:ext cx="6287602" cy="231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 title="Untitled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60175"/>
            <a:ext cx="6542400" cy="238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