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3215" r:id="rId2"/>
    <p:sldId id="3257" r:id="rId3"/>
    <p:sldId id="3328" r:id="rId4"/>
    <p:sldId id="3329" r:id="rId5"/>
    <p:sldId id="3330" r:id="rId6"/>
    <p:sldId id="3332" r:id="rId7"/>
    <p:sldId id="3338" r:id="rId8"/>
    <p:sldId id="3333" r:id="rId9"/>
    <p:sldId id="3341" r:id="rId10"/>
    <p:sldId id="3342" r:id="rId11"/>
    <p:sldId id="3343" r:id="rId12"/>
    <p:sldId id="3323" r:id="rId13"/>
    <p:sldId id="3340" r:id="rId14"/>
    <p:sldId id="3314" r:id="rId15"/>
    <p:sldId id="3312" r:id="rId16"/>
  </p:sldIdLst>
  <p:sldSz cx="9001125" cy="5040313"/>
  <p:notesSz cx="7099300" cy="10234613"/>
  <p:custDataLst>
    <p:tags r:id="rId1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47066" indent="-1275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896351" indent="-25736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45636" indent="-3871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794920" indent="-5169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597457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1916948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2236440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2555931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">
          <p15:clr>
            <a:srgbClr val="A4A3A4"/>
          </p15:clr>
        </p15:guide>
        <p15:guide id="2" orient="horz" pos="2915">
          <p15:clr>
            <a:srgbClr val="A4A3A4"/>
          </p15:clr>
        </p15:guide>
        <p15:guide id="3" pos="2835">
          <p15:clr>
            <a:srgbClr val="A4A3A4"/>
          </p15:clr>
        </p15:guide>
        <p15:guide id="4" pos="390">
          <p15:clr>
            <a:srgbClr val="A4A3A4"/>
          </p15:clr>
        </p15:guide>
        <p15:guide id="5" pos="5248">
          <p15:clr>
            <a:srgbClr val="A4A3A4"/>
          </p15:clr>
        </p15:guide>
        <p15:guide id="6" pos="48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7406D"/>
    <a:srgbClr val="9933FF"/>
    <a:srgbClr val="009999"/>
    <a:srgbClr val="CCFFCC"/>
    <a:srgbClr val="BBE5E7"/>
    <a:srgbClr val="0070C0"/>
    <a:srgbClr val="FFFFCC"/>
    <a:srgbClr val="008080"/>
    <a:srgbClr val="C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4" autoAdjust="0"/>
    <p:restoredTop sz="95945" autoAdjust="0"/>
  </p:normalViewPr>
  <p:slideViewPr>
    <p:cSldViewPr>
      <p:cViewPr varScale="1">
        <p:scale>
          <a:sx n="114" d="100"/>
          <a:sy n="114" d="100"/>
        </p:scale>
        <p:origin x="108" y="648"/>
      </p:cViewPr>
      <p:guideLst>
        <p:guide orient="horz" pos="229"/>
        <p:guide orient="horz" pos="2915"/>
        <p:guide pos="2835"/>
        <p:guide pos="390"/>
        <p:guide pos="5248"/>
        <p:guide pos="4836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298" y="-84"/>
      </p:cViewPr>
      <p:guideLst>
        <p:guide orient="horz" pos="3223"/>
        <p:guide pos="2236"/>
      </p:guideLst>
    </p:cSldViewPr>
  </p:notes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  <a:pPr>
                <a:defRPr/>
              </a:pPr>
              <a:t>2022/4/14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noProof="1"/>
            </a:lvl1pPr>
          </a:lstStyle>
          <a:p>
            <a:fld id="{53CB15B2-6539-414E-885F-134AB7BAEF7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64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  <a:pPr>
                <a:defRPr/>
              </a:pPr>
              <a:t>2022/4/14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23825" y="768350"/>
            <a:ext cx="6851650" cy="3836988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noProof="1"/>
            </a:lvl1pPr>
          </a:lstStyle>
          <a:p>
            <a:fld id="{70CA4341-F6FF-475E-A543-0194832CB00B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38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787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36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85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13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504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996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487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7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概括性地列出课程内容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3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概括性地列出课程内容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A4341-F6FF-475E-A543-0194832CB00B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0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7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141" y="824885"/>
            <a:ext cx="675084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141" y="2647331"/>
            <a:ext cx="6750844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E8E1-2156-44D8-985A-B7DE18793C43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B3F3-2A3A-4B2D-BA10-444E79601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89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68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1430" y="268350"/>
            <a:ext cx="1940868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827" y="268350"/>
            <a:ext cx="5710089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45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1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39" y="1256579"/>
            <a:ext cx="776347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139" y="3373044"/>
            <a:ext cx="776347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8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827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820" y="1341750"/>
            <a:ext cx="3825478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4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268350"/>
            <a:ext cx="7763470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000" y="1235577"/>
            <a:ext cx="380789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00" y="1841114"/>
            <a:ext cx="3807897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819" y="1235577"/>
            <a:ext cx="3826651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819" y="1841114"/>
            <a:ext cx="3826651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97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840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  <a:pPr>
                <a:defRPr/>
              </a:pPr>
              <a:t>2022/4/14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03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650" y="725712"/>
            <a:ext cx="4556820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7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000" y="336021"/>
            <a:ext cx="2903097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6650" y="725712"/>
            <a:ext cx="4556820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000" y="1512094"/>
            <a:ext cx="2903097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90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828" y="268350"/>
            <a:ext cx="77634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828" y="1341750"/>
            <a:ext cx="77634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827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  <a:pPr>
                <a:defRPr/>
              </a:pPr>
              <a:t>2022/4/14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623" y="4671624"/>
            <a:ext cx="303788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045" y="4671624"/>
            <a:ext cx="202525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17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risc_v&#25351;&#20196;&#38598;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&#23454;&#39564;1%20&#20174;C&#35821;&#35328;&#21040;&#26426;&#22120;&#30721;&#23454;&#39564;&#25253;&#21578;.doc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.baidu.com/s/1wnrnrb5Jyntl3DntN7J5ZQ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pc.hitsz.edu.cn/" TargetMode="External"/><Relationship Id="rId4" Type="http://schemas.openxmlformats.org/officeDocument/2006/relationships/hyperlink" Target="https://hitsz-cslab.gitee.io/organ/lab1/part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riscv.org/technical/specification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  <p:sp>
        <p:nvSpPr>
          <p:cNvPr id="7" name="文本框 7"/>
          <p:cNvSpPr txBox="1"/>
          <p:nvPr/>
        </p:nvSpPr>
        <p:spPr>
          <a:xfrm>
            <a:off x="1839987" y="1391678"/>
            <a:ext cx="5321149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计算机组成原理</a:t>
            </a:r>
            <a:endParaRPr lang="en-US" altLang="zh-CN" sz="2800" b="1" dirty="0">
              <a:solidFill>
                <a:srgbClr val="17406D"/>
              </a:solidFill>
              <a:latin typeface="楷体" panose="02010609060101010101" pitchFamily="49" charset="-122"/>
              <a:ea typeface="楷体" panose="02010609060101010101" pitchFamily="49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实验</a:t>
            </a:r>
            <a:r>
              <a:rPr lang="zh-CN" altLang="en-US" sz="2800" b="1" dirty="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一</a:t>
            </a:r>
            <a:r>
              <a:rPr lang="en-US" altLang="zh-CN" sz="2800" b="1" dirty="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 </a:t>
            </a:r>
            <a:r>
              <a:rPr lang="zh-CN" altLang="en-US" sz="2800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从</a:t>
            </a:r>
            <a:r>
              <a:rPr lang="en-US" altLang="zh-CN" sz="2800" b="1" dirty="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haroni" panose="02010803020104030203" pitchFamily="2" charset="-79"/>
              </a:rPr>
              <a:t>C</a:t>
            </a:r>
            <a:r>
              <a:rPr lang="zh-CN" altLang="en-US" sz="2800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语言到机器码</a:t>
            </a:r>
            <a:endParaRPr lang="en-US" altLang="zh-CN" sz="2800" b="1" dirty="0">
              <a:solidFill>
                <a:srgbClr val="17406D"/>
              </a:solidFill>
              <a:latin typeface="楷体" panose="02010609060101010101" pitchFamily="49" charset="-122"/>
              <a:ea typeface="楷体" panose="02010609060101010101" pitchFamily="49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薛睿</a:t>
            </a:r>
          </a:p>
        </p:txBody>
      </p:sp>
    </p:spTree>
    <p:extLst>
      <p:ext uri="{BB962C8B-B14F-4D97-AF65-F5344CB8AC3E}">
        <p14:creationId xmlns:p14="http://schemas.microsoft.com/office/powerpoint/2010/main" val="12857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实验原理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7B897B-0C3E-452D-99B5-70350713CA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834" y="1406073"/>
            <a:ext cx="4536378" cy="29354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52B0B67-ACF9-43BC-802B-9F7FC9916343}"/>
              </a:ext>
            </a:extLst>
          </p:cNvPr>
          <p:cNvSpPr/>
          <p:nvPr/>
        </p:nvSpPr>
        <p:spPr>
          <a:xfrm>
            <a:off x="441224" y="777025"/>
            <a:ext cx="8208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一段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语言程序的执行过程主要包括如下：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汇编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链接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加载执行；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7233C2-EEC2-46B9-A970-6B4E8443132F}"/>
              </a:ext>
            </a:extLst>
          </p:cNvPr>
          <p:cNvSpPr/>
          <p:nvPr/>
        </p:nvSpPr>
        <p:spPr>
          <a:xfrm>
            <a:off x="4028431" y="1885252"/>
            <a:ext cx="49726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链接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：将各个目标文件及库文件链接在一起，成为可执行文件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把各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.o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文件中的代码段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(text segment)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、数据段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(data segment)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等全部“拼”在一起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resolve reference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解决掉跨文件的符号、依赖问题，用绝对的地址填充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72432B-05BB-4D32-888E-24EC9EEB21EC}"/>
              </a:ext>
            </a:extLst>
          </p:cNvPr>
          <p:cNvSpPr/>
          <p:nvPr/>
        </p:nvSpPr>
        <p:spPr>
          <a:xfrm>
            <a:off x="3132448" y="3312222"/>
            <a:ext cx="504042" cy="2160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4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实验原理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7B897B-0C3E-452D-99B5-70350713CA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22" y="1299182"/>
            <a:ext cx="4536378" cy="29354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52B0B67-ACF9-43BC-802B-9F7FC9916343}"/>
              </a:ext>
            </a:extLst>
          </p:cNvPr>
          <p:cNvSpPr/>
          <p:nvPr/>
        </p:nvSpPr>
        <p:spPr>
          <a:xfrm>
            <a:off x="441224" y="777025"/>
            <a:ext cx="8208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一段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语言程序的执行过程主要包括如下：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汇编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链接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加载执行；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7233C2-EEC2-46B9-A970-6B4E8443132F}"/>
              </a:ext>
            </a:extLst>
          </p:cNvPr>
          <p:cNvSpPr/>
          <p:nvPr/>
        </p:nvSpPr>
        <p:spPr>
          <a:xfrm>
            <a:off x="3998247" y="1474426"/>
            <a:ext cx="49726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加载执行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：通常是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OS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会加载可执行文件、运行程序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反汇编</a:t>
            </a:r>
            <a:r>
              <a:rPr lang="zh-CN" altLang="en-US" dirty="0"/>
              <a:t>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把目标代码转为汇编代码的过程。</a:t>
            </a:r>
          </a:p>
          <a:p>
            <a:endParaRPr lang="zh-CN" altLang="en-US" dirty="0"/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反汇编是用于调试和定位处理器问题时最常用的手段。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549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81BB61-CF39-C244-BF0E-31E32023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0165" y="2088120"/>
            <a:ext cx="3468542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en-US" altLang="zh-CN" b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Hello World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为例进行演示。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/>
              <a:t>  </a:t>
            </a:r>
            <a:endParaRPr lang="en-US" altLang="zh-CN" dirty="0"/>
          </a:p>
        </p:txBody>
      </p: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实验演示</a:t>
            </a:r>
          </a:p>
        </p:txBody>
      </p:sp>
    </p:spTree>
    <p:extLst>
      <p:ext uri="{BB962C8B-B14F-4D97-AF65-F5344CB8AC3E}">
        <p14:creationId xmlns:p14="http://schemas.microsoft.com/office/powerpoint/2010/main" val="2918523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0"/>
          <p:cNvSpPr txBox="1"/>
          <p:nvPr/>
        </p:nvSpPr>
        <p:spPr>
          <a:xfrm>
            <a:off x="288211" y="143958"/>
            <a:ext cx="280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实验步骤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81BB61-CF39-C244-BF0E-31E32023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17" y="941194"/>
            <a:ext cx="8406700" cy="326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编写</a:t>
            </a:r>
            <a:r>
              <a:rPr lang="en-US" altLang="zh-CN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语言程序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、预编译，得到预编译文件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hello.i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、编译，得到汇编文件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hello.s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，查看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汇编文件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、汇编，得到目标文件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hello.o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，查看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机器码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、生成可执行文件；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、反汇编，查看反汇编文件。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、写出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步中的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hlinkClick r:id="rId4" action="ppaction://hlinkfile"/>
              </a:rPr>
              <a:t>汇编代码和机器码的注释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，完成实验报告。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1720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0"/>
          <p:cNvSpPr txBox="1"/>
          <p:nvPr/>
        </p:nvSpPr>
        <p:spPr>
          <a:xfrm>
            <a:off x="288211" y="143958"/>
            <a:ext cx="2808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实验提交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81BB61-CF39-C244-BF0E-31E32023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17" y="941194"/>
            <a:ext cx="8406700" cy="326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提交格式：学号</a:t>
            </a:r>
            <a:r>
              <a:rPr lang="en-US" altLang="zh-CN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_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姓名</a:t>
            </a:r>
            <a:r>
              <a:rPr lang="en-US" altLang="zh-CN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zip</a:t>
            </a:r>
          </a:p>
          <a:p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注意：如有出现雷同，雷同者均不得分！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提交内容  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语言程序、汇编程序、机器码（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.o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文件及最后的可执行文件）：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hlinkClick r:id="rId4" action="ppaction://hlinkfile"/>
              </a:rPr>
              <a:t>实验报告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（汇编和机器码的注释、程序最后的执行结果）：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br>
              <a:rPr lang="zh-CN" altLang="en-US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9721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839987" y="1512072"/>
            <a:ext cx="5321149" cy="12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646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开始实验</a:t>
            </a:r>
            <a:endParaRPr lang="en-US" altLang="zh-CN" sz="2646" b="1" dirty="0">
              <a:solidFill>
                <a:srgbClr val="17406D"/>
              </a:solidFill>
              <a:latin typeface="楷体" panose="02010609060101010101" pitchFamily="49" charset="-122"/>
              <a:ea typeface="楷体" panose="02010609060101010101" pitchFamily="49" charset="-122"/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646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有问题腾讯课堂或</a:t>
            </a:r>
            <a:r>
              <a:rPr lang="en-US" altLang="zh-CN" sz="2646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QQ</a:t>
            </a:r>
            <a:r>
              <a:rPr lang="zh-CN" altLang="en-US" sz="2646" b="1" dirty="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  <a:cs typeface="Aharoni" panose="02010803020104030203" pitchFamily="2" charset="-79"/>
              </a:rPr>
              <a:t>询问</a:t>
            </a:r>
            <a:endParaRPr lang="zh-CN" altLang="en-US" sz="1764" b="1" dirty="0">
              <a:solidFill>
                <a:srgbClr val="1740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haroni" panose="02010803020104030203" pitchFamily="2" charset="-79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7308796" y="3429780"/>
            <a:ext cx="1610533" cy="1610533"/>
          </a:xfrm>
          <a:prstGeom prst="line">
            <a:avLst/>
          </a:prstGeom>
          <a:noFill/>
          <a:ln w="635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6876760" y="3322015"/>
            <a:ext cx="1651665" cy="1651664"/>
          </a:xfrm>
          <a:prstGeom prst="line">
            <a:avLst/>
          </a:prstGeom>
          <a:noFill/>
          <a:ln w="50800" cap="rnd" cmpd="sng" algn="ctr">
            <a:gradFill>
              <a:gsLst>
                <a:gs pos="8000">
                  <a:srgbClr val="C00000">
                    <a:alpha val="0"/>
                  </a:srgbClr>
                </a:gs>
                <a:gs pos="100000">
                  <a:srgbClr val="C00000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7596820" y="2592162"/>
            <a:ext cx="1368114" cy="1368115"/>
          </a:xfrm>
          <a:prstGeom prst="line">
            <a:avLst/>
          </a:prstGeom>
          <a:noFill/>
          <a:ln w="38100" cap="rnd" cmpd="sng" algn="ctr">
            <a:gradFill>
              <a:gsLst>
                <a:gs pos="0">
                  <a:srgbClr val="17406D">
                    <a:alpha val="0"/>
                  </a:srgbClr>
                </a:gs>
                <a:gs pos="50000">
                  <a:srgbClr val="17406D"/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78" y="4392312"/>
            <a:ext cx="2873085" cy="32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1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7D4F4B81-7172-4FA6-B8A5-F41E962BAD8E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52208" y="1134585"/>
            <a:ext cx="5983983" cy="3315088"/>
          </a:xfrm>
          <a:prstGeom prst="rect">
            <a:avLst/>
          </a:prstGeom>
          <a:noFill/>
        </p:spPr>
        <p:txBody>
          <a:bodyPr lIns="91435" tIns="45717" rIns="91435" bIns="45717"/>
          <a:lstStyle/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理解计算机组成原理</a:t>
            </a:r>
          </a:p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掌握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CPU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主要部件的设计方法</a:t>
            </a:r>
          </a:p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考研课</a:t>
            </a:r>
          </a:p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计算机体系结构方向的基础</a:t>
            </a:r>
            <a:endParaRPr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361296" indent="-361296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实验指导书</a:t>
            </a:r>
            <a:endParaRPr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https://hitsz-cslab.gitee.io/organ/</a:t>
            </a:r>
            <a:endParaRPr lang="en-US" altLang="zh-CN" sz="2400" dirty="0">
              <a:latin typeface="+mn-ea"/>
              <a:ea typeface="+mn-ea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5D6E9AC-47FA-425C-A1FA-A170B99C5354}"/>
              </a:ext>
            </a:extLst>
          </p:cNvPr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23" name="TextBox 10">
            <a:extLst>
              <a:ext uri="{FF2B5EF4-FFF2-40B4-BE49-F238E27FC236}">
                <a16:creationId xmlns:a16="http://schemas.microsoft.com/office/drawing/2014/main" id="{53F196F4-1D0E-4E13-AE44-8DD5A01D6306}"/>
              </a:ext>
            </a:extLst>
          </p:cNvPr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实验课程介绍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E3A241C-DBD6-469B-BEB3-7E1EEF0F982D}"/>
              </a:ext>
            </a:extLst>
          </p:cNvPr>
          <p:cNvGrpSpPr/>
          <p:nvPr/>
        </p:nvGrpSpPr>
        <p:grpSpPr>
          <a:xfrm>
            <a:off x="4145339" y="1194094"/>
            <a:ext cx="4700089" cy="2875715"/>
            <a:chOff x="7434205" y="3486031"/>
            <a:chExt cx="4700089" cy="287571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32E05F2-AFDC-4AA5-82CE-15458A1AD747}"/>
                </a:ext>
              </a:extLst>
            </p:cNvPr>
            <p:cNvSpPr/>
            <p:nvPr/>
          </p:nvSpPr>
          <p:spPr>
            <a:xfrm>
              <a:off x="8082667" y="5857690"/>
              <a:ext cx="2088232" cy="50405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25400">
              <a:solidFill>
                <a:srgbClr val="516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212E3C"/>
                  </a:solidFill>
                </a:rPr>
                <a:t>数字逻辑设计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26E203-4E84-423A-A5B1-FE5EF061FA1C}"/>
                </a:ext>
              </a:extLst>
            </p:cNvPr>
            <p:cNvSpPr/>
            <p:nvPr/>
          </p:nvSpPr>
          <p:spPr>
            <a:xfrm>
              <a:off x="8085559" y="5074145"/>
              <a:ext cx="2088232" cy="50405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25400">
              <a:solidFill>
                <a:srgbClr val="516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212E3C"/>
                  </a:solidFill>
                </a:rPr>
                <a:t>计算机组成原理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8265172-E848-4D85-9AA2-FBDFD9A10C85}"/>
                </a:ext>
              </a:extLst>
            </p:cNvPr>
            <p:cNvSpPr/>
            <p:nvPr/>
          </p:nvSpPr>
          <p:spPr>
            <a:xfrm>
              <a:off x="8085559" y="4274155"/>
              <a:ext cx="2088232" cy="50405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25400">
              <a:solidFill>
                <a:srgbClr val="516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212E3C"/>
                  </a:solidFill>
                </a:rPr>
                <a:t>计算机设计与实践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07562A7-4AB7-4834-BE46-3E4DD932D9B3}"/>
                </a:ext>
              </a:extLst>
            </p:cNvPr>
            <p:cNvSpPr/>
            <p:nvPr/>
          </p:nvSpPr>
          <p:spPr>
            <a:xfrm>
              <a:off x="7434205" y="3490700"/>
              <a:ext cx="1601309" cy="50405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25400">
              <a:solidFill>
                <a:srgbClr val="516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212E3C"/>
                  </a:solidFill>
                </a:rPr>
                <a:t>操作系统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8C38FAB-C50A-4468-968C-EFB79BB3327C}"/>
                </a:ext>
              </a:extLst>
            </p:cNvPr>
            <p:cNvSpPr/>
            <p:nvPr/>
          </p:nvSpPr>
          <p:spPr>
            <a:xfrm>
              <a:off x="9209639" y="3486031"/>
              <a:ext cx="1796423" cy="504056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25400">
              <a:solidFill>
                <a:srgbClr val="516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212E3C"/>
                  </a:solidFill>
                </a:rPr>
                <a:t>计算机体系结构</a:t>
              </a:r>
            </a:p>
          </p:txBody>
        </p:sp>
        <p:sp>
          <p:nvSpPr>
            <p:cNvPr id="16" name="下箭头 22">
              <a:extLst>
                <a:ext uri="{FF2B5EF4-FFF2-40B4-BE49-F238E27FC236}">
                  <a16:creationId xmlns:a16="http://schemas.microsoft.com/office/drawing/2014/main" id="{4926D8AA-FB70-4DFD-AEC1-5F7A06E94EE5}"/>
                </a:ext>
              </a:extLst>
            </p:cNvPr>
            <p:cNvSpPr/>
            <p:nvPr/>
          </p:nvSpPr>
          <p:spPr>
            <a:xfrm flipV="1">
              <a:off x="9042344" y="5586900"/>
              <a:ext cx="168878" cy="267343"/>
            </a:xfrm>
            <a:prstGeom prst="downArrow">
              <a:avLst/>
            </a:prstGeom>
            <a:noFill/>
            <a:ln w="19050">
              <a:solidFill>
                <a:srgbClr val="516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下箭头 23">
              <a:extLst>
                <a:ext uri="{FF2B5EF4-FFF2-40B4-BE49-F238E27FC236}">
                  <a16:creationId xmlns:a16="http://schemas.microsoft.com/office/drawing/2014/main" id="{3C3169DB-D7C1-478B-8CD6-6476AE6A80E2}"/>
                </a:ext>
              </a:extLst>
            </p:cNvPr>
            <p:cNvSpPr/>
            <p:nvPr/>
          </p:nvSpPr>
          <p:spPr>
            <a:xfrm flipV="1">
              <a:off x="9040761" y="4800548"/>
              <a:ext cx="168878" cy="267343"/>
            </a:xfrm>
            <a:prstGeom prst="downArrow">
              <a:avLst/>
            </a:prstGeom>
            <a:noFill/>
            <a:ln w="19050">
              <a:solidFill>
                <a:srgbClr val="516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下箭头 24">
              <a:extLst>
                <a:ext uri="{FF2B5EF4-FFF2-40B4-BE49-F238E27FC236}">
                  <a16:creationId xmlns:a16="http://schemas.microsoft.com/office/drawing/2014/main" id="{190C5D19-2802-4439-9A0C-335415622876}"/>
                </a:ext>
              </a:extLst>
            </p:cNvPr>
            <p:cNvSpPr/>
            <p:nvPr/>
          </p:nvSpPr>
          <p:spPr>
            <a:xfrm flipV="1">
              <a:off x="9040761" y="3997054"/>
              <a:ext cx="168878" cy="267343"/>
            </a:xfrm>
            <a:prstGeom prst="downArrow">
              <a:avLst/>
            </a:prstGeom>
            <a:noFill/>
            <a:ln w="19050">
              <a:solidFill>
                <a:srgbClr val="5166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C011652-FE3D-42A5-9D0A-03A55CFEEF19}"/>
                </a:ext>
              </a:extLst>
            </p:cNvPr>
            <p:cNvSpPr txBox="1"/>
            <p:nvPr/>
          </p:nvSpPr>
          <p:spPr>
            <a:xfrm>
              <a:off x="11177344" y="5933880"/>
              <a:ext cx="954107" cy="400110"/>
            </a:xfrm>
            <a:prstGeom prst="rect">
              <a:avLst/>
            </a:prstGeom>
            <a:noFill/>
            <a:ln>
              <a:solidFill>
                <a:srgbClr val="51667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212E3C"/>
                  </a:solidFill>
                  <a:latin typeface="+mn-ea"/>
                  <a:ea typeface="+mn-ea"/>
                </a:rPr>
                <a:t>大二秋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2317F74-DC3A-4D70-8F95-DC5E5B640EBD}"/>
                </a:ext>
              </a:extLst>
            </p:cNvPr>
            <p:cNvSpPr txBox="1"/>
            <p:nvPr/>
          </p:nvSpPr>
          <p:spPr>
            <a:xfrm>
              <a:off x="11180186" y="5143634"/>
              <a:ext cx="954107" cy="400110"/>
            </a:xfrm>
            <a:prstGeom prst="rect">
              <a:avLst/>
            </a:prstGeom>
            <a:noFill/>
            <a:ln>
              <a:solidFill>
                <a:srgbClr val="51667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212E3C"/>
                  </a:solidFill>
                  <a:latin typeface="+mn-ea"/>
                  <a:ea typeface="+mn-ea"/>
                </a:rPr>
                <a:t>大二春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0B90B2C-B670-4FA8-BCB6-D4BB783129C6}"/>
                </a:ext>
              </a:extLst>
            </p:cNvPr>
            <p:cNvSpPr txBox="1"/>
            <p:nvPr/>
          </p:nvSpPr>
          <p:spPr>
            <a:xfrm>
              <a:off x="11180187" y="4320924"/>
              <a:ext cx="954107" cy="400110"/>
            </a:xfrm>
            <a:prstGeom prst="rect">
              <a:avLst/>
            </a:prstGeom>
            <a:noFill/>
            <a:ln>
              <a:solidFill>
                <a:srgbClr val="51667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212E3C"/>
                  </a:solidFill>
                  <a:latin typeface="+mn-ea"/>
                  <a:ea typeface="+mn-ea"/>
                </a:rPr>
                <a:t>大二春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9EF027D-E564-4DA6-A316-34F565BA662C}"/>
                </a:ext>
              </a:extLst>
            </p:cNvPr>
            <p:cNvSpPr txBox="1"/>
            <p:nvPr/>
          </p:nvSpPr>
          <p:spPr>
            <a:xfrm>
              <a:off x="11180187" y="3530678"/>
              <a:ext cx="954107" cy="400110"/>
            </a:xfrm>
            <a:prstGeom prst="rect">
              <a:avLst/>
            </a:prstGeom>
            <a:noFill/>
            <a:ln>
              <a:solidFill>
                <a:srgbClr val="51667C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212E3C"/>
                  </a:solidFill>
                  <a:latin typeface="+mn-ea"/>
                  <a:ea typeface="+mn-ea"/>
                </a:rPr>
                <a:t>大三秋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419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AB4E1503-EF7E-4427-81D1-BE13C18EA9D4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30930" y="878408"/>
            <a:ext cx="2700558" cy="919268"/>
          </a:xfrm>
          <a:prstGeom prst="rect">
            <a:avLst/>
          </a:prstGeom>
          <a:noFill/>
        </p:spPr>
        <p:txBody>
          <a:bodyPr lIns="91435" tIns="45717" rIns="91435" bIns="45717"/>
          <a:lstStyle/>
          <a:p>
            <a:pPr marL="361296" indent="-361296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KaiTi" panose="02010609060101010101" pitchFamily="49" charset="-122"/>
                <a:ea typeface="KaiTi" panose="02010609060101010101" pitchFamily="49" charset="-122"/>
              </a:rPr>
              <a:t>实验学时：</a:t>
            </a: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  <a:r>
              <a:rPr lang="zh-CN" altLang="en-US" sz="2000" b="1" dirty="0">
                <a:latin typeface="KaiTi" panose="02010609060101010101" pitchFamily="49" charset="-122"/>
                <a:ea typeface="KaiTi" panose="02010609060101010101" pitchFamily="49" charset="-122"/>
              </a:rPr>
              <a:t>学时</a:t>
            </a:r>
          </a:p>
          <a:p>
            <a:pPr marL="361296" indent="-361296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KaiTi" panose="02010609060101010101" pitchFamily="49" charset="-122"/>
                <a:ea typeface="KaiTi" panose="02010609060101010101" pitchFamily="49" charset="-122"/>
              </a:rPr>
              <a:t>实验成绩：</a:t>
            </a: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  <a:r>
              <a:rPr lang="zh-CN" altLang="en-US" sz="2000" b="1" dirty="0">
                <a:latin typeface="KaiTi" panose="02010609060101010101" pitchFamily="49" charset="-122"/>
                <a:ea typeface="KaiTi" panose="02010609060101010101" pitchFamily="49" charset="-122"/>
              </a:rPr>
              <a:t>分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6A4DF1B6-DFBE-4471-B9B3-A0DA968BF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259101"/>
              </p:ext>
            </p:extLst>
          </p:nvPr>
        </p:nvGraphicFramePr>
        <p:xfrm>
          <a:off x="1063883" y="1956077"/>
          <a:ext cx="6768564" cy="2142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7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68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0570">
                  <a:extLst>
                    <a:ext uri="{9D8B030D-6E8A-4147-A177-3AD203B41FA5}">
                      <a16:colId xmlns:a16="http://schemas.microsoft.com/office/drawing/2014/main" val="391677599"/>
                    </a:ext>
                  </a:extLst>
                </a:gridCol>
              </a:tblGrid>
              <a:tr h="455465">
                <a:tc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KaiTi" panose="02010609060101010101" pitchFamily="49" charset="-122"/>
                        <a:ea typeface="KaiTi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  <a:cs typeface="+mn-cs"/>
                        </a:rPr>
                        <a:t>项目名称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  <a:cs typeface="+mn-cs"/>
                        </a:rPr>
                        <a:t>学时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  <a:cs typeface="+mn-cs"/>
                        </a:rPr>
                        <a:t>成绩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kern="1200" dirty="0"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  <a:cs typeface="+mn-cs"/>
                        </a:rPr>
                        <a:t>实验平台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实验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  <a:cs typeface="+mn-cs"/>
                        </a:rPr>
                        <a:t>从</a:t>
                      </a:r>
                      <a:r>
                        <a:rPr lang="en-US" altLang="zh-CN" sz="18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</a:t>
                      </a:r>
                      <a:r>
                        <a:rPr lang="zh-CN" altLang="en-US" sz="18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  <a:cs typeface="+mn-cs"/>
                        </a:rPr>
                        <a:t>语言到机器码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  <a:cs typeface="+mn-cs"/>
                        </a:rPr>
                        <a:t>RISC-V GCC</a:t>
                      </a:r>
                      <a:r>
                        <a:rPr lang="zh-CN" altLang="en-US" sz="18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  <a:cs typeface="+mn-cs"/>
                        </a:rPr>
                        <a:t>工具链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085">
                <a:tc>
                  <a:txBody>
                    <a:bodyPr/>
                    <a:lstStyle/>
                    <a:p>
                      <a:pPr marL="0" marR="0" lvl="0" indent="0" algn="ctr" defTabSz="91435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实验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  <a:cs typeface="+mn-cs"/>
                        </a:rPr>
                        <a:t>十进制转十六进制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  <a:cs typeface="+mn-cs"/>
                        </a:rPr>
                        <a:t>RARS</a:t>
                      </a:r>
                      <a:endParaRPr lang="zh-CN" altLang="en-US" sz="18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KaiTi" panose="02010609060101010101" pitchFamily="49" charset="-122"/>
                        <a:ea typeface="KaiTi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167598"/>
                  </a:ext>
                </a:extLst>
              </a:tr>
              <a:tr h="41756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实验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Booth</a:t>
                      </a:r>
                      <a:r>
                        <a:rPr lang="zh-CN" altLang="en-US" sz="18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  <a:cs typeface="+mn-cs"/>
                        </a:rPr>
                        <a:t>乘法器设计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  <a:cs typeface="+mn-cs"/>
                        </a:rPr>
                        <a:t>Vivado</a:t>
                      </a:r>
                      <a:endParaRPr lang="zh-CN" altLang="en-US" sz="18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KaiTi" panose="02010609060101010101" pitchFamily="49" charset="-122"/>
                        <a:ea typeface="KaiTi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0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</a:rPr>
                        <a:t>实验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  <a:cs typeface="+mn-cs"/>
                        </a:rPr>
                        <a:t>直接相联的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Cache</a:t>
                      </a:r>
                      <a:r>
                        <a:rPr lang="zh-CN" altLang="en-US" sz="1800" b="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  <a:cs typeface="+mn-cs"/>
                        </a:rPr>
                        <a:t>设计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7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KaiTi" panose="02010609060101010101" pitchFamily="49" charset="-122"/>
                          <a:ea typeface="KaiTi" panose="02010609060101010101" pitchFamily="49" charset="-122"/>
                          <a:cs typeface="+mn-cs"/>
                        </a:rPr>
                        <a:t>Vivado</a:t>
                      </a:r>
                      <a:endParaRPr lang="zh-CN" altLang="en-US" sz="1800" b="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KaiTi" panose="02010609060101010101" pitchFamily="49" charset="-122"/>
                        <a:ea typeface="KaiTi" panose="02010609060101010101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0EE9D45-4E63-411B-8374-028BB5325C22}"/>
              </a:ext>
            </a:extLst>
          </p:cNvPr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14" name="TextBox 10">
            <a:extLst>
              <a:ext uri="{FF2B5EF4-FFF2-40B4-BE49-F238E27FC236}">
                <a16:creationId xmlns:a16="http://schemas.microsoft.com/office/drawing/2014/main" id="{F1129E57-11FF-4D16-BBE3-59C0EED4BCB9}"/>
              </a:ext>
            </a:extLst>
          </p:cNvPr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实验课程介绍</a:t>
            </a:r>
          </a:p>
        </p:txBody>
      </p:sp>
    </p:spTree>
    <p:extLst>
      <p:ext uri="{BB962C8B-B14F-4D97-AF65-F5344CB8AC3E}">
        <p14:creationId xmlns:p14="http://schemas.microsoft.com/office/powerpoint/2010/main" val="334325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F64CCF7F-BF7F-47A3-BBEC-AE2E48B4C96F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42216" y="1008030"/>
            <a:ext cx="8374354" cy="1008080"/>
          </a:xfrm>
          <a:prstGeom prst="rect">
            <a:avLst/>
          </a:prstGeom>
          <a:noFill/>
        </p:spPr>
        <p:txBody>
          <a:bodyPr lIns="91435" tIns="45717" rIns="91435" bIns="45717"/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了解</a:t>
            </a:r>
            <a:r>
              <a:rPr lang="en-US" altLang="zh-CN" sz="2000" dirty="0">
                <a:latin typeface="KaiTi" panose="02010609060101010101" pitchFamily="49" charset="-122"/>
                <a:ea typeface="KaiTi" panose="02010609060101010101" pitchFamily="49" charset="-122"/>
              </a:rPr>
              <a:t>C</a:t>
            </a: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语言到汇编语言的编译过程，熟悉并能解释汇编语言的程序；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KaiTi" panose="02010609060101010101" pitchFamily="49" charset="-122"/>
                <a:ea typeface="KaiTi" panose="02010609060101010101" pitchFamily="49" charset="-122"/>
              </a:rPr>
              <a:t>了解汇编语言到机器码的翻译过程，熟悉并能解释机器码。</a:t>
            </a:r>
            <a:endParaRPr lang="en-US" altLang="zh-CN" sz="2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BF27BBE-2C8D-44DA-AFA7-71C433C2DC49}"/>
              </a:ext>
            </a:extLst>
          </p:cNvPr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15" name="TextBox 10">
            <a:extLst>
              <a:ext uri="{FF2B5EF4-FFF2-40B4-BE49-F238E27FC236}">
                <a16:creationId xmlns:a16="http://schemas.microsoft.com/office/drawing/2014/main" id="{4266C265-7F9F-4991-8EF4-0AB1E322127A}"/>
              </a:ext>
            </a:extLst>
          </p:cNvPr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实验目的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86C92C0-9627-48A8-B6C1-FC4A3D609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80" y="2020932"/>
            <a:ext cx="5708609" cy="278948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5EBC261-6065-474E-A5FD-D1A1F1637E9A}"/>
              </a:ext>
            </a:extLst>
          </p:cNvPr>
          <p:cNvSpPr/>
          <p:nvPr/>
        </p:nvSpPr>
        <p:spPr>
          <a:xfrm>
            <a:off x="3996520" y="2736174"/>
            <a:ext cx="648054" cy="216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9FAA3A-EE4A-4FDB-A1E4-208A68C4DAF4}"/>
              </a:ext>
            </a:extLst>
          </p:cNvPr>
          <p:cNvSpPr/>
          <p:nvPr/>
        </p:nvSpPr>
        <p:spPr>
          <a:xfrm>
            <a:off x="1528182" y="3312222"/>
            <a:ext cx="648054" cy="2160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38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B2FD92F-F1BC-460D-B1A7-C2113059B0F7}"/>
              </a:ext>
            </a:extLst>
          </p:cNvPr>
          <p:cNvSpPr/>
          <p:nvPr/>
        </p:nvSpPr>
        <p:spPr>
          <a:xfrm>
            <a:off x="540232" y="741630"/>
            <a:ext cx="860471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Oracle VM VirtualBox/Ubuntu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虚拟机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虚拟机镜像中集成</a:t>
            </a:r>
            <a:r>
              <a:rPr lang="en-US" altLang="zh-CN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RISC-V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汇编环境</a:t>
            </a:r>
            <a:r>
              <a:rPr lang="zh-CN" alt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）</a:t>
            </a:r>
            <a:endParaRPr lang="en-US" altLang="zh-CN" sz="20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下载地址：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链接</a:t>
            </a:r>
            <a:r>
              <a:rPr lang="zh-CN" altLang="en-US" sz="2000" dirty="0"/>
              <a:t>：</a:t>
            </a:r>
            <a:r>
              <a:rPr lang="en-US" altLang="zh-CN" sz="2000" dirty="0">
                <a:hlinkClick r:id="rId3"/>
              </a:rPr>
              <a:t>https://pan.baidu.com/s/1wnrnrb5Jyntl3DntN7J5ZQ</a:t>
            </a:r>
            <a:r>
              <a:rPr lang="en-US" altLang="zh-CN" sz="2000" dirty="0"/>
              <a:t> </a:t>
            </a: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提取码：</a:t>
            </a:r>
            <a:r>
              <a:rPr lang="en-US" altLang="zh-CN" sz="2000" dirty="0"/>
              <a:t>l91r</a:t>
            </a:r>
          </a:p>
          <a:p>
            <a:endParaRPr lang="en-US" altLang="zh-CN" sz="2000" dirty="0"/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自行构建方案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Ubuntu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riscv_v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tools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安装指南（</a:t>
            </a:r>
            <a:r>
              <a:rPr lang="en-US" altLang="zh-CN" sz="2000" dirty="0" err="1">
                <a:latin typeface="楷体" panose="02010609060101010101" pitchFamily="49" charset="-122"/>
                <a:ea typeface="楷体" panose="02010609060101010101" pitchFamily="49" charset="-122"/>
              </a:rPr>
              <a:t>gitee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实验包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r>
              <a:rPr lang="en-US" altLang="zh-CN" sz="2000" dirty="0">
                <a:hlinkClick r:id="rId4"/>
              </a:rPr>
              <a:t>https://hitsz-cslab.gitee.io/organ/lab1/part1/</a:t>
            </a:r>
            <a:r>
              <a:rPr lang="en-US" altLang="zh-CN" sz="2000" dirty="0"/>
              <a:t>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（满洋同学贡献）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000" dirty="0"/>
          </a:p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实验备选平台：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dirty="0">
                <a:hlinkClick r:id="rId5"/>
              </a:rPr>
              <a:t>http://hpc.hitsz.edu.cn/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6795C93-25DC-42EE-A7FB-30E66505DB21}"/>
              </a:ext>
            </a:extLst>
          </p:cNvPr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16" name="TextBox 10">
            <a:extLst>
              <a:ext uri="{FF2B5EF4-FFF2-40B4-BE49-F238E27FC236}">
                <a16:creationId xmlns:a16="http://schemas.microsoft.com/office/drawing/2014/main" id="{11B91750-5CBA-4D6D-B870-4B87AB68CF35}"/>
              </a:ext>
            </a:extLst>
          </p:cNvPr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实验工具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93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81BB61-CF39-C244-BF0E-31E32023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42" y="720006"/>
            <a:ext cx="8056449" cy="261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、用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语言编写求一个数的平方运算程序，操作数为</a:t>
            </a:r>
            <a:r>
              <a:rPr lang="en-US" altLang="zh-CN" sz="18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8bit</a:t>
            </a:r>
            <a:r>
              <a:rPr lang="zh-CN" altLang="en-US" sz="1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原码（学号后两位）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，且平方的运算方式需采用</a:t>
            </a:r>
            <a:r>
              <a:rPr lang="zh-CN" altLang="en-US" sz="1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原码一位乘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，最后将平方的运算结果打印出来；</a:t>
            </a:r>
          </a:p>
          <a:p>
            <a:endParaRPr lang="en-US" altLang="zh-CN" sz="105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注意：实现的是</a:t>
            </a:r>
            <a:r>
              <a:rPr lang="zh-CN" altLang="en-US" sz="1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正数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的平方运算，不需要增加对符号位的处理，且</a:t>
            </a:r>
            <a:r>
              <a:rPr lang="zh-CN" altLang="en-US" sz="1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不可以使用</a:t>
            </a:r>
            <a:endParaRPr lang="en-US" altLang="zh-CN" sz="18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8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1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乘号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例：  学号是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30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的同学，输出的结果应为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900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实验内容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10ACC1-58CC-4299-99BD-66DDBBA02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748" y="2376144"/>
            <a:ext cx="1333708" cy="218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7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81BB61-CF39-C244-BF0E-31E32023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16" y="1008030"/>
            <a:ext cx="8233191" cy="293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buClrTx/>
              <a:buSzTx/>
              <a:buFontTx/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400"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400"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latin typeface="Verdana" panose="020B0604030504040204" pitchFamily="34" charset="0"/>
              </a:defRPr>
            </a:lvl9pPr>
          </a:lstStyle>
          <a:p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、在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RISC-V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汇编环境中，将上述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语言程序进行编译，生成汇编程序和机器码，并对</a:t>
            </a:r>
            <a:r>
              <a:rPr lang="zh-CN" altLang="en-US" sz="1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汇编程序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.s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文件）和</a:t>
            </a:r>
            <a:r>
              <a:rPr lang="zh-CN" altLang="en-US" sz="1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机器码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.o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文件）添加注释。</a:t>
            </a:r>
          </a:p>
          <a:p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注意：机器码注释需要根据机器码每</a:t>
            </a:r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1bit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的含义，解释出该行机器码的含义；</a:t>
            </a:r>
          </a:p>
          <a:p>
            <a:endParaRPr lang="zh-CN" altLang="en-US" sz="1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进阶要求：</a:t>
            </a:r>
          </a:p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如将上述的平方运算替换为立方运算，</a:t>
            </a:r>
            <a:r>
              <a:rPr lang="en-US" altLang="zh-CN" sz="1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+0.5</a:t>
            </a:r>
            <a:r>
              <a:rPr lang="zh-CN" altLang="en-US" sz="1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</a:t>
            </a:r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42533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实验原理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7B897B-0C3E-452D-99B5-70350713CA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2" y="1351318"/>
            <a:ext cx="4536378" cy="29354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52B0B67-ACF9-43BC-802B-9F7FC9916343}"/>
              </a:ext>
            </a:extLst>
          </p:cNvPr>
          <p:cNvSpPr/>
          <p:nvPr/>
        </p:nvSpPr>
        <p:spPr>
          <a:xfrm>
            <a:off x="441224" y="777025"/>
            <a:ext cx="8208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一段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语言程序的执行过程主要包括如下：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汇编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链接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加载执行；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7233C2-EEC2-46B9-A970-6B4E8443132F}"/>
              </a:ext>
            </a:extLst>
          </p:cNvPr>
          <p:cNvSpPr/>
          <p:nvPr/>
        </p:nvSpPr>
        <p:spPr>
          <a:xfrm>
            <a:off x="4466919" y="1234680"/>
            <a:ext cx="4498975" cy="31020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A. 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预编译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·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去除注释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·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处理预编译指令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-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包含文件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-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替换宏定义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  -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处理条件预编译指令</a:t>
            </a:r>
          </a:p>
          <a:p>
            <a:r>
              <a:rPr lang="en-US" altLang="zh-CN" dirty="0"/>
              <a:t>B. 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    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对预处理后的源文件进行词法分析、语法分析、语义分析、中间代码生成、代码优化以及目标代码生成，得到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汇编代码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72432B-05BB-4D32-888E-24EC9EEB21EC}"/>
              </a:ext>
            </a:extLst>
          </p:cNvPr>
          <p:cNvSpPr/>
          <p:nvPr/>
        </p:nvSpPr>
        <p:spPr>
          <a:xfrm>
            <a:off x="1476310" y="1728090"/>
            <a:ext cx="576048" cy="2160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87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/>
        </p:nvCxnSpPr>
        <p:spPr>
          <a:xfrm>
            <a:off x="342216" y="720006"/>
            <a:ext cx="8406700" cy="0"/>
          </a:xfrm>
          <a:prstGeom prst="line">
            <a:avLst/>
          </a:prstGeom>
          <a:noFill/>
          <a:ln w="12700" cap="flat" cmpd="sng" algn="ctr">
            <a:gradFill>
              <a:gsLst>
                <a:gs pos="0">
                  <a:srgbClr val="17406D"/>
                </a:gs>
                <a:gs pos="100000">
                  <a:srgbClr val="17406D">
                    <a:alpha val="1100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60" y="4763098"/>
            <a:ext cx="1968668" cy="219834"/>
          </a:xfrm>
          <a:prstGeom prst="rect">
            <a:avLst/>
          </a:prstGeom>
        </p:spPr>
      </p:pic>
      <p:sp>
        <p:nvSpPr>
          <p:cNvPr id="6" name="TextBox 10"/>
          <p:cNvSpPr txBox="1"/>
          <p:nvPr/>
        </p:nvSpPr>
        <p:spPr>
          <a:xfrm>
            <a:off x="288210" y="143958"/>
            <a:ext cx="507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17406D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实验原理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7B897B-0C3E-452D-99B5-70350713CA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831" y="1384893"/>
            <a:ext cx="4536378" cy="293541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52B0B67-ACF9-43BC-802B-9F7FC9916343}"/>
              </a:ext>
            </a:extLst>
          </p:cNvPr>
          <p:cNvSpPr/>
          <p:nvPr/>
        </p:nvSpPr>
        <p:spPr>
          <a:xfrm>
            <a:off x="441224" y="777025"/>
            <a:ext cx="8208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一段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语言程序的执行过程主要包括如下：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编译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汇编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链接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加载执行；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7233C2-EEC2-46B9-A970-6B4E8443132F}"/>
              </a:ext>
            </a:extLst>
          </p:cNvPr>
          <p:cNvSpPr/>
          <p:nvPr/>
        </p:nvSpPr>
        <p:spPr>
          <a:xfrm>
            <a:off x="3992240" y="1328673"/>
            <a:ext cx="4972694" cy="3252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汇编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：将汇编代码翻译成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能识别的机器码，并按照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ELF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文件的格式标准，将机器码存储在目标文件中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每一个汇编语句几乎都对应一条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指令。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汇编器只需根据汇编语句和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指令的对照表一一翻译即可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汇编语句与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指令的对照表：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ISA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手册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riscv.org/technical/specifications/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72432B-05BB-4D32-888E-24EC9EEB21EC}"/>
              </a:ext>
            </a:extLst>
          </p:cNvPr>
          <p:cNvSpPr/>
          <p:nvPr/>
        </p:nvSpPr>
        <p:spPr>
          <a:xfrm>
            <a:off x="1188286" y="2520156"/>
            <a:ext cx="576048" cy="2160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06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578455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929</Words>
  <Characters>0</Characters>
  <Application>Microsoft Office PowerPoint</Application>
  <DocSecurity>0</DocSecurity>
  <PresentationFormat>自定义</PresentationFormat>
  <Lines>0</Lines>
  <Paragraphs>135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KaiTi</vt:lpstr>
      <vt:lpstr>楷体</vt:lpstr>
      <vt:lpstr>宋体</vt:lpstr>
      <vt:lpstr>微软雅黑</vt:lpstr>
      <vt:lpstr>Aharoni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http:/www.ypppt.com</cp:keywords>
  <cp:lastModifiedBy/>
  <cp:revision>1</cp:revision>
  <dcterms:created xsi:type="dcterms:W3CDTF">2017-05-21T03:30:57Z</dcterms:created>
  <dcterms:modified xsi:type="dcterms:W3CDTF">2022-04-14T05:36:50Z</dcterms:modified>
</cp:coreProperties>
</file>