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0" r:id="rId3"/>
    <p:sldId id="265" r:id="rId4"/>
    <p:sldId id="267" r:id="rId5"/>
    <p:sldId id="266" r:id="rId6"/>
    <p:sldId id="269" r:id="rId7"/>
    <p:sldId id="268" r:id="rId8"/>
  </p:sldIdLst>
  <p:sldSz cx="5715000" cy="9144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061" y="36"/>
      </p:cViewPr>
      <p:guideLst>
        <p:guide orient="horz" pos="2880"/>
        <p:guide pos="18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2021/11/2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05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64594" y="1143000"/>
            <a:ext cx="192881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6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</p:spPr>
        <p:txBody>
          <a:bodyPr anchor="ctr" anchorCtr="1"/>
          <a:lstStyle>
            <a:lvl1pPr>
              <a:defRPr sz="2600"/>
            </a:lvl1pPr>
          </a:lstStyle>
          <a:p>
            <a:r>
              <a:rPr lang="zh-CN" altLang="en-US" smtClean="0"/>
              <a:t>请填写试卷标题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6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571500" rtl="0" eaLnBrk="1" fontAlgn="auto" latinLnBrk="0" hangingPunct="1">
        <a:lnSpc>
          <a:spcPct val="100000"/>
        </a:lnSpc>
        <a:spcBef>
          <a:spcPct val="0"/>
        </a:spcBef>
        <a:buNone/>
        <a:defRPr sz="175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2862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005840" algn="l"/>
        </a:tabLst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7143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00012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2858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1.png"/><Relationship Id="rId5" Type="http://schemas.openxmlformats.org/officeDocument/2006/relationships/tags" Target="../tags/tag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1" Type="http://schemas.openxmlformats.org/officeDocument/2006/relationships/image" Target="../media/image5.png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image" Target="../media/image4.jpe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10" Type="http://schemas.openxmlformats.org/officeDocument/2006/relationships/tags" Target="../tags/tag22.xml"/><Relationship Id="rId19" Type="http://schemas.openxmlformats.org/officeDocument/2006/relationships/image" Target="../media/image3.jpe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image" Target="../media/image2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7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6.png"/><Relationship Id="rId5" Type="http://schemas.openxmlformats.org/officeDocument/2006/relationships/tags" Target="../tags/tag3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3.xml"/><Relationship Id="rId9" Type="http://schemas.openxmlformats.org/officeDocument/2006/relationships/tags" Target="../tags/tag3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10" Type="http://schemas.openxmlformats.org/officeDocument/2006/relationships/tags" Target="../tags/tag48.xml"/><Relationship Id="rId19" Type="http://schemas.openxmlformats.org/officeDocument/2006/relationships/image" Target="../media/image2.png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tags" Target="../tags/tag72.xml"/><Relationship Id="rId2" Type="http://schemas.openxmlformats.org/officeDocument/2006/relationships/tags" Target="../tags/tag57.xml"/><Relationship Id="rId16" Type="http://schemas.openxmlformats.org/officeDocument/2006/relationships/tags" Target="../tags/tag71.xml"/><Relationship Id="rId20" Type="http://schemas.openxmlformats.org/officeDocument/2006/relationships/image" Target="../media/image2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10" Type="http://schemas.openxmlformats.org/officeDocument/2006/relationships/tags" Target="../tags/tag65.xml"/><Relationship Id="rId19" Type="http://schemas.openxmlformats.org/officeDocument/2006/relationships/image" Target="../media/image8.png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image" Target="../media/image2.png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10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image" Target="../media/image9.png"/><Relationship Id="rId5" Type="http://schemas.openxmlformats.org/officeDocument/2006/relationships/tags" Target="../tags/tag7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触发器部分</a:t>
            </a:r>
            <a:r>
              <a:rPr lang="zh-CN" altLang="en-US" sz="3200" dirty="0"/>
              <a:t>作业</a:t>
            </a: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2000" smtClean="0">
                <a:solidFill>
                  <a:srgbClr val="000000"/>
                </a:solidFill>
              </a:rPr>
              <a:t>总分</a:t>
            </a:r>
            <a:r>
              <a:rPr lang="en-US" altLang="zh-CN" sz="2000" smtClean="0">
                <a:solidFill>
                  <a:srgbClr val="000000"/>
                </a:solidFill>
              </a:rPr>
              <a:t>: 37</a:t>
            </a:r>
            <a:endParaRPr lang="zh-CN" altLang="en-US" sz="2000" smtClean="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noAutofit/>
          </a:bodyPr>
          <a:lstStyle/>
          <a:p>
            <a:pPr lvl="0" algn="l">
              <a:buNone/>
            </a:pPr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5482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 dirty="0" smtClean="0">
                <a:sym typeface="+mn-ea"/>
              </a:rPr>
              <a:t>1</a:t>
            </a:r>
            <a:r>
              <a:rPr lang="en-US" altLang="zh-CN" sz="2600" dirty="0" smtClean="0">
                <a:sym typeface="+mn-ea"/>
              </a:rPr>
              <a:t>.</a:t>
            </a:r>
            <a:r>
              <a:rPr lang="zh-CN" altLang="en-US" sz="2600" dirty="0" smtClean="0">
                <a:sym typeface="+mn-ea"/>
              </a:rPr>
              <a:t> </a:t>
            </a:r>
            <a:r>
              <a:rPr lang="zh-CN" altLang="en-US" sz="2600" dirty="0">
                <a:sym typeface="+mn-ea"/>
              </a:rPr>
              <a:t>使用logisim存储库的D触发器单元，实现带异步清零CLR的4位寄存器。逻辑图如下，异步清零高电平有效时输出端立即为0。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正常使用主观题需2.0以上版本雨课堂</a:t>
            </a:r>
          </a:p>
        </p:txBody>
      </p:sp>
      <p:pic>
        <p:nvPicPr>
          <p:cNvPr id="30" name="图片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0890" y="3346450"/>
            <a:ext cx="4173855" cy="2607310"/>
          </a:xfrm>
          <a:prstGeom prst="rect">
            <a:avLst/>
          </a:prstGeom>
        </p:spPr>
      </p:pic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5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</a:p>
          </p:txBody>
        </p:sp>
      </p:grpSp>
      <p:pic>
        <p:nvPicPr>
          <p:cNvPr id="3" name="图片 2" descr="tmp1F7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617855"/>
            <a:ext cx="4572000" cy="24358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如下图所示，设边沿D触发器的初态为“0”。结论正确的是（    ）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输出端表达式：F=Q0Q1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输出端波形：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输出端波形：</a:t>
            </a: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283075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输出端表达式：F=Q0+Q1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pic>
        <p:nvPicPr>
          <p:cNvPr id="18" name="图片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4985" y="4852035"/>
            <a:ext cx="2575560" cy="7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12440" y="6054090"/>
            <a:ext cx="2660650" cy="7327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" name="图片 3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240" y="2410460"/>
            <a:ext cx="3837305" cy="1358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12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5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2" name="图片 1" descr="tmp713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571500" y="635000"/>
            <a:ext cx="4572000" cy="47625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</a:rPr>
              <a:t>此题未设置答案，请点击右侧设置按钮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电路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如图所示，设JK触发器的初态Q为“0”，边沿触发。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和S是异步清零和置1端。给定输入时钟CP，确定输出端Y的波形。</a:t>
            </a: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正常使用主观题需2.0以上版本雨课堂</a:t>
            </a:r>
          </a:p>
        </p:txBody>
      </p:sp>
      <p:pic>
        <p:nvPicPr>
          <p:cNvPr id="11" name="图片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4090" y="6130925"/>
            <a:ext cx="3444875" cy="937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6925" y="3242310"/>
            <a:ext cx="4346575" cy="2403475"/>
          </a:xfrm>
          <a:prstGeom prst="rect">
            <a:avLst/>
          </a:prstGeom>
        </p:spPr>
      </p:pic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</a:p>
          </p:txBody>
        </p:sp>
      </p:grpSp>
      <p:pic>
        <p:nvPicPr>
          <p:cNvPr id="2" name="图片 1" descr="tmp71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0710" y="678180"/>
            <a:ext cx="451358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时钟边沿触发的JK触发器，在J=1 K=0，在有效时钟边沿到来时，触发器将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保持原态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翻转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置1</a:t>
            </a: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置0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12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5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2" name="图片 1" descr="tmp713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571500" y="635000"/>
            <a:ext cx="4572000" cy="47625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</a:rPr>
              <a:t>此题未设置答案，请点击右侧设置按钮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5.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如图所示电路，若输入CP脉冲的频率为100KHZ，则输出Q的频率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zh-CN" altLang="en-US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571500" y="635000"/>
            <a:ext cx="4572000" cy="47625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</a:rPr>
              <a:t>此题未设置答案，请点击右侧设置按钮</a:t>
            </a:r>
          </a:p>
        </p:txBody>
      </p:sp>
      <p:pic>
        <p:nvPicPr>
          <p:cNvPr id="11" name="图片 6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1100" y="3999865"/>
            <a:ext cx="3353435" cy="19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矩形 11" hidden="1"/>
          <p:cNvSpPr/>
          <p:nvPr>
            <p:custDataLst>
              <p:tags r:id="rId5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 hidden="1"/>
          <p:cNvSpPr txBox="1"/>
          <p:nvPr>
            <p:custDataLst>
              <p:tags r:id="rId6"/>
            </p:custDataLst>
          </p:nvPr>
        </p:nvSpPr>
        <p:spPr>
          <a:xfrm>
            <a:off x="6184900" y="8612832"/>
            <a:ext cx="494284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文本框 17" hidden="1"/>
          <p:cNvSpPr txBox="1"/>
          <p:nvPr>
            <p:custDataLst>
              <p:tags r:id="rId7"/>
            </p:custDataLst>
          </p:nvPr>
        </p:nvSpPr>
        <p:spPr>
          <a:xfrm>
            <a:off x="6350000" y="1270000"/>
            <a:ext cx="461264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此处添加答案解析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6" name="组合 15" hidden="1"/>
          <p:cNvGrpSpPr/>
          <p:nvPr>
            <p:custDataLst>
              <p:tags r:id="rId8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3" name="RemarkBack" hidden="1"/>
            <p:cNvSpPr/>
            <p:nvPr>
              <p:custDataLst>
                <p:tags r:id="rId15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 hidden="1"/>
            <p:cNvSpPr/>
            <p:nvPr>
              <p:custDataLst>
                <p:tags r:id="rId16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 hidden="1"/>
            <p:cNvSpPr txBox="1"/>
            <p:nvPr>
              <p:custDataLst>
                <p:tags r:id="rId17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3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2" name="图片 1" descr="tmp713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6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电路如下图(a)所示，试在图(b)中画出给定输入波形作用下的输出波形，各触发器的初态均为0 </a:t>
            </a: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正常使用主观题需2.0以上版本雨课堂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484630" y="4995633"/>
            <a:ext cx="290004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sz="1400" b="0" dirty="0">
                <a:latin typeface="Times New Roman" panose="02020603050405020304" charset="0"/>
                <a:ea typeface="宋体" panose="02010600030101010101" pitchFamily="2" charset="-122"/>
              </a:rPr>
              <a:t>(a)</a:t>
            </a:r>
            <a:endParaRPr lang="en-US" altLang="en-US" sz="1400" b="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13" name="图片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0" y="5510968"/>
            <a:ext cx="4777651" cy="84931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4" name="文本框 13"/>
          <p:cNvSpPr txBox="1"/>
          <p:nvPr/>
        </p:nvSpPr>
        <p:spPr>
          <a:xfrm>
            <a:off x="1484630" y="6442075"/>
            <a:ext cx="290004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sz="1400" b="0">
                <a:latin typeface="Times New Roman" panose="02020603050405020304" charset="0"/>
                <a:ea typeface="宋体" panose="02010600030101010101" pitchFamily="2" charset="-122"/>
              </a:rPr>
              <a:t>(b)</a:t>
            </a:r>
            <a:endParaRPr lang="en-US" altLang="en-US" sz="14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1515" y="2858770"/>
            <a:ext cx="4486275" cy="1987550"/>
          </a:xfrm>
          <a:prstGeom prst="rect">
            <a:avLst/>
          </a:prstGeom>
        </p:spPr>
      </p:pic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</a:p>
          </p:txBody>
        </p:sp>
      </p:grpSp>
      <p:pic>
        <p:nvPicPr>
          <p:cNvPr id="2" name="图片 1" descr="tmp71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HASREMARK" val="False"/>
  <p:tag name="PROBLEMBLANKKEYWORD" val="填空"/>
  <p:tag name="PROBLEMSCORE" val="3.0"/>
  <p:tag name="PROBLEMBLANK" val="[{&quot;Num&quot;:1,&quot;Score&quot;:3.0,&quot;Answers&quot;:[&quot;&quot;],&quot;CaseSensitive&quot;:false,&quot;FuzzyMatch&quot;:false}]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全屏显示(16:10)</PresentationFormat>
  <Paragraphs>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微软雅黑</vt:lpstr>
      <vt:lpstr>Arial</vt:lpstr>
      <vt:lpstr>Times New Roman</vt:lpstr>
      <vt:lpstr>Office 主题​​</vt:lpstr>
      <vt:lpstr>触发器部分作业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寄存器部分作业</dc:title>
  <dc:creator>wanghp</dc:creator>
  <cp:lastModifiedBy>Microsoft 帐户</cp:lastModifiedBy>
  <cp:revision>40</cp:revision>
  <dcterms:created xsi:type="dcterms:W3CDTF">2019-06-19T02:08:00Z</dcterms:created>
  <dcterms:modified xsi:type="dcterms:W3CDTF">2021-11-02T03:29:04Z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3772E28256CB4F48A15D8AD19773F346</vt:lpwstr>
  </property>
</Properties>
</file>