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62" r:id="rId4"/>
    <p:sldId id="263" r:id="rId5"/>
    <p:sldId id="265" r:id="rId6"/>
    <p:sldId id="266" r:id="rId7"/>
    <p:sldId id="267" r:id="rId8"/>
    <p:sldId id="280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9" r:id="rId18"/>
    <p:sldId id="276" r:id="rId19"/>
    <p:sldId id="277" r:id="rId20"/>
    <p:sldId id="281" r:id="rId21"/>
    <p:sldId id="26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26D0-6DBF-4AAC-9118-EFC808A4AB1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9C89-3149-43B8-B922-B208D6CC5B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26D0-6DBF-4AAC-9118-EFC808A4AB1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9C89-3149-43B8-B922-B208D6CC5B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26D0-6DBF-4AAC-9118-EFC808A4AB1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9C89-3149-43B8-B922-B208D6CC5B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26D0-6DBF-4AAC-9118-EFC808A4AB1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9C89-3149-43B8-B922-B208D6CC5B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26D0-6DBF-4AAC-9118-EFC808A4AB1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9C89-3149-43B8-B922-B208D6CC5B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26D0-6DBF-4AAC-9118-EFC808A4AB1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9C89-3149-43B8-B922-B208D6CC5B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26D0-6DBF-4AAC-9118-EFC808A4AB1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9C89-3149-43B8-B922-B208D6CC5B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26D0-6DBF-4AAC-9118-EFC808A4AB1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9C89-3149-43B8-B922-B208D6CC5B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26D0-6DBF-4AAC-9118-EFC808A4AB1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9C89-3149-43B8-B922-B208D6CC5B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26D0-6DBF-4AAC-9118-EFC808A4AB1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9C89-3149-43B8-B922-B208D6CC5B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26D0-6DBF-4AAC-9118-EFC808A4AB1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9C89-3149-43B8-B922-B208D6CC5B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A26D0-6DBF-4AAC-9118-EFC808A4AB1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A9C89-3149-43B8-B922-B208D6CC5B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cs/papers/0212/0212032.pdf" TargetMode="External"/><Relationship Id="rId2" Type="http://schemas.openxmlformats.org/officeDocument/2006/relationships/hyperlink" Target="https://arxiv.org/pdf/cs/020507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512.01100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6710" y="25400"/>
            <a:ext cx="8973820" cy="2387600"/>
          </a:xfrm>
        </p:spPr>
        <p:txBody>
          <a:bodyPr>
            <a:normAutofit/>
          </a:bodyPr>
          <a:lstStyle/>
          <a:p>
            <a:r>
              <a:rPr lang="en-US" altLang="zh-CN"/>
              <a:t>Analysis for papers relating sentiment categorization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54375" y="3138805"/>
            <a:ext cx="8357870" cy="1655445"/>
          </a:xfrm>
        </p:spPr>
        <p:txBody>
          <a:bodyPr/>
          <a:lstStyle/>
          <a:p>
            <a:r>
              <a:rPr lang="en-US" altLang="zh-CN" i="1" dirty="0">
                <a:sym typeface="+mn-ea"/>
              </a:rPr>
              <a:t>-- Sentiment Computing of Internet Text course presentation</a:t>
            </a:r>
            <a:endParaRPr lang="en-US" altLang="zh-CN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8938443" y="5101225"/>
            <a:ext cx="267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/>
              <a:t>Jerry Yang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Target-Dependent LSTM. (Duyu Tang, Bing Qin, et al., 2016)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45385"/>
            <a:ext cx="10515600" cy="4351338"/>
          </a:xfrm>
        </p:spPr>
        <p:txBody>
          <a:bodyPr/>
          <a:lstStyle/>
          <a:p>
            <a:r>
              <a:rPr lang="en-US" altLang="zh-CN"/>
              <a:t>Long short-term memory network (LSTM)</a:t>
            </a:r>
          </a:p>
          <a:p>
            <a:endParaRPr lang="en-US" altLang="zh-CN"/>
          </a:p>
          <a:p>
            <a:r>
              <a:rPr lang="en-US" altLang="zh-CN"/>
              <a:t>Target-dependent LSTM (TD-LSTM)</a:t>
            </a:r>
          </a:p>
          <a:p>
            <a:endParaRPr lang="en-US" altLang="zh-CN"/>
          </a:p>
          <a:p>
            <a:r>
              <a:rPr lang="en-US" altLang="zh-CN"/>
              <a:t>Target-connection LSTM (TC-LSTM)</a:t>
            </a:r>
          </a:p>
          <a:p>
            <a:endParaRPr lang="en-US" altLang="zh-CN"/>
          </a:p>
          <a:p>
            <a:r>
              <a:rPr lang="en-US" altLang="zh-CN"/>
              <a:t>Tried attention but not work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Effective LSTMs for Target-Dependent Sentiment Classification.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>
                <a:sym typeface="+mn-ea"/>
              </a:rPr>
              <a:t>Effective LSTMs for Target-Dependent Sentiment Classification.</a:t>
            </a:r>
            <a:br>
              <a:rPr lang="zh-CN" altLang="en-US" sz="3600"/>
            </a:b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JH`SZ7[RJ1UZLB1)8$MB6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1165860"/>
            <a:ext cx="936371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]7`K9(TH3YLG]MB6LR_F1T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62655"/>
            <a:ext cx="10516235" cy="2932430"/>
          </a:xfrm>
          <a:prstGeom prst="rect">
            <a:avLst/>
          </a:prstGeom>
        </p:spPr>
      </p:pic>
      <p:pic>
        <p:nvPicPr>
          <p:cNvPr id="5" name="图片 4" descr="WYKX_`4`$N8944CIGHR)_A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10515600" cy="30403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>
                <a:sym typeface="+mn-ea"/>
              </a:rPr>
              <a:t>Effective LSTMs for Target-Dependent Sentiment Classification.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IXEQ5PVSDN$T8G]VF8YK$F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264285"/>
            <a:ext cx="11231880" cy="52527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>
                <a:sym typeface="+mn-ea"/>
              </a:rPr>
              <a:t>Effective LSTMs for Target-Dependent Sentiment Classification.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BLTW{_%RC}N_`CRY1Z(X)6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9205"/>
            <a:ext cx="10567035" cy="55067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E}D0X2@W`%{PR92U%OJBPN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80" y="4272280"/>
            <a:ext cx="10043795" cy="2450465"/>
          </a:xfrm>
          <a:prstGeom prst="rect">
            <a:avLst/>
          </a:prstGeom>
        </p:spPr>
      </p:pic>
      <p:pic>
        <p:nvPicPr>
          <p:cNvPr id="5" name="图片 4" descr="$Z}I``)XYDS)HJ)$[R5U]$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10579100" cy="41408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Model structure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6626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b="1"/>
              <a:t>network</a:t>
            </a:r>
            <a:r>
              <a:rPr lang="zh-CN" altLang="en-US"/>
              <a:t>: LSTM * 2 + softmax</a:t>
            </a:r>
          </a:p>
          <a:p>
            <a:endParaRPr lang="zh-CN" altLang="en-US"/>
          </a:p>
          <a:p>
            <a:r>
              <a:rPr lang="zh-CN" altLang="en-US" b="1"/>
              <a:t>parameter</a:t>
            </a:r>
            <a:r>
              <a:rPr lang="zh-CN" altLang="en-US"/>
              <a:t>: randomize with uniform distribution U(−0.003, 0.003)</a:t>
            </a:r>
          </a:p>
          <a:p>
            <a:endParaRPr lang="zh-CN" altLang="en-US" b="1"/>
          </a:p>
          <a:p>
            <a:r>
              <a:rPr lang="zh-CN" altLang="en-US" b="1"/>
              <a:t>optimizer</a:t>
            </a:r>
            <a:r>
              <a:rPr lang="zh-CN" altLang="en-US"/>
              <a:t>: SGD</a:t>
            </a:r>
          </a:p>
          <a:p>
            <a:endParaRPr lang="zh-CN" altLang="en-US"/>
          </a:p>
          <a:p>
            <a:r>
              <a:rPr lang="zh-CN" altLang="en-US" b="1"/>
              <a:t>learning rate</a:t>
            </a:r>
            <a:r>
              <a:rPr lang="zh-CN" altLang="en-US"/>
              <a:t>: 0.01</a:t>
            </a:r>
          </a:p>
          <a:p>
            <a:endParaRPr lang="zh-CN" altLang="en-US"/>
          </a:p>
          <a:p>
            <a:r>
              <a:rPr lang="en-US" altLang="zh-CN" b="1"/>
              <a:t>word embedding</a:t>
            </a:r>
            <a:r>
              <a:rPr lang="zh-CN" altLang="en-US"/>
              <a:t>: 100-dimensional Glove vector from twtter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>
                <a:sym typeface="+mn-ea"/>
              </a:rPr>
              <a:t>Effective LSTMs for Target-Dependent Sentiment Classification.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6JZCCN8[`9}OP91RLSWJ2C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1825625"/>
            <a:ext cx="11366500" cy="42227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Standard LSTM</a:t>
            </a:r>
          </a:p>
          <a:p>
            <a:endParaRPr lang="en-US" altLang="zh-CN"/>
          </a:p>
          <a:p>
            <a:r>
              <a:rPr lang="en-US" altLang="zh-CN"/>
              <a:t>Target-dependent LSTM</a:t>
            </a:r>
          </a:p>
          <a:p>
            <a:endParaRPr lang="en-US" altLang="zh-CN"/>
          </a:p>
          <a:p>
            <a:r>
              <a:rPr lang="en-US" altLang="zh-CN"/>
              <a:t>Target-connection LSTM</a:t>
            </a:r>
          </a:p>
          <a:p>
            <a:endParaRPr lang="en-US" altLang="zh-CN"/>
          </a:p>
          <a:p>
            <a:r>
              <a:rPr lang="en-US" altLang="zh-CN"/>
              <a:t>Attention not work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Selected papers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Thumbs up? Sentiment classification using machine learning techniques</a:t>
            </a:r>
            <a:r>
              <a:rPr lang="en-US" altLang="zh-CN">
                <a:sym typeface="+mn-ea"/>
              </a:rPr>
              <a:t>. (Bo Pang &amp; Lillian Lee, 2002)</a:t>
            </a: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Thumbs up or thumbs down? Semantic orientation applied to unsupervised classification of reviews. (Turney, 2002)</a:t>
            </a: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Effective LSTMs for Target-Dependent Sentiment Classification. (Duyu Tang, Bing Qin, Xiaocheng Feng, Ting Liu, 2016)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0570A-DBB9-4321-8B7A-AC45F020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A472F-87ED-42D1-BF69-050FB9B95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[Thumbs up? Sentiment Classification using Machine Learning Techniques](</a:t>
            </a:r>
            <a:r>
              <a:rPr lang="en-US" altLang="zh-CN" dirty="0">
                <a:hlinkClick r:id="rId2"/>
              </a:rPr>
              <a:t>https://arxiv.org/pdf/cs/0205070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[Thumbs Up or Thumbs Down? Semantic Orientation Applied to Unsupervised Classification of Reviews](</a:t>
            </a:r>
            <a:r>
              <a:rPr lang="en-US" altLang="zh-CN" dirty="0">
                <a:hlinkClick r:id="rId3"/>
              </a:rPr>
              <a:t>https://arxiv.org/ftp/cs/papers/0212/0212032.pdf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[Effective LSTMs for Target-Dependent Sentiment Classification.](</a:t>
            </a:r>
            <a:r>
              <a:rPr lang="en-US" altLang="zh-CN" dirty="0">
                <a:hlinkClick r:id="rId4"/>
              </a:rPr>
              <a:t>https://arxiv.org/pdf/1512.01100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8628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66870" y="2569845"/>
            <a:ext cx="3859530" cy="1325880"/>
          </a:xfrm>
        </p:spPr>
        <p:txBody>
          <a:bodyPr>
            <a:noAutofit/>
          </a:bodyPr>
          <a:lstStyle/>
          <a:p>
            <a:r>
              <a:rPr lang="en-US" altLang="zh-CN" sz="5400"/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Looking for The Roots of</a:t>
            </a:r>
            <a:r>
              <a:rPr lang="en-US" altLang="zh-CN">
                <a:sym typeface="+mn-ea"/>
              </a:rPr>
              <a:t> Sentiment Computing:</a:t>
            </a:r>
            <a:r>
              <a:rPr lang="en-US" altLang="zh-CN"/>
              <a:t> How did it start?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A Brief Introduction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Effective LSTMs for Target-Dependent Sentiment Classification.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How did sentiment classification start?</a:t>
            </a:r>
            <a:endParaRPr lang="en-US" altLang="zh-CN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61185"/>
            <a:ext cx="10515600" cy="3136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Description about the sources</a:t>
            </a:r>
          </a:p>
        </p:txBody>
      </p:sp>
      <p:pic>
        <p:nvPicPr>
          <p:cNvPr id="7" name="图片 6" descr="timeline.drawi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0305"/>
            <a:ext cx="10516235" cy="3606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Brief Introduction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Thumbs up?</a:t>
            </a:r>
            <a:r>
              <a:rPr lang="en-US" altLang="zh-CN">
                <a:sym typeface="+mn-ea"/>
              </a:rPr>
              <a:t> (Bo Pang &amp; Lillian Lee, 2002)</a:t>
            </a: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Thumbs up or thumbs down? (Turney, 2002)</a:t>
            </a: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Target-Dependent LSTM. (Duyu Tang, Bing Qin, Xiaocheng Feng, Ting Liu, 2016)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Thumbs up? </a:t>
            </a:r>
            <a:r>
              <a:rPr lang="en-US" altLang="zh-CN" dirty="0">
                <a:sym typeface="+mn-ea"/>
              </a:rPr>
              <a:t>(Bo Pang &amp; Lillian Lee, 2002)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Previous work mainly focus on topics categorization</a:t>
            </a:r>
          </a:p>
          <a:p>
            <a:endParaRPr lang="en-US" altLang="zh-CN" dirty="0"/>
          </a:p>
          <a:p>
            <a:r>
              <a:rPr lang="en-US" altLang="zh-CN" dirty="0"/>
              <a:t>Tried three machine learning models</a:t>
            </a:r>
          </a:p>
          <a:p>
            <a:endParaRPr lang="en-US" altLang="zh-CN" dirty="0"/>
          </a:p>
          <a:p>
            <a:r>
              <a:rPr lang="en-US" altLang="zh-CN" dirty="0"/>
              <a:t>Verified the differences between topics categorization and sentiment classification</a:t>
            </a:r>
          </a:p>
          <a:p>
            <a:endParaRPr lang="en-US" altLang="zh-CN" dirty="0"/>
          </a:p>
          <a:p>
            <a:r>
              <a:rPr lang="en-US" altLang="zh-CN" dirty="0"/>
              <a:t>An assumption about next step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BAFD1-37D9-4D81-B4FA-41B7DE18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Thumbs up? </a:t>
            </a:r>
            <a:r>
              <a:rPr lang="en-US" altLang="zh-CN" dirty="0">
                <a:sym typeface="+mn-ea"/>
              </a:rPr>
              <a:t>(Bo Pang &amp; Lillian Lee, 2002)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08D4AD5-4D4B-4D28-A7CB-60FB1E979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4731"/>
            <a:ext cx="9505950" cy="3829050"/>
          </a:xfrm>
        </p:spPr>
      </p:pic>
    </p:spTree>
    <p:extLst>
      <p:ext uri="{BB962C8B-B14F-4D97-AF65-F5344CB8AC3E}">
        <p14:creationId xmlns:p14="http://schemas.microsoft.com/office/powerpoint/2010/main" val="96360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Thumbs up or thumbs down? (Turney, 2002)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Computing </a:t>
            </a:r>
            <a:r>
              <a:rPr lang="zh-CN" altLang="en-US"/>
              <a:t>sematic orientation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Mentioned Tong's work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Advantages of their PMI-IR algorithm</a:t>
            </a:r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434</Words>
  <Application>Microsoft Office PowerPoint</Application>
  <PresentationFormat>宽屏</PresentationFormat>
  <Paragraphs>82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Calibri</vt:lpstr>
      <vt:lpstr>Office 主题​​</vt:lpstr>
      <vt:lpstr>Analysis for papers relating sentiment categorization</vt:lpstr>
      <vt:lpstr>Selected papers</vt:lpstr>
      <vt:lpstr>Content</vt:lpstr>
      <vt:lpstr>How did sentiment classification start?</vt:lpstr>
      <vt:lpstr>Description about the sources</vt:lpstr>
      <vt:lpstr>A Brief Introduction</vt:lpstr>
      <vt:lpstr>Thumbs up? (Bo Pang &amp; Lillian Lee, 2002)</vt:lpstr>
      <vt:lpstr>Thumbs up? (Bo Pang &amp; Lillian Lee, 2002)</vt:lpstr>
      <vt:lpstr>Thumbs up or thumbs down? (Turney, 2002)</vt:lpstr>
      <vt:lpstr>Target-Dependent LSTM. (Duyu Tang, Bing Qin, et al., 2016)</vt:lpstr>
      <vt:lpstr>Effective LSTMs for Target-Dependent Sentiment Classification.</vt:lpstr>
      <vt:lpstr>Effective LSTMs for Target-Dependent Sentiment Classification. </vt:lpstr>
      <vt:lpstr>PowerPoint 演示文稿</vt:lpstr>
      <vt:lpstr>Effective LSTMs for Target-Dependent Sentiment Classification.</vt:lpstr>
      <vt:lpstr>Effective LSTMs for Target-Dependent Sentiment Classification.</vt:lpstr>
      <vt:lpstr>PowerPoint 演示文稿</vt:lpstr>
      <vt:lpstr>Model structure</vt:lpstr>
      <vt:lpstr>Effective LSTMs for Target-Dependent Sentiment Classification.</vt:lpstr>
      <vt:lpstr>Summary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Volkleon Young</dc:creator>
  <cp:lastModifiedBy>Volkleon Young</cp:lastModifiedBy>
  <cp:revision>50</cp:revision>
  <dcterms:created xsi:type="dcterms:W3CDTF">2021-12-30T04:07:00Z</dcterms:created>
  <dcterms:modified xsi:type="dcterms:W3CDTF">2021-12-30T09:38:55Z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