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7559675" cy="10691800"/>
  <p:embeddedFontLst>
    <p:embeddedFont>
      <p:font typeface="Nuni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hlASyWwOsyogAx3BaVCqvluGxr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6"/>
          <p:cNvSpPr txBox="1"/>
          <p:nvPr>
            <p:ph type="title"/>
          </p:nvPr>
        </p:nvSpPr>
        <p:spPr>
          <a:xfrm>
            <a:off x="1858680" y="1822680"/>
            <a:ext cx="5360400" cy="14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6"/>
          <p:cNvSpPr txBox="1"/>
          <p:nvPr>
            <p:ph idx="1" type="body"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6"/>
          <p:cNvSpPr txBox="1"/>
          <p:nvPr>
            <p:ph idx="2" type="body"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7"/>
          <p:cNvSpPr txBox="1"/>
          <p:nvPr>
            <p:ph type="title"/>
          </p:nvPr>
        </p:nvSpPr>
        <p:spPr>
          <a:xfrm>
            <a:off x="1858680" y="1822680"/>
            <a:ext cx="5360400" cy="14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7"/>
          <p:cNvSpPr txBox="1"/>
          <p:nvPr>
            <p:ph idx="1"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7"/>
          <p:cNvSpPr txBox="1"/>
          <p:nvPr>
            <p:ph idx="2"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3"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4" type="body"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/>
          <p:nvPr>
            <p:ph type="title"/>
          </p:nvPr>
        </p:nvSpPr>
        <p:spPr>
          <a:xfrm>
            <a:off x="1858680" y="1822680"/>
            <a:ext cx="5360400" cy="14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8"/>
          <p:cNvSpPr txBox="1"/>
          <p:nvPr>
            <p:ph idx="1"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8"/>
          <p:cNvSpPr txBox="1"/>
          <p:nvPr>
            <p:ph idx="2"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3"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4"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8"/>
          <p:cNvSpPr txBox="1"/>
          <p:nvPr>
            <p:ph idx="5"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8"/>
          <p:cNvSpPr txBox="1"/>
          <p:nvPr>
            <p:ph idx="6"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9"/>
          <p:cNvSpPr txBox="1"/>
          <p:nvPr>
            <p:ph type="title"/>
          </p:nvPr>
        </p:nvSpPr>
        <p:spPr>
          <a:xfrm>
            <a:off x="1858680" y="1822680"/>
            <a:ext cx="5360400" cy="14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9"/>
          <p:cNvSpPr txBox="1"/>
          <p:nvPr>
            <p:ph idx="1" type="subTitle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0"/>
          <p:cNvSpPr txBox="1"/>
          <p:nvPr>
            <p:ph type="title"/>
          </p:nvPr>
        </p:nvSpPr>
        <p:spPr>
          <a:xfrm>
            <a:off x="1858680" y="1822680"/>
            <a:ext cx="5360400" cy="14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0"/>
          <p:cNvSpPr txBox="1"/>
          <p:nvPr>
            <p:ph idx="1"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1"/>
          <p:cNvSpPr txBox="1"/>
          <p:nvPr>
            <p:ph type="title"/>
          </p:nvPr>
        </p:nvSpPr>
        <p:spPr>
          <a:xfrm>
            <a:off x="1858680" y="1822680"/>
            <a:ext cx="5360400" cy="14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1"/>
          <p:cNvSpPr txBox="1"/>
          <p:nvPr>
            <p:ph idx="1"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1"/>
          <p:cNvSpPr txBox="1"/>
          <p:nvPr>
            <p:ph idx="2" type="body"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2"/>
          <p:cNvSpPr txBox="1"/>
          <p:nvPr>
            <p:ph type="title"/>
          </p:nvPr>
        </p:nvSpPr>
        <p:spPr>
          <a:xfrm>
            <a:off x="1858680" y="1822680"/>
            <a:ext cx="5360400" cy="14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3"/>
          <p:cNvSpPr txBox="1"/>
          <p:nvPr>
            <p:ph idx="1" type="subTitle"/>
          </p:nvPr>
        </p:nvSpPr>
        <p:spPr>
          <a:xfrm>
            <a:off x="1858680" y="1822680"/>
            <a:ext cx="5360400" cy="6709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4"/>
          <p:cNvSpPr txBox="1"/>
          <p:nvPr>
            <p:ph type="title"/>
          </p:nvPr>
        </p:nvSpPr>
        <p:spPr>
          <a:xfrm>
            <a:off x="1858680" y="1822680"/>
            <a:ext cx="5360400" cy="14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4"/>
          <p:cNvSpPr txBox="1"/>
          <p:nvPr>
            <p:ph idx="1"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4"/>
          <p:cNvSpPr txBox="1"/>
          <p:nvPr>
            <p:ph idx="2" type="body"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4"/>
          <p:cNvSpPr txBox="1"/>
          <p:nvPr>
            <p:ph idx="3"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/>
          <p:nvPr>
            <p:ph type="title"/>
          </p:nvPr>
        </p:nvSpPr>
        <p:spPr>
          <a:xfrm>
            <a:off x="1858680" y="1822680"/>
            <a:ext cx="5360400" cy="14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" type="subTitle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5"/>
          <p:cNvSpPr txBox="1"/>
          <p:nvPr>
            <p:ph type="title"/>
          </p:nvPr>
        </p:nvSpPr>
        <p:spPr>
          <a:xfrm>
            <a:off x="1858680" y="1822680"/>
            <a:ext cx="5360400" cy="14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5"/>
          <p:cNvSpPr txBox="1"/>
          <p:nvPr>
            <p:ph idx="1"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5"/>
          <p:cNvSpPr txBox="1"/>
          <p:nvPr>
            <p:ph idx="2"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5"/>
          <p:cNvSpPr txBox="1"/>
          <p:nvPr>
            <p:ph idx="3" type="body"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6"/>
          <p:cNvSpPr txBox="1"/>
          <p:nvPr>
            <p:ph type="title"/>
          </p:nvPr>
        </p:nvSpPr>
        <p:spPr>
          <a:xfrm>
            <a:off x="1858680" y="1822680"/>
            <a:ext cx="5360400" cy="14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6"/>
          <p:cNvSpPr txBox="1"/>
          <p:nvPr>
            <p:ph idx="1"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6"/>
          <p:cNvSpPr txBox="1"/>
          <p:nvPr>
            <p:ph idx="2"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36"/>
          <p:cNvSpPr txBox="1"/>
          <p:nvPr>
            <p:ph idx="3" type="body"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7"/>
          <p:cNvSpPr txBox="1"/>
          <p:nvPr>
            <p:ph type="title"/>
          </p:nvPr>
        </p:nvSpPr>
        <p:spPr>
          <a:xfrm>
            <a:off x="1858680" y="1822680"/>
            <a:ext cx="5360400" cy="14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7"/>
          <p:cNvSpPr txBox="1"/>
          <p:nvPr>
            <p:ph idx="1" type="body"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7"/>
          <p:cNvSpPr txBox="1"/>
          <p:nvPr>
            <p:ph idx="2" type="body"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8"/>
          <p:cNvSpPr txBox="1"/>
          <p:nvPr>
            <p:ph type="title"/>
          </p:nvPr>
        </p:nvSpPr>
        <p:spPr>
          <a:xfrm>
            <a:off x="1858680" y="1822680"/>
            <a:ext cx="5360400" cy="14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8"/>
          <p:cNvSpPr txBox="1"/>
          <p:nvPr>
            <p:ph idx="1"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8"/>
          <p:cNvSpPr txBox="1"/>
          <p:nvPr>
            <p:ph idx="2"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8"/>
          <p:cNvSpPr txBox="1"/>
          <p:nvPr>
            <p:ph idx="3"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8"/>
          <p:cNvSpPr txBox="1"/>
          <p:nvPr>
            <p:ph idx="4" type="body"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9"/>
          <p:cNvSpPr txBox="1"/>
          <p:nvPr>
            <p:ph type="title"/>
          </p:nvPr>
        </p:nvSpPr>
        <p:spPr>
          <a:xfrm>
            <a:off x="1858680" y="1822680"/>
            <a:ext cx="5360400" cy="14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9"/>
          <p:cNvSpPr txBox="1"/>
          <p:nvPr>
            <p:ph idx="1"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9"/>
          <p:cNvSpPr txBox="1"/>
          <p:nvPr>
            <p:ph idx="2"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9"/>
          <p:cNvSpPr txBox="1"/>
          <p:nvPr>
            <p:ph idx="3"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9"/>
          <p:cNvSpPr txBox="1"/>
          <p:nvPr>
            <p:ph idx="4"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9"/>
          <p:cNvSpPr txBox="1"/>
          <p:nvPr>
            <p:ph idx="5"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9"/>
          <p:cNvSpPr txBox="1"/>
          <p:nvPr>
            <p:ph idx="6"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/>
          <p:nvPr>
            <p:ph type="title"/>
          </p:nvPr>
        </p:nvSpPr>
        <p:spPr>
          <a:xfrm>
            <a:off x="1858680" y="1822680"/>
            <a:ext cx="5360400" cy="14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"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0"/>
          <p:cNvSpPr txBox="1"/>
          <p:nvPr>
            <p:ph type="title"/>
          </p:nvPr>
        </p:nvSpPr>
        <p:spPr>
          <a:xfrm>
            <a:off x="1858680" y="1822680"/>
            <a:ext cx="5360400" cy="14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0"/>
          <p:cNvSpPr txBox="1"/>
          <p:nvPr>
            <p:ph idx="1"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2" type="body"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1"/>
          <p:cNvSpPr txBox="1"/>
          <p:nvPr>
            <p:ph type="title"/>
          </p:nvPr>
        </p:nvSpPr>
        <p:spPr>
          <a:xfrm>
            <a:off x="1858680" y="1822680"/>
            <a:ext cx="5360400" cy="14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/>
          <p:nvPr>
            <p:ph idx="1" type="subTitle"/>
          </p:nvPr>
        </p:nvSpPr>
        <p:spPr>
          <a:xfrm>
            <a:off x="1858680" y="1822680"/>
            <a:ext cx="5360400" cy="6709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3"/>
          <p:cNvSpPr txBox="1"/>
          <p:nvPr>
            <p:ph type="title"/>
          </p:nvPr>
        </p:nvSpPr>
        <p:spPr>
          <a:xfrm>
            <a:off x="1858680" y="1822680"/>
            <a:ext cx="5360400" cy="14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3"/>
          <p:cNvSpPr txBox="1"/>
          <p:nvPr>
            <p:ph idx="1"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3"/>
          <p:cNvSpPr txBox="1"/>
          <p:nvPr>
            <p:ph idx="2" type="body"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3"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4"/>
          <p:cNvSpPr txBox="1"/>
          <p:nvPr>
            <p:ph type="title"/>
          </p:nvPr>
        </p:nvSpPr>
        <p:spPr>
          <a:xfrm>
            <a:off x="1858680" y="1822680"/>
            <a:ext cx="5360400" cy="14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4"/>
          <p:cNvSpPr txBox="1"/>
          <p:nvPr>
            <p:ph idx="1"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4"/>
          <p:cNvSpPr txBox="1"/>
          <p:nvPr>
            <p:ph idx="2"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3" type="body"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5"/>
          <p:cNvSpPr txBox="1"/>
          <p:nvPr>
            <p:ph type="title"/>
          </p:nvPr>
        </p:nvSpPr>
        <p:spPr>
          <a:xfrm>
            <a:off x="1858680" y="1822680"/>
            <a:ext cx="5360400" cy="14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5"/>
          <p:cNvSpPr txBox="1"/>
          <p:nvPr>
            <p:ph idx="1"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2"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5"/>
          <p:cNvSpPr txBox="1"/>
          <p:nvPr>
            <p:ph idx="3" type="body"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63EF5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/>
          <p:nvPr/>
        </p:nvSpPr>
        <p:spPr>
          <a:xfrm>
            <a:off x="0" y="2824560"/>
            <a:ext cx="7369200" cy="231804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4"/>
          <p:cNvSpPr/>
          <p:nvPr/>
        </p:nvSpPr>
        <p:spPr>
          <a:xfrm flipH="1">
            <a:off x="3581280" y="1550880"/>
            <a:ext cx="5560200" cy="359172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4"/>
          <p:cNvSpPr/>
          <p:nvPr/>
        </p:nvSpPr>
        <p:spPr>
          <a:xfrm rot="10800000">
            <a:off x="5059800" y="0"/>
            <a:ext cx="4084200" cy="205164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14"/>
          <p:cNvSpPr/>
          <p:nvPr/>
        </p:nvSpPr>
        <p:spPr>
          <a:xfrm>
            <a:off x="203400" y="206280"/>
            <a:ext cx="8736480" cy="473004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" name="Google Shape;10;p14"/>
          <p:cNvGrpSpPr/>
          <p:nvPr/>
        </p:nvGrpSpPr>
        <p:grpSpPr>
          <a:xfrm>
            <a:off x="255240" y="720"/>
            <a:ext cx="2249280" cy="1043280"/>
            <a:chOff x="255240" y="720"/>
            <a:chExt cx="2249280" cy="1043280"/>
          </a:xfrm>
        </p:grpSpPr>
        <p:sp>
          <p:nvSpPr>
            <p:cNvPr id="11" name="Google Shape;11;p14"/>
            <p:cNvSpPr/>
            <p:nvPr/>
          </p:nvSpPr>
          <p:spPr>
            <a:xfrm>
              <a:off x="763920" y="720"/>
              <a:ext cx="1740600" cy="1043280"/>
            </a:xfrm>
            <a:prstGeom prst="parallelogram">
              <a:avLst>
                <a:gd fmla="val 153193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4"/>
            <p:cNvSpPr/>
            <p:nvPr/>
          </p:nvSpPr>
          <p:spPr>
            <a:xfrm>
              <a:off x="509760" y="720"/>
              <a:ext cx="1740600" cy="1043280"/>
            </a:xfrm>
            <a:prstGeom prst="parallelogram">
              <a:avLst>
                <a:gd fmla="val 153193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4"/>
            <p:cNvSpPr/>
            <p:nvPr/>
          </p:nvSpPr>
          <p:spPr>
            <a:xfrm>
              <a:off x="255240" y="720"/>
              <a:ext cx="1740600" cy="1043280"/>
            </a:xfrm>
            <a:prstGeom prst="parallelogram">
              <a:avLst>
                <a:gd fmla="val 153193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" name="Google Shape;14;p14"/>
          <p:cNvGrpSpPr/>
          <p:nvPr/>
        </p:nvGrpSpPr>
        <p:grpSpPr>
          <a:xfrm>
            <a:off x="905400" y="720"/>
            <a:ext cx="2249280" cy="1043280"/>
            <a:chOff x="905400" y="720"/>
            <a:chExt cx="2249280" cy="1043280"/>
          </a:xfrm>
        </p:grpSpPr>
        <p:sp>
          <p:nvSpPr>
            <p:cNvPr id="15" name="Google Shape;15;p14"/>
            <p:cNvSpPr/>
            <p:nvPr/>
          </p:nvSpPr>
          <p:spPr>
            <a:xfrm>
              <a:off x="1414080" y="720"/>
              <a:ext cx="1740600" cy="104328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4"/>
            <p:cNvSpPr/>
            <p:nvPr/>
          </p:nvSpPr>
          <p:spPr>
            <a:xfrm>
              <a:off x="1159920" y="720"/>
              <a:ext cx="1740600" cy="104328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14"/>
            <p:cNvSpPr/>
            <p:nvPr/>
          </p:nvSpPr>
          <p:spPr>
            <a:xfrm>
              <a:off x="905400" y="720"/>
              <a:ext cx="1740600" cy="104328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14"/>
          <p:cNvGrpSpPr/>
          <p:nvPr/>
        </p:nvGrpSpPr>
        <p:grpSpPr>
          <a:xfrm>
            <a:off x="7057440" y="5040"/>
            <a:ext cx="1850040" cy="750960"/>
            <a:chOff x="7057440" y="5040"/>
            <a:chExt cx="1850040" cy="750960"/>
          </a:xfrm>
        </p:grpSpPr>
        <p:sp>
          <p:nvSpPr>
            <p:cNvPr id="19" name="Google Shape;19;p14"/>
            <p:cNvSpPr/>
            <p:nvPr/>
          </p:nvSpPr>
          <p:spPr>
            <a:xfrm>
              <a:off x="7659360" y="5040"/>
              <a:ext cx="1248120" cy="75096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14"/>
            <p:cNvSpPr/>
            <p:nvPr/>
          </p:nvSpPr>
          <p:spPr>
            <a:xfrm>
              <a:off x="7358400" y="5040"/>
              <a:ext cx="1248120" cy="75096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14"/>
            <p:cNvSpPr/>
            <p:nvPr/>
          </p:nvSpPr>
          <p:spPr>
            <a:xfrm>
              <a:off x="7057440" y="5040"/>
              <a:ext cx="1248120" cy="75096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14"/>
          <p:cNvGrpSpPr/>
          <p:nvPr/>
        </p:nvGrpSpPr>
        <p:grpSpPr>
          <a:xfrm>
            <a:off x="6553080" y="4217760"/>
            <a:ext cx="2387880" cy="924480"/>
            <a:chOff x="6553080" y="4217760"/>
            <a:chExt cx="2387880" cy="924480"/>
          </a:xfrm>
        </p:grpSpPr>
        <p:sp>
          <p:nvSpPr>
            <p:cNvPr id="23" name="Google Shape;23;p14"/>
            <p:cNvSpPr/>
            <p:nvPr/>
          </p:nvSpPr>
          <p:spPr>
            <a:xfrm>
              <a:off x="7329960" y="4217760"/>
              <a:ext cx="1611000" cy="924480"/>
            </a:xfrm>
            <a:prstGeom prst="parallelogram">
              <a:avLst>
                <a:gd fmla="val 158024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14"/>
            <p:cNvSpPr/>
            <p:nvPr/>
          </p:nvSpPr>
          <p:spPr>
            <a:xfrm>
              <a:off x="6941520" y="4217760"/>
              <a:ext cx="1611000" cy="924480"/>
            </a:xfrm>
            <a:prstGeom prst="parallelogram">
              <a:avLst>
                <a:gd fmla="val 158024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14"/>
            <p:cNvSpPr/>
            <p:nvPr/>
          </p:nvSpPr>
          <p:spPr>
            <a:xfrm>
              <a:off x="6553080" y="4217760"/>
              <a:ext cx="1611000" cy="924480"/>
            </a:xfrm>
            <a:prstGeom prst="parallelogram">
              <a:avLst>
                <a:gd fmla="val 158024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14"/>
          <p:cNvGrpSpPr/>
          <p:nvPr/>
        </p:nvGrpSpPr>
        <p:grpSpPr>
          <a:xfrm>
            <a:off x="199080" y="4055760"/>
            <a:ext cx="2794320" cy="1082160"/>
            <a:chOff x="199080" y="4055760"/>
            <a:chExt cx="2794320" cy="1082160"/>
          </a:xfrm>
        </p:grpSpPr>
        <p:sp>
          <p:nvSpPr>
            <p:cNvPr id="27" name="Google Shape;27;p14"/>
            <p:cNvSpPr/>
            <p:nvPr/>
          </p:nvSpPr>
          <p:spPr>
            <a:xfrm>
              <a:off x="1108080" y="4055760"/>
              <a:ext cx="1885320" cy="108216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14"/>
            <p:cNvSpPr/>
            <p:nvPr/>
          </p:nvSpPr>
          <p:spPr>
            <a:xfrm>
              <a:off x="653760" y="4055760"/>
              <a:ext cx="1885320" cy="108216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14"/>
            <p:cNvSpPr/>
            <p:nvPr/>
          </p:nvSpPr>
          <p:spPr>
            <a:xfrm>
              <a:off x="199080" y="4055760"/>
              <a:ext cx="1885320" cy="108216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" name="Google Shape;30;p14"/>
          <p:cNvSpPr txBox="1"/>
          <p:nvPr>
            <p:ph type="title"/>
          </p:nvPr>
        </p:nvSpPr>
        <p:spPr>
          <a:xfrm>
            <a:off x="1858680" y="1822680"/>
            <a:ext cx="5360400" cy="14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1" name="Google Shape;31;p14"/>
          <p:cNvSpPr txBox="1"/>
          <p:nvPr>
            <p:ph idx="1"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33A44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/>
          <p:nvPr/>
        </p:nvSpPr>
        <p:spPr>
          <a:xfrm flipH="1">
            <a:off x="3581280" y="1550880"/>
            <a:ext cx="5560200" cy="359172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0" y="2824560"/>
            <a:ext cx="7369200" cy="231804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203400" y="206280"/>
            <a:ext cx="8736480" cy="473004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84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84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84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84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84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84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84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84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84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8.png"/><Relationship Id="rId4" Type="http://schemas.openxmlformats.org/officeDocument/2006/relationships/image" Target="../media/image3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Relationship Id="rId4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16.png"/><Relationship Id="rId6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23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0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Relationship Id="rId9" Type="http://schemas.openxmlformats.org/officeDocument/2006/relationships/image" Target="../media/image13.png"/><Relationship Id="rId5" Type="http://schemas.openxmlformats.org/officeDocument/2006/relationships/image" Target="../media/image7.png"/><Relationship Id="rId6" Type="http://schemas.openxmlformats.org/officeDocument/2006/relationships/image" Target="../media/image2.png"/><Relationship Id="rId7" Type="http://schemas.openxmlformats.org/officeDocument/2006/relationships/image" Target="../media/image4.png"/><Relationship Id="rId8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9.png"/><Relationship Id="rId4" Type="http://schemas.openxmlformats.org/officeDocument/2006/relationships/image" Target="../media/image2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6.png"/><Relationship Id="rId4" Type="http://schemas.openxmlformats.org/officeDocument/2006/relationships/image" Target="../media/image18.png"/><Relationship Id="rId5" Type="http://schemas.openxmlformats.org/officeDocument/2006/relationships/image" Target="../media/image21.png"/><Relationship Id="rId6" Type="http://schemas.openxmlformats.org/officeDocument/2006/relationships/image" Target="../media/image20.png"/><Relationship Id="rId7" Type="http://schemas.openxmlformats.org/officeDocument/2006/relationships/image" Target="../media/image15.png"/><Relationship Id="rId8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"/>
          <p:cNvSpPr/>
          <p:nvPr/>
        </p:nvSpPr>
        <p:spPr>
          <a:xfrm>
            <a:off x="729360" y="1634040"/>
            <a:ext cx="8015400" cy="1663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" sz="3900" u="none" cap="none" strike="noStrike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Emotion recognition with neural</a:t>
            </a:r>
            <a:br>
              <a:rPr b="0" i="0" lang="it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it" sz="3900" u="none" cap="none" strike="noStrike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network attention based model</a:t>
            </a:r>
            <a:endParaRPr b="0" i="0" sz="3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"/>
          <p:cNvSpPr/>
          <p:nvPr/>
        </p:nvSpPr>
        <p:spPr>
          <a:xfrm>
            <a:off x="428760" y="3877560"/>
            <a:ext cx="2621160" cy="89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Tesi di: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Elia Fabbris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Matricola 793240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"/>
          <p:cNvSpPr/>
          <p:nvPr/>
        </p:nvSpPr>
        <p:spPr>
          <a:xfrm>
            <a:off x="3505320" y="3877560"/>
            <a:ext cx="2132640" cy="89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Relatore: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Prof. Elisabetta Fersini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"/>
          <p:cNvSpPr/>
          <p:nvPr/>
        </p:nvSpPr>
        <p:spPr>
          <a:xfrm>
            <a:off x="6581520" y="3877560"/>
            <a:ext cx="2305800" cy="89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Correlatore: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Prof. Francesca Gasparini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"/>
          <p:cNvSpPr/>
          <p:nvPr/>
        </p:nvSpPr>
        <p:spPr>
          <a:xfrm>
            <a:off x="3240000" y="4647600"/>
            <a:ext cx="2581560" cy="397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Anno accademico 2019-2020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080" y="208440"/>
            <a:ext cx="1015560" cy="105408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"/>
          <p:cNvSpPr/>
          <p:nvPr/>
        </p:nvSpPr>
        <p:spPr>
          <a:xfrm>
            <a:off x="1168920" y="208440"/>
            <a:ext cx="7766640" cy="1054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Università degli Studi di Milano Bicocca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Dipartimento di Informatica, Sistemistica e Comunicazione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Corso di Laurea Magistrale in Informatica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0"/>
          <p:cNvSpPr/>
          <p:nvPr/>
        </p:nvSpPr>
        <p:spPr>
          <a:xfrm>
            <a:off x="819000" y="845640"/>
            <a:ext cx="7504560" cy="953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" sz="3000" u="none" cap="none" strike="noStrike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Confronto risultati baseline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0"/>
          <p:cNvSpPr/>
          <p:nvPr/>
        </p:nvSpPr>
        <p:spPr>
          <a:xfrm>
            <a:off x="819000" y="1990800"/>
            <a:ext cx="7504560" cy="2446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0"/>
          <p:cNvSpPr/>
          <p:nvPr/>
        </p:nvSpPr>
        <p:spPr>
          <a:xfrm>
            <a:off x="354240" y="2460960"/>
            <a:ext cx="302256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0996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Calibri"/>
              <a:buChar char="●"/>
            </a:pPr>
            <a:r>
              <a:rPr b="0" i="0" lang="it" sz="1300" u="none" cap="none" strike="noStrike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Scelto criterio late fusion tramite media come per il task precedente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0996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Calibri"/>
              <a:buChar char="●"/>
            </a:pPr>
            <a:r>
              <a:rPr b="0" i="0" lang="it" sz="1300" u="none" cap="none" strike="noStrike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Netto miglioramento lato testuale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0996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Calibri"/>
              <a:buChar char="●"/>
            </a:pPr>
            <a:r>
              <a:rPr b="0" i="0" lang="it" sz="1300" u="none" cap="none" strike="noStrike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Parte testuale sopperisce alle difficoltà della parte visuale, che tende all’overfitting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" name="Google Shape;23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7520" y="1486080"/>
            <a:ext cx="5504760" cy="3282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4360" y="1359720"/>
            <a:ext cx="3142080" cy="103716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0"/>
          <p:cNvSpPr/>
          <p:nvPr/>
        </p:nvSpPr>
        <p:spPr>
          <a:xfrm>
            <a:off x="3819240" y="2299680"/>
            <a:ext cx="1857240" cy="251424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0"/>
          <p:cNvSpPr/>
          <p:nvPr/>
        </p:nvSpPr>
        <p:spPr>
          <a:xfrm>
            <a:off x="4347720" y="1947240"/>
            <a:ext cx="799560" cy="351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Baseline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1"/>
          <p:cNvSpPr/>
          <p:nvPr/>
        </p:nvSpPr>
        <p:spPr>
          <a:xfrm>
            <a:off x="819000" y="845640"/>
            <a:ext cx="7504560" cy="953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" sz="3000" u="none" cap="none" strike="noStrike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Analisi dell’errore 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1"/>
          <p:cNvSpPr/>
          <p:nvPr/>
        </p:nvSpPr>
        <p:spPr>
          <a:xfrm>
            <a:off x="819000" y="1990800"/>
            <a:ext cx="7504560" cy="24469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0996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Calibri"/>
              <a:buChar char="●"/>
            </a:pPr>
            <a:r>
              <a:rPr b="0" i="0" lang="it" sz="1300" u="none" cap="none" strike="noStrike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Sentiment classification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73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○"/>
            </a:pPr>
            <a:r>
              <a:rPr b="0" i="0" lang="it" sz="1100" u="none" cap="none" strike="noStrike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294 frasi errate: 159 frasi positive, 135 frasi negative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0996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Calibri"/>
              <a:buChar char="●"/>
            </a:pPr>
            <a:r>
              <a:rPr b="0" i="0" lang="it" sz="1300" u="none" cap="none" strike="noStrike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Emotion classification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73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○"/>
            </a:pPr>
            <a:r>
              <a:rPr b="0" i="0" lang="it" sz="1100" u="none" cap="none" strike="noStrike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831 frasi errate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5960" y="2763000"/>
            <a:ext cx="3637440" cy="2180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2040" y="1721520"/>
            <a:ext cx="3313800" cy="109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1"/>
          <p:cNvSpPr/>
          <p:nvPr/>
        </p:nvSpPr>
        <p:spPr>
          <a:xfrm>
            <a:off x="1576080" y="3182040"/>
            <a:ext cx="2885040" cy="1583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Cause dei principali errori commessi: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0996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Calibri"/>
              <a:buChar char="●"/>
            </a:pPr>
            <a:r>
              <a:rPr b="0" i="0" lang="it" sz="1300" u="none" cap="none" strike="noStrike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Ironia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0996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Calibri"/>
              <a:buChar char="●"/>
            </a:pPr>
            <a:r>
              <a:rPr b="0" i="0" lang="it" sz="1300" u="none" cap="none" strike="noStrike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Litote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0996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Calibri"/>
              <a:buChar char="●"/>
            </a:pPr>
            <a:r>
              <a:rPr b="0" i="0" lang="it" sz="1300" u="none" cap="none" strike="noStrike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Pubblicità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0996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Calibri"/>
              <a:buChar char="●"/>
            </a:pPr>
            <a:r>
              <a:rPr b="0" i="0" lang="it" sz="1300" u="none" cap="none" strike="noStrike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Informazioni sull’attrezzatura fotografica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1"/>
          <p:cNvSpPr/>
          <p:nvPr/>
        </p:nvSpPr>
        <p:spPr>
          <a:xfrm>
            <a:off x="1566720" y="3130920"/>
            <a:ext cx="2858760" cy="1590840"/>
          </a:xfrm>
          <a:prstGeom prst="roundRect">
            <a:avLst>
              <a:gd fmla="val 16667" name="adj"/>
            </a:avLst>
          </a:prstGeom>
          <a:noFill/>
          <a:ln cap="flat" cmpd="sng" w="126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2"/>
          <p:cNvSpPr/>
          <p:nvPr/>
        </p:nvSpPr>
        <p:spPr>
          <a:xfrm>
            <a:off x="819000" y="845640"/>
            <a:ext cx="7504560" cy="953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" sz="3000" u="none" cap="none" strike="noStrike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Conclusioni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2"/>
          <p:cNvSpPr/>
          <p:nvPr/>
        </p:nvSpPr>
        <p:spPr>
          <a:xfrm>
            <a:off x="819000" y="1990800"/>
            <a:ext cx="7504560" cy="24469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0996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Calibri"/>
              <a:buChar char="●"/>
            </a:pPr>
            <a:r>
              <a:rPr b="0" i="0" lang="it" sz="1300" u="none" cap="none" strike="noStrike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BERT ottimo punto di partenza per lavori futuri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0996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Calibri"/>
              <a:buChar char="●"/>
            </a:pPr>
            <a:r>
              <a:rPr b="0" i="0" lang="it" sz="1300" u="none" cap="none" strike="noStrike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Meccanismo di attention visuale porta miglioramento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0996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Calibri"/>
              <a:buChar char="●"/>
            </a:pPr>
            <a:r>
              <a:rPr b="0" i="0" lang="it" sz="1300" u="none" cap="none" strike="noStrike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Performance visuali compromesse dall’attrezzatura e piattaforme utilizzate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0996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Calibri"/>
              <a:buChar char="●"/>
            </a:pPr>
            <a:r>
              <a:rPr b="0" i="0" lang="it" sz="1300" u="none" cap="none" strike="noStrike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Dataset emotion classification troppo sbilanciato e troppo poco popolato 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0996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Calibri"/>
              <a:buChar char="●"/>
            </a:pPr>
            <a:r>
              <a:rPr b="0" i="0" lang="it" sz="1300" u="none" cap="none" strike="noStrike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Late fusion equilibra le performance 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3"/>
          <p:cNvSpPr/>
          <p:nvPr/>
        </p:nvSpPr>
        <p:spPr>
          <a:xfrm>
            <a:off x="1858680" y="1822680"/>
            <a:ext cx="5360400" cy="14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" sz="3800" u="none" cap="none" strike="noStrike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Grazie per l’attenzione</a:t>
            </a:r>
            <a:endParaRPr b="0" i="0" sz="3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3"/>
          <p:cNvSpPr/>
          <p:nvPr/>
        </p:nvSpPr>
        <p:spPr>
          <a:xfrm>
            <a:off x="1858680" y="3413160"/>
            <a:ext cx="5360400" cy="521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/>
          <p:nvPr/>
        </p:nvSpPr>
        <p:spPr>
          <a:xfrm>
            <a:off x="819000" y="845640"/>
            <a:ext cx="7504560" cy="953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" sz="3000" u="none" cap="none" strike="noStrike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Problema affrontato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"/>
          <p:cNvSpPr/>
          <p:nvPr/>
        </p:nvSpPr>
        <p:spPr>
          <a:xfrm>
            <a:off x="819000" y="1990800"/>
            <a:ext cx="7504560" cy="24469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0996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Calibri"/>
              <a:buChar char="●"/>
            </a:pPr>
            <a:r>
              <a:rPr b="0" i="0" lang="it" sz="1300" u="none" cap="none" strike="noStrike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Riconoscimento sentimento o emozione 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0996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Calibri"/>
              <a:buChar char="●"/>
            </a:pPr>
            <a:r>
              <a:rPr b="0" i="0" lang="it" sz="1300" u="none" cap="none" strike="noStrike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Analisi di immagini e testo associato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0996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Calibri"/>
              <a:buChar char="●"/>
            </a:pPr>
            <a:r>
              <a:rPr b="0" i="0" lang="it" sz="1300" u="none" cap="none" strike="noStrike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Approccio multimodale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2"/>
          <p:cNvPicPr preferRelativeResize="0"/>
          <p:nvPr/>
        </p:nvPicPr>
        <p:blipFill rotWithShape="1">
          <a:blip r:embed="rId3">
            <a:alphaModFix/>
          </a:blip>
          <a:srcRect b="6039" l="0" r="10217" t="0"/>
          <a:stretch/>
        </p:blipFill>
        <p:spPr>
          <a:xfrm>
            <a:off x="5605200" y="1518480"/>
            <a:ext cx="1882440" cy="229896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"/>
          <p:cNvSpPr/>
          <p:nvPr/>
        </p:nvSpPr>
        <p:spPr>
          <a:xfrm>
            <a:off x="5605200" y="3866400"/>
            <a:ext cx="1882440" cy="28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it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Joy of sharing love!!! 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9000" y="1609200"/>
            <a:ext cx="7340400" cy="289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3"/>
          <p:cNvSpPr/>
          <p:nvPr/>
        </p:nvSpPr>
        <p:spPr>
          <a:xfrm>
            <a:off x="819000" y="845640"/>
            <a:ext cx="7504560" cy="953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" sz="3000" u="none" cap="none" strike="noStrike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Metodo proposto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"/>
          <p:cNvSpPr/>
          <p:nvPr/>
        </p:nvSpPr>
        <p:spPr>
          <a:xfrm>
            <a:off x="819000" y="845640"/>
            <a:ext cx="7504560" cy="953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" sz="3000" u="none" cap="none" strike="noStrike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Meccanismo di attenzione visuale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4"/>
          <p:cNvSpPr/>
          <p:nvPr/>
        </p:nvSpPr>
        <p:spPr>
          <a:xfrm>
            <a:off x="819000" y="1685160"/>
            <a:ext cx="4182120" cy="2752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0996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Calibri"/>
              <a:buChar char="●"/>
            </a:pPr>
            <a:r>
              <a:rPr b="0" i="0" lang="it" sz="1300" u="none" cap="none" strike="noStrike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Ogni valore contenuto nella matrice X rappresenta una regione dell’immagine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0996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Calibri"/>
              <a:buChar char="●"/>
            </a:pPr>
            <a:r>
              <a:rPr b="0" i="0" lang="it" sz="1300" u="none" cap="none" strike="noStrike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H: matrice contenente gli scores, successivamente normalizzati [0,1] tramite </a:t>
            </a:r>
            <a:r>
              <a:rPr b="0" i="1" lang="it" sz="1300" u="none" cap="none" strike="noStrike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softmax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57640" y="1418040"/>
            <a:ext cx="3869640" cy="3509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5760" y="2789280"/>
            <a:ext cx="3256560" cy="2084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26800" y="2765520"/>
            <a:ext cx="4008960" cy="213264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4"/>
          <p:cNvSpPr/>
          <p:nvPr/>
        </p:nvSpPr>
        <p:spPr>
          <a:xfrm rot="-5400000">
            <a:off x="2795760" y="2752560"/>
            <a:ext cx="226800" cy="3024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4"/>
          <p:cNvSpPr/>
          <p:nvPr/>
        </p:nvSpPr>
        <p:spPr>
          <a:xfrm>
            <a:off x="3061440" y="2902680"/>
            <a:ext cx="2248560" cy="1472400"/>
          </a:xfrm>
          <a:custGeom>
            <a:rect b="b" l="l" r="r" t="t"/>
            <a:pathLst>
              <a:path extrusionOk="0" h="58934" w="89989">
                <a:moveTo>
                  <a:pt x="89989" y="58934"/>
                </a:moveTo>
                <a:cubicBezTo>
                  <a:pt x="79454" y="58934"/>
                  <a:pt x="66759" y="57877"/>
                  <a:pt x="59640" y="50111"/>
                </a:cubicBezTo>
                <a:cubicBezTo>
                  <a:pt x="48349" y="37794"/>
                  <a:pt x="45867" y="18201"/>
                  <a:pt x="32819" y="7763"/>
                </a:cubicBezTo>
                <a:cubicBezTo>
                  <a:pt x="24041" y="741"/>
                  <a:pt x="11242" y="0"/>
                  <a:pt x="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73520" y="2765520"/>
            <a:ext cx="1341000" cy="539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1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10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/>
          <p:nvPr/>
        </p:nvSpPr>
        <p:spPr>
          <a:xfrm>
            <a:off x="819000" y="845640"/>
            <a:ext cx="7504560" cy="953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" sz="3000" u="none" cap="none" strike="noStrike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Meccanismo di attenzione semantico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5"/>
          <p:cNvSpPr/>
          <p:nvPr/>
        </p:nvSpPr>
        <p:spPr>
          <a:xfrm>
            <a:off x="819000" y="1990800"/>
            <a:ext cx="7504560" cy="24469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0996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Calibri"/>
              <a:buChar char="●"/>
            </a:pPr>
            <a:r>
              <a:rPr b="0" i="0" lang="it" sz="1300" u="none" cap="none" strike="noStrike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Frase letta interamente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0996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Calibri"/>
              <a:buChar char="●"/>
            </a:pPr>
            <a:r>
              <a:rPr b="0" i="0" lang="it" sz="1300" u="none" cap="none" strike="noStrike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Scaled Dot-Product Attention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8120" y="210240"/>
            <a:ext cx="3645720" cy="4722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49480" y="1990800"/>
            <a:ext cx="1665720" cy="2561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38240" y="2675520"/>
            <a:ext cx="2935800" cy="539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/>
          <p:nvPr/>
        </p:nvSpPr>
        <p:spPr>
          <a:xfrm>
            <a:off x="819000" y="1714680"/>
            <a:ext cx="750456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0996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Calibri"/>
              <a:buChar char="●"/>
            </a:pPr>
            <a:r>
              <a:rPr b="0" i="0" lang="it" sz="1300" u="none" cap="none" strike="noStrike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Sentiment classification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73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○"/>
            </a:pPr>
            <a:r>
              <a:rPr b="0" i="0" lang="it" sz="1100" u="none" cap="none" strike="noStrike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Classificazione binaria: </a:t>
            </a:r>
            <a:r>
              <a:rPr b="0" i="1" lang="it" sz="1100" u="none" cap="none" strike="noStrike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positivo</a:t>
            </a:r>
            <a:r>
              <a:rPr b="0" i="0" lang="it" sz="1100" u="none" cap="none" strike="noStrike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b="0" i="1" lang="it" sz="1100" u="none" cap="none" strike="noStrike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negativo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73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○"/>
            </a:pPr>
            <a:r>
              <a:rPr b="0" i="0" lang="it" sz="1100" u="none" cap="none" strike="noStrike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Dataset fornito da T4SA: 245724 dati di train, 34000 di validation, 34000 di test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73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○"/>
            </a:pPr>
            <a:r>
              <a:rPr b="0" i="0" lang="it" sz="1100" u="none" cap="none" strike="noStrike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Baseline: </a:t>
            </a:r>
            <a:r>
              <a:rPr b="0" i="1" lang="it" sz="1100" u="none" cap="none" strike="noStrike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Image–text sentiment analysis via deep multimodal attentive fusion, </a:t>
            </a:r>
            <a:r>
              <a:rPr b="0" i="0" lang="it" sz="1100" u="none" cap="none" strike="noStrike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Huang et al.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0996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Calibri"/>
              <a:buChar char="●"/>
            </a:pPr>
            <a:r>
              <a:rPr b="0" i="0" lang="it" sz="1300" u="none" cap="none" strike="noStrike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Emotion classification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73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○"/>
            </a:pPr>
            <a:r>
              <a:rPr b="0" i="0" lang="it" sz="1100" u="none" cap="none" strike="noStrike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Classificazione su 8 label: </a:t>
            </a:r>
            <a:r>
              <a:rPr b="0" i="1" lang="it" sz="1100" u="none" cap="none" strike="noStrike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contentment</a:t>
            </a:r>
            <a:r>
              <a:rPr b="0" i="0" lang="it" sz="1100" u="none" cap="none" strike="noStrike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1" lang="it" sz="1100" u="none" cap="none" strike="noStrike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amusement</a:t>
            </a:r>
            <a:r>
              <a:rPr b="0" i="0" lang="it" sz="1100" u="none" cap="none" strike="noStrike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1" lang="it" sz="1100" u="none" cap="none" strike="noStrike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awe</a:t>
            </a:r>
            <a:r>
              <a:rPr b="0" i="0" lang="it" sz="1100" u="none" cap="none" strike="noStrike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1" lang="it" sz="1100" u="none" cap="none" strike="noStrike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excitement</a:t>
            </a:r>
            <a:r>
              <a:rPr b="0" i="0" lang="it" sz="1100" u="none" cap="none" strike="noStrike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1" lang="it" sz="1100" u="none" cap="none" strike="noStrike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sadness</a:t>
            </a:r>
            <a:r>
              <a:rPr b="0" i="0" lang="it" sz="1100" u="none" cap="none" strike="noStrike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1" lang="it" sz="1100" u="none" cap="none" strike="noStrike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disgust</a:t>
            </a:r>
            <a:r>
              <a:rPr b="0" i="0" lang="it" sz="1100" u="none" cap="none" strike="noStrike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1" lang="it" sz="1100" u="none" cap="none" strike="noStrike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anger</a:t>
            </a:r>
            <a:r>
              <a:rPr b="0" i="0" lang="it" sz="1100" u="none" cap="none" strike="noStrike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b="0" i="1" lang="it" sz="1100" u="none" cap="none" strike="noStrike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fear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73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○"/>
            </a:pPr>
            <a:r>
              <a:rPr b="0" i="0" lang="it" sz="1100" u="none" cap="none" strike="noStrike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Dataset condiviso con baseline: 20047 coppie immagini-testo, classi non bilanciate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73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○"/>
            </a:pPr>
            <a:r>
              <a:rPr b="0" i="0" lang="it" sz="1100" u="none" cap="none" strike="noStrike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Baseline: </a:t>
            </a:r>
            <a:r>
              <a:rPr b="0" i="1" lang="it" sz="1100" u="none" cap="none" strike="noStrike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Ensemble learning on visual and textual data for social image, </a:t>
            </a:r>
            <a:r>
              <a:rPr b="0" i="0" lang="it" sz="1100" u="none" cap="none" strike="noStrike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Corchs et al.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0996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Calibri"/>
              <a:buChar char="●"/>
            </a:pPr>
            <a:r>
              <a:rPr b="0" i="0" lang="it" sz="1300" u="none" cap="none" strike="noStrike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Risultati parte visuale divisi: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736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■"/>
            </a:pPr>
            <a:r>
              <a:rPr b="0" i="0" lang="it" sz="1100" u="none" cap="none" strike="noStrike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Con applicazione meccanismo di attention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736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■"/>
            </a:pPr>
            <a:r>
              <a:rPr b="0" i="0" lang="it" sz="1100" u="none" cap="none" strike="noStrike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Senza applicazione meccanismo di attention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0996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Calibri"/>
              <a:buChar char="●"/>
            </a:pPr>
            <a:r>
              <a:rPr b="0" i="0" lang="it" sz="1300" u="none" cap="none" strike="noStrike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Criterio per late fusion: </a:t>
            </a:r>
            <a:r>
              <a:rPr b="0" i="1" lang="it" sz="1300" u="none" cap="none" strike="noStrike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massimo</a:t>
            </a:r>
            <a:r>
              <a:rPr b="0" i="0" lang="it" sz="1300" u="none" cap="none" strike="noStrike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b="0" i="1" lang="it" sz="1300" u="none" cap="none" strike="noStrike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media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6"/>
          <p:cNvSpPr/>
          <p:nvPr/>
        </p:nvSpPr>
        <p:spPr>
          <a:xfrm>
            <a:off x="819000" y="845640"/>
            <a:ext cx="7504560" cy="953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" sz="3000" u="none" cap="none" strike="noStrike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Task affrontati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"/>
          <p:cNvSpPr/>
          <p:nvPr/>
        </p:nvSpPr>
        <p:spPr>
          <a:xfrm>
            <a:off x="819000" y="845640"/>
            <a:ext cx="7504560" cy="953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" sz="3000" u="none" cap="none" strike="noStrike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Risultati Sentiment Classification</a:t>
            </a:r>
            <a:br>
              <a:rPr b="0" i="0" lang="it" sz="1800" u="none" cap="none" strike="noStrike">
                <a:latin typeface="Arial"/>
                <a:ea typeface="Arial"/>
                <a:cs typeface="Arial"/>
                <a:sym typeface="Arial"/>
              </a:rPr>
            </a:b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7"/>
          <p:cNvSpPr/>
          <p:nvPr/>
        </p:nvSpPr>
        <p:spPr>
          <a:xfrm>
            <a:off x="819000" y="1990800"/>
            <a:ext cx="7504560" cy="24469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0996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Calibri"/>
              <a:buChar char="●"/>
            </a:pPr>
            <a:r>
              <a:rPr b="0" i="0" lang="it" sz="1300" u="none" cap="none" strike="noStrike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Test effettuati sulla parte testuale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73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○"/>
            </a:pPr>
            <a:r>
              <a:rPr b="0" i="0" lang="it" sz="1100" u="none" cap="none" strike="noStrike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Dataset originale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73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○"/>
            </a:pPr>
            <a:r>
              <a:rPr b="0" i="0" lang="it" sz="1100" u="none" cap="none" strike="noStrike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Dataset limitato a 40000 dati di train</a:t>
            </a:r>
            <a:br>
              <a:rPr b="0" i="0" lang="it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it" sz="1100" u="none" cap="none" strike="noStrike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e dataset validation e test uniti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7"/>
          <p:cNvSpPr/>
          <p:nvPr/>
        </p:nvSpPr>
        <p:spPr>
          <a:xfrm>
            <a:off x="4059000" y="2329560"/>
            <a:ext cx="360720" cy="16668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56440" y="1571760"/>
            <a:ext cx="3538440" cy="330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714600"/>
            <a:ext cx="4285080" cy="85608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7"/>
          <p:cNvSpPr/>
          <p:nvPr/>
        </p:nvSpPr>
        <p:spPr>
          <a:xfrm>
            <a:off x="4059000" y="2580840"/>
            <a:ext cx="360720" cy="16668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06920" y="738360"/>
            <a:ext cx="4215240" cy="80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56440" y="1571760"/>
            <a:ext cx="3538440" cy="330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7"/>
          <p:cNvSpPr/>
          <p:nvPr/>
        </p:nvSpPr>
        <p:spPr>
          <a:xfrm>
            <a:off x="819000" y="1990800"/>
            <a:ext cx="3368520" cy="1969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0996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Calibri"/>
              <a:buChar char="●"/>
            </a:pPr>
            <a:r>
              <a:rPr b="0" i="0" lang="it" sz="1300" u="none" cap="none" strike="noStrike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Test effettuati sulla parte visuale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73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○"/>
            </a:pPr>
            <a:r>
              <a:rPr b="0" i="0" lang="it" sz="1100" u="none" cap="none" strike="noStrike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Dataset limitato a 40000 dati di train</a:t>
            </a:r>
            <a:br>
              <a:rPr b="0" i="0" lang="it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it" sz="1100" u="none" cap="none" strike="noStrike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e dataset validation e test uniti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736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■"/>
            </a:pPr>
            <a:r>
              <a:rPr b="0" i="0" lang="it" sz="1100" u="none" cap="none" strike="noStrike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Senza applicazione Attention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736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■"/>
            </a:pPr>
            <a:r>
              <a:rPr b="0" i="0" lang="it" sz="1100" u="none" cap="none" strike="noStrike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Applicazione Attention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7"/>
          <p:cNvSpPr/>
          <p:nvPr/>
        </p:nvSpPr>
        <p:spPr>
          <a:xfrm>
            <a:off x="4059000" y="2687040"/>
            <a:ext cx="360720" cy="16668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626000" y="762120"/>
            <a:ext cx="4177440" cy="761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356440" y="1576080"/>
            <a:ext cx="3538800" cy="329472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7"/>
          <p:cNvSpPr/>
          <p:nvPr/>
        </p:nvSpPr>
        <p:spPr>
          <a:xfrm>
            <a:off x="4059000" y="2901600"/>
            <a:ext cx="360720" cy="16668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332680" y="1640520"/>
            <a:ext cx="3586320" cy="3234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626000" y="738360"/>
            <a:ext cx="4177440" cy="80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7"/>
          <p:cNvSpPr/>
          <p:nvPr/>
        </p:nvSpPr>
        <p:spPr>
          <a:xfrm>
            <a:off x="819000" y="1990800"/>
            <a:ext cx="3460320" cy="2570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0996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Calibri"/>
              <a:buChar char="●"/>
            </a:pPr>
            <a:r>
              <a:rPr b="0" i="0" lang="it" sz="1300" u="none" cap="none" strike="noStrike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Risultati migliore tramite late fusion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099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○"/>
            </a:pPr>
            <a:r>
              <a:rPr b="0" i="0" lang="it" sz="1100" u="none" cap="none" strike="noStrike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Applicazione Attention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09959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■"/>
            </a:pPr>
            <a:r>
              <a:rPr b="0" i="0" lang="it" sz="1100" u="none" cap="none" strike="noStrike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Criterio decisionale: Media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56440" y="1571760"/>
            <a:ext cx="3538440" cy="330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06920" y="714600"/>
            <a:ext cx="4215240" cy="80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7"/>
          <p:cNvSpPr/>
          <p:nvPr/>
        </p:nvSpPr>
        <p:spPr>
          <a:xfrm>
            <a:off x="3961440" y="2580840"/>
            <a:ext cx="360720" cy="16668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1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10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8"/>
          <p:cNvSpPr/>
          <p:nvPr/>
        </p:nvSpPr>
        <p:spPr>
          <a:xfrm>
            <a:off x="819000" y="845640"/>
            <a:ext cx="7504560" cy="953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" sz="3000" u="none" cap="none" strike="noStrike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Confronto risultati baseline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8"/>
          <p:cNvSpPr/>
          <p:nvPr/>
        </p:nvSpPr>
        <p:spPr>
          <a:xfrm>
            <a:off x="819000" y="1990800"/>
            <a:ext cx="7504560" cy="2446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6200" y="1451520"/>
            <a:ext cx="5560200" cy="3447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0040" y="1525320"/>
            <a:ext cx="3196440" cy="86616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8"/>
          <p:cNvSpPr/>
          <p:nvPr/>
        </p:nvSpPr>
        <p:spPr>
          <a:xfrm>
            <a:off x="354240" y="2460960"/>
            <a:ext cx="290268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0996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Calibri"/>
              <a:buChar char="●"/>
            </a:pPr>
            <a:r>
              <a:rPr b="0" i="0" lang="it" sz="1300" u="none" cap="none" strike="noStrike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Scelto criterio late fusion tramite media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0996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Calibri"/>
              <a:buChar char="●"/>
            </a:pPr>
            <a:r>
              <a:rPr b="0" i="0" lang="it" sz="1300" u="none" cap="none" strike="noStrike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Netto miglioramento lato testuale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0996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Calibri"/>
              <a:buChar char="●"/>
            </a:pPr>
            <a:r>
              <a:rPr b="0" i="0" lang="it" sz="1300" u="none" cap="none" strike="noStrike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Meccanismo attention porta miglioramento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9"/>
          <p:cNvSpPr/>
          <p:nvPr/>
        </p:nvSpPr>
        <p:spPr>
          <a:xfrm>
            <a:off x="819000" y="845640"/>
            <a:ext cx="7504560" cy="953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" sz="3000" u="none" cap="none" strike="noStrike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Risultati Emotion Classification</a:t>
            </a:r>
            <a:br>
              <a:rPr b="0" i="0" lang="it" sz="1800" u="none" cap="none" strike="noStrike">
                <a:latin typeface="Arial"/>
                <a:ea typeface="Arial"/>
                <a:cs typeface="Arial"/>
                <a:sym typeface="Arial"/>
              </a:rPr>
            </a:br>
            <a:br>
              <a:rPr b="0" i="0" lang="it" sz="1800" u="none" cap="none" strike="noStrike">
                <a:latin typeface="Arial"/>
                <a:ea typeface="Arial"/>
                <a:cs typeface="Arial"/>
                <a:sym typeface="Arial"/>
              </a:rPr>
            </a:b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9"/>
          <p:cNvSpPr/>
          <p:nvPr/>
        </p:nvSpPr>
        <p:spPr>
          <a:xfrm>
            <a:off x="819000" y="1990800"/>
            <a:ext cx="7504560" cy="24469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0996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Calibri"/>
              <a:buChar char="●"/>
            </a:pPr>
            <a:r>
              <a:rPr b="0" i="0" lang="it" sz="1300" u="none" cap="none" strike="noStrike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Test effettuati sulla parte testuale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73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○"/>
            </a:pPr>
            <a:r>
              <a:rPr b="0" i="0" lang="it" sz="1100" u="none" cap="none" strike="noStrike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10-Fold Cross validation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73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○"/>
            </a:pPr>
            <a:r>
              <a:rPr b="0" i="0" lang="it" sz="1100" u="none" cap="none" strike="noStrike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Utilizzo </a:t>
            </a:r>
            <a:r>
              <a:rPr b="0" i="1" lang="it" sz="1100" u="none" cap="none" strike="noStrike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warmup </a:t>
            </a:r>
            <a:r>
              <a:rPr b="0" i="0" lang="it" sz="1100" u="none" cap="none" strike="noStrike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per prevenire </a:t>
            </a:r>
            <a:r>
              <a:rPr b="0" i="1" lang="it" sz="1100" u="none" cap="none" strike="noStrike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over-fitting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Google Shape;22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7440" y="3054240"/>
            <a:ext cx="3742200" cy="1742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33600" y="1377720"/>
            <a:ext cx="3742200" cy="353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28560" y="1389240"/>
            <a:ext cx="3776400" cy="351072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9"/>
          <p:cNvSpPr/>
          <p:nvPr/>
        </p:nvSpPr>
        <p:spPr>
          <a:xfrm>
            <a:off x="819000" y="1990800"/>
            <a:ext cx="4407840" cy="1371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0996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Calibri"/>
              <a:buChar char="●"/>
            </a:pPr>
            <a:r>
              <a:rPr b="0" i="0" lang="it" sz="1300" u="none" cap="none" strike="noStrike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Test effettuati sulla parte visuale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73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○"/>
            </a:pPr>
            <a:r>
              <a:rPr b="0" i="0" lang="it" sz="1100" u="none" cap="none" strike="noStrike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10-Fold Cross validation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736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■"/>
            </a:pPr>
            <a:r>
              <a:rPr b="0" i="0" lang="it" sz="1100" u="none" cap="none" strike="noStrike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Senza applicazione Attention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736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■"/>
            </a:pPr>
            <a:r>
              <a:rPr b="0" i="0" lang="it" sz="1100" u="none" cap="none" strike="noStrike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Applicazione Attention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" name="Google Shape;228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36800" y="3068640"/>
            <a:ext cx="3723120" cy="171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155200" y="1383480"/>
            <a:ext cx="3723120" cy="352188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9"/>
          <p:cNvSpPr/>
          <p:nvPr/>
        </p:nvSpPr>
        <p:spPr>
          <a:xfrm>
            <a:off x="819000" y="1990800"/>
            <a:ext cx="3475080" cy="1648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0996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Calibri"/>
              <a:buChar char="●"/>
            </a:pPr>
            <a:r>
              <a:rPr b="0" i="0" lang="it" sz="1300" u="none" cap="none" strike="noStrike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Risultati migliori tramite late fusion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099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○"/>
            </a:pPr>
            <a:r>
              <a:rPr b="0" i="0" lang="it" sz="1100" u="none" cap="none" strike="noStrike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Applicazione Attention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09959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■"/>
            </a:pPr>
            <a:r>
              <a:rPr b="0" i="0" lang="it" sz="1100" u="none" cap="none" strike="noStrike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Criterio decisionale: Media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1" name="Google Shape;231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36800" y="3063960"/>
            <a:ext cx="3723120" cy="1722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13</vt:i4>
  </property>
  <property fmtid="{D5CDD505-2E9C-101B-9397-08002B2CF9AE}" pid="8" name="PresentationFormat">
    <vt:lpwstr>Presentazione su schermo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13</vt:i4>
  </property>
</Properties>
</file>