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8" r:id="rId5"/>
    <p:sldId id="269" r:id="rId6"/>
    <p:sldId id="256" r:id="rId7"/>
    <p:sldId id="262" r:id="rId8"/>
    <p:sldId id="261"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6A29-F9DA-3FC7-E971-D14405BC4E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D1BA9BA-07B5-B200-E091-16C113A86A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6EF773B-2E74-8743-FA83-D8764BA560C2}"/>
              </a:ext>
            </a:extLst>
          </p:cNvPr>
          <p:cNvSpPr>
            <a:spLocks noGrp="1"/>
          </p:cNvSpPr>
          <p:nvPr>
            <p:ph type="dt" sz="half" idx="10"/>
          </p:nvPr>
        </p:nvSpPr>
        <p:spPr/>
        <p:txBody>
          <a:bodyPr/>
          <a:lstStyle/>
          <a:p>
            <a:fld id="{845454A7-E053-4821-9407-8679167F68F3}" type="datetimeFigureOut">
              <a:rPr lang="en-GB" smtClean="0"/>
              <a:t>09/07/2025</a:t>
            </a:fld>
            <a:endParaRPr lang="en-GB"/>
          </a:p>
        </p:txBody>
      </p:sp>
      <p:sp>
        <p:nvSpPr>
          <p:cNvPr id="5" name="Footer Placeholder 4">
            <a:extLst>
              <a:ext uri="{FF2B5EF4-FFF2-40B4-BE49-F238E27FC236}">
                <a16:creationId xmlns:a16="http://schemas.microsoft.com/office/drawing/2014/main" id="{B72C8C33-8560-0FB4-5F46-67F4C61695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9DFB30-AD52-C887-40EC-14C27851843F}"/>
              </a:ext>
            </a:extLst>
          </p:cNvPr>
          <p:cNvSpPr>
            <a:spLocks noGrp="1"/>
          </p:cNvSpPr>
          <p:nvPr>
            <p:ph type="sldNum" sz="quarter" idx="12"/>
          </p:nvPr>
        </p:nvSpPr>
        <p:spPr/>
        <p:txBody>
          <a:bodyPr/>
          <a:lstStyle/>
          <a:p>
            <a:fld id="{668BD91B-1908-469D-9C8D-41120B2E01B1}" type="slidenum">
              <a:rPr lang="en-GB" smtClean="0"/>
              <a:t>‹#›</a:t>
            </a:fld>
            <a:endParaRPr lang="en-GB"/>
          </a:p>
        </p:txBody>
      </p:sp>
    </p:spTree>
    <p:extLst>
      <p:ext uri="{BB962C8B-B14F-4D97-AF65-F5344CB8AC3E}">
        <p14:creationId xmlns:p14="http://schemas.microsoft.com/office/powerpoint/2010/main" val="210798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0957-8764-528E-21E0-C121B653092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79DD5C8-19D0-91F1-8559-06EDAA0390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BA2963-979B-DB31-4D78-B6A056004C4C}"/>
              </a:ext>
            </a:extLst>
          </p:cNvPr>
          <p:cNvSpPr>
            <a:spLocks noGrp="1"/>
          </p:cNvSpPr>
          <p:nvPr>
            <p:ph type="dt" sz="half" idx="10"/>
          </p:nvPr>
        </p:nvSpPr>
        <p:spPr/>
        <p:txBody>
          <a:bodyPr/>
          <a:lstStyle/>
          <a:p>
            <a:fld id="{845454A7-E053-4821-9407-8679167F68F3}" type="datetimeFigureOut">
              <a:rPr lang="en-GB" smtClean="0"/>
              <a:t>09/07/2025</a:t>
            </a:fld>
            <a:endParaRPr lang="en-GB"/>
          </a:p>
        </p:txBody>
      </p:sp>
      <p:sp>
        <p:nvSpPr>
          <p:cNvPr id="5" name="Footer Placeholder 4">
            <a:extLst>
              <a:ext uri="{FF2B5EF4-FFF2-40B4-BE49-F238E27FC236}">
                <a16:creationId xmlns:a16="http://schemas.microsoft.com/office/drawing/2014/main" id="{484988C4-1E98-92D7-896F-8330A5DF6B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9B2F0E-8BC2-48FA-F14F-144A0123B7EA}"/>
              </a:ext>
            </a:extLst>
          </p:cNvPr>
          <p:cNvSpPr>
            <a:spLocks noGrp="1"/>
          </p:cNvSpPr>
          <p:nvPr>
            <p:ph type="sldNum" sz="quarter" idx="12"/>
          </p:nvPr>
        </p:nvSpPr>
        <p:spPr/>
        <p:txBody>
          <a:bodyPr/>
          <a:lstStyle/>
          <a:p>
            <a:fld id="{668BD91B-1908-469D-9C8D-41120B2E01B1}" type="slidenum">
              <a:rPr lang="en-GB" smtClean="0"/>
              <a:t>‹#›</a:t>
            </a:fld>
            <a:endParaRPr lang="en-GB"/>
          </a:p>
        </p:txBody>
      </p:sp>
    </p:spTree>
    <p:extLst>
      <p:ext uri="{BB962C8B-B14F-4D97-AF65-F5344CB8AC3E}">
        <p14:creationId xmlns:p14="http://schemas.microsoft.com/office/powerpoint/2010/main" val="53408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E900DB-8ED4-BA4A-6F03-EA75B61DF2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7F4F82-7B7E-7AF0-9184-9C8304BB8E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DAF049-AAE4-14D6-B9C5-9788AD9C0368}"/>
              </a:ext>
            </a:extLst>
          </p:cNvPr>
          <p:cNvSpPr>
            <a:spLocks noGrp="1"/>
          </p:cNvSpPr>
          <p:nvPr>
            <p:ph type="dt" sz="half" idx="10"/>
          </p:nvPr>
        </p:nvSpPr>
        <p:spPr/>
        <p:txBody>
          <a:bodyPr/>
          <a:lstStyle/>
          <a:p>
            <a:fld id="{845454A7-E053-4821-9407-8679167F68F3}" type="datetimeFigureOut">
              <a:rPr lang="en-GB" smtClean="0"/>
              <a:t>09/07/2025</a:t>
            </a:fld>
            <a:endParaRPr lang="en-GB"/>
          </a:p>
        </p:txBody>
      </p:sp>
      <p:sp>
        <p:nvSpPr>
          <p:cNvPr id="5" name="Footer Placeholder 4">
            <a:extLst>
              <a:ext uri="{FF2B5EF4-FFF2-40B4-BE49-F238E27FC236}">
                <a16:creationId xmlns:a16="http://schemas.microsoft.com/office/drawing/2014/main" id="{861D5EE3-79BB-725B-BE3F-E33D7E8203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A4118E-B2A3-9DDF-BBF4-2F2FDE43BE8E}"/>
              </a:ext>
            </a:extLst>
          </p:cNvPr>
          <p:cNvSpPr>
            <a:spLocks noGrp="1"/>
          </p:cNvSpPr>
          <p:nvPr>
            <p:ph type="sldNum" sz="quarter" idx="12"/>
          </p:nvPr>
        </p:nvSpPr>
        <p:spPr/>
        <p:txBody>
          <a:bodyPr/>
          <a:lstStyle/>
          <a:p>
            <a:fld id="{668BD91B-1908-469D-9C8D-41120B2E01B1}" type="slidenum">
              <a:rPr lang="en-GB" smtClean="0"/>
              <a:t>‹#›</a:t>
            </a:fld>
            <a:endParaRPr lang="en-GB"/>
          </a:p>
        </p:txBody>
      </p:sp>
    </p:spTree>
    <p:extLst>
      <p:ext uri="{BB962C8B-B14F-4D97-AF65-F5344CB8AC3E}">
        <p14:creationId xmlns:p14="http://schemas.microsoft.com/office/powerpoint/2010/main" val="179175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F7062-12FE-BC5E-E471-3DF5DF4C4E6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FCBA4C-C7F1-3466-4E9E-267B336A82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835E94-0C2B-573E-688F-9DC9BEDCCD8C}"/>
              </a:ext>
            </a:extLst>
          </p:cNvPr>
          <p:cNvSpPr>
            <a:spLocks noGrp="1"/>
          </p:cNvSpPr>
          <p:nvPr>
            <p:ph type="dt" sz="half" idx="10"/>
          </p:nvPr>
        </p:nvSpPr>
        <p:spPr/>
        <p:txBody>
          <a:bodyPr/>
          <a:lstStyle/>
          <a:p>
            <a:fld id="{845454A7-E053-4821-9407-8679167F68F3}" type="datetimeFigureOut">
              <a:rPr lang="en-GB" smtClean="0"/>
              <a:t>09/07/2025</a:t>
            </a:fld>
            <a:endParaRPr lang="en-GB"/>
          </a:p>
        </p:txBody>
      </p:sp>
      <p:sp>
        <p:nvSpPr>
          <p:cNvPr id="5" name="Footer Placeholder 4">
            <a:extLst>
              <a:ext uri="{FF2B5EF4-FFF2-40B4-BE49-F238E27FC236}">
                <a16:creationId xmlns:a16="http://schemas.microsoft.com/office/drawing/2014/main" id="{4FB1DE1E-EB26-1851-DDE0-2EC9AFFB3F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E7A5AC-7B0B-EB6E-AE86-671D390FFC0C}"/>
              </a:ext>
            </a:extLst>
          </p:cNvPr>
          <p:cNvSpPr>
            <a:spLocks noGrp="1"/>
          </p:cNvSpPr>
          <p:nvPr>
            <p:ph type="sldNum" sz="quarter" idx="12"/>
          </p:nvPr>
        </p:nvSpPr>
        <p:spPr/>
        <p:txBody>
          <a:bodyPr/>
          <a:lstStyle/>
          <a:p>
            <a:fld id="{668BD91B-1908-469D-9C8D-41120B2E01B1}" type="slidenum">
              <a:rPr lang="en-GB" smtClean="0"/>
              <a:t>‹#›</a:t>
            </a:fld>
            <a:endParaRPr lang="en-GB"/>
          </a:p>
        </p:txBody>
      </p:sp>
    </p:spTree>
    <p:extLst>
      <p:ext uri="{BB962C8B-B14F-4D97-AF65-F5344CB8AC3E}">
        <p14:creationId xmlns:p14="http://schemas.microsoft.com/office/powerpoint/2010/main" val="1167541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0696-3579-76BA-DDEC-736E1F9234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2659B95-F421-88CC-72A6-18372E8DE0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63BE1-2C7E-224E-98C4-A4E15074E1CD}"/>
              </a:ext>
            </a:extLst>
          </p:cNvPr>
          <p:cNvSpPr>
            <a:spLocks noGrp="1"/>
          </p:cNvSpPr>
          <p:nvPr>
            <p:ph type="dt" sz="half" idx="10"/>
          </p:nvPr>
        </p:nvSpPr>
        <p:spPr/>
        <p:txBody>
          <a:bodyPr/>
          <a:lstStyle/>
          <a:p>
            <a:fld id="{845454A7-E053-4821-9407-8679167F68F3}" type="datetimeFigureOut">
              <a:rPr lang="en-GB" smtClean="0"/>
              <a:t>09/07/2025</a:t>
            </a:fld>
            <a:endParaRPr lang="en-GB"/>
          </a:p>
        </p:txBody>
      </p:sp>
      <p:sp>
        <p:nvSpPr>
          <p:cNvPr id="5" name="Footer Placeholder 4">
            <a:extLst>
              <a:ext uri="{FF2B5EF4-FFF2-40B4-BE49-F238E27FC236}">
                <a16:creationId xmlns:a16="http://schemas.microsoft.com/office/drawing/2014/main" id="{AC79E388-0280-36EB-58C9-89A02D84A8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9724F9-FB77-2BC4-CA20-94D7567E8A96}"/>
              </a:ext>
            </a:extLst>
          </p:cNvPr>
          <p:cNvSpPr>
            <a:spLocks noGrp="1"/>
          </p:cNvSpPr>
          <p:nvPr>
            <p:ph type="sldNum" sz="quarter" idx="12"/>
          </p:nvPr>
        </p:nvSpPr>
        <p:spPr/>
        <p:txBody>
          <a:bodyPr/>
          <a:lstStyle/>
          <a:p>
            <a:fld id="{668BD91B-1908-469D-9C8D-41120B2E01B1}" type="slidenum">
              <a:rPr lang="en-GB" smtClean="0"/>
              <a:t>‹#›</a:t>
            </a:fld>
            <a:endParaRPr lang="en-GB"/>
          </a:p>
        </p:txBody>
      </p:sp>
    </p:spTree>
    <p:extLst>
      <p:ext uri="{BB962C8B-B14F-4D97-AF65-F5344CB8AC3E}">
        <p14:creationId xmlns:p14="http://schemas.microsoft.com/office/powerpoint/2010/main" val="57547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BBE14-2197-16E6-7E91-8383C44E943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9FABE19-057C-F1F5-CE69-A495F26C98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F976DF-78A3-0B9B-D7C5-2E1D5AFF95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694D122-F1D7-3D65-553F-6DBD8D84988E}"/>
              </a:ext>
            </a:extLst>
          </p:cNvPr>
          <p:cNvSpPr>
            <a:spLocks noGrp="1"/>
          </p:cNvSpPr>
          <p:nvPr>
            <p:ph type="dt" sz="half" idx="10"/>
          </p:nvPr>
        </p:nvSpPr>
        <p:spPr/>
        <p:txBody>
          <a:bodyPr/>
          <a:lstStyle/>
          <a:p>
            <a:fld id="{845454A7-E053-4821-9407-8679167F68F3}" type="datetimeFigureOut">
              <a:rPr lang="en-GB" smtClean="0"/>
              <a:t>09/07/2025</a:t>
            </a:fld>
            <a:endParaRPr lang="en-GB"/>
          </a:p>
        </p:txBody>
      </p:sp>
      <p:sp>
        <p:nvSpPr>
          <p:cNvPr id="6" name="Footer Placeholder 5">
            <a:extLst>
              <a:ext uri="{FF2B5EF4-FFF2-40B4-BE49-F238E27FC236}">
                <a16:creationId xmlns:a16="http://schemas.microsoft.com/office/drawing/2014/main" id="{0551ED7D-9445-35F3-B461-76BBEB6077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684BEF-50EE-BEC0-7E9E-A1D1E24717CF}"/>
              </a:ext>
            </a:extLst>
          </p:cNvPr>
          <p:cNvSpPr>
            <a:spLocks noGrp="1"/>
          </p:cNvSpPr>
          <p:nvPr>
            <p:ph type="sldNum" sz="quarter" idx="12"/>
          </p:nvPr>
        </p:nvSpPr>
        <p:spPr/>
        <p:txBody>
          <a:bodyPr/>
          <a:lstStyle/>
          <a:p>
            <a:fld id="{668BD91B-1908-469D-9C8D-41120B2E01B1}" type="slidenum">
              <a:rPr lang="en-GB" smtClean="0"/>
              <a:t>‹#›</a:t>
            </a:fld>
            <a:endParaRPr lang="en-GB"/>
          </a:p>
        </p:txBody>
      </p:sp>
    </p:spTree>
    <p:extLst>
      <p:ext uri="{BB962C8B-B14F-4D97-AF65-F5344CB8AC3E}">
        <p14:creationId xmlns:p14="http://schemas.microsoft.com/office/powerpoint/2010/main" val="670615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C8C69-4142-0260-5917-F087371AF24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C5EE8B-0EB4-88D5-C2F9-B250D54A8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D76D32-DBCB-7B38-4946-2575ED94D3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ED76343-3466-9EC1-C0F6-9BB53009EC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7AB1A7-AC45-1487-84AF-61A503401C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01B9B76-3EF6-3FD2-E45C-FAD168BAF680}"/>
              </a:ext>
            </a:extLst>
          </p:cNvPr>
          <p:cNvSpPr>
            <a:spLocks noGrp="1"/>
          </p:cNvSpPr>
          <p:nvPr>
            <p:ph type="dt" sz="half" idx="10"/>
          </p:nvPr>
        </p:nvSpPr>
        <p:spPr/>
        <p:txBody>
          <a:bodyPr/>
          <a:lstStyle/>
          <a:p>
            <a:fld id="{845454A7-E053-4821-9407-8679167F68F3}" type="datetimeFigureOut">
              <a:rPr lang="en-GB" smtClean="0"/>
              <a:t>09/07/2025</a:t>
            </a:fld>
            <a:endParaRPr lang="en-GB"/>
          </a:p>
        </p:txBody>
      </p:sp>
      <p:sp>
        <p:nvSpPr>
          <p:cNvPr id="8" name="Footer Placeholder 7">
            <a:extLst>
              <a:ext uri="{FF2B5EF4-FFF2-40B4-BE49-F238E27FC236}">
                <a16:creationId xmlns:a16="http://schemas.microsoft.com/office/drawing/2014/main" id="{B7A6E0BB-D4E8-506E-06B3-EA88B53CB32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A51E3AC-DEC2-F6DC-4163-50934AC4CF53}"/>
              </a:ext>
            </a:extLst>
          </p:cNvPr>
          <p:cNvSpPr>
            <a:spLocks noGrp="1"/>
          </p:cNvSpPr>
          <p:nvPr>
            <p:ph type="sldNum" sz="quarter" idx="12"/>
          </p:nvPr>
        </p:nvSpPr>
        <p:spPr/>
        <p:txBody>
          <a:bodyPr/>
          <a:lstStyle/>
          <a:p>
            <a:fld id="{668BD91B-1908-469D-9C8D-41120B2E01B1}" type="slidenum">
              <a:rPr lang="en-GB" smtClean="0"/>
              <a:t>‹#›</a:t>
            </a:fld>
            <a:endParaRPr lang="en-GB"/>
          </a:p>
        </p:txBody>
      </p:sp>
    </p:spTree>
    <p:extLst>
      <p:ext uri="{BB962C8B-B14F-4D97-AF65-F5344CB8AC3E}">
        <p14:creationId xmlns:p14="http://schemas.microsoft.com/office/powerpoint/2010/main" val="408318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F5F5-7732-CFDD-5C46-CA18C76F47C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2FA32B2-69C4-2131-E93B-AFAAFBFA7E6D}"/>
              </a:ext>
            </a:extLst>
          </p:cNvPr>
          <p:cNvSpPr>
            <a:spLocks noGrp="1"/>
          </p:cNvSpPr>
          <p:nvPr>
            <p:ph type="dt" sz="half" idx="10"/>
          </p:nvPr>
        </p:nvSpPr>
        <p:spPr/>
        <p:txBody>
          <a:bodyPr/>
          <a:lstStyle/>
          <a:p>
            <a:fld id="{845454A7-E053-4821-9407-8679167F68F3}" type="datetimeFigureOut">
              <a:rPr lang="en-GB" smtClean="0"/>
              <a:t>09/07/2025</a:t>
            </a:fld>
            <a:endParaRPr lang="en-GB"/>
          </a:p>
        </p:txBody>
      </p:sp>
      <p:sp>
        <p:nvSpPr>
          <p:cNvPr id="4" name="Footer Placeholder 3">
            <a:extLst>
              <a:ext uri="{FF2B5EF4-FFF2-40B4-BE49-F238E27FC236}">
                <a16:creationId xmlns:a16="http://schemas.microsoft.com/office/drawing/2014/main" id="{27B85199-FDC0-6383-B99A-913A43B5DFD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F72830-2836-F841-7194-8A884724C7A8}"/>
              </a:ext>
            </a:extLst>
          </p:cNvPr>
          <p:cNvSpPr>
            <a:spLocks noGrp="1"/>
          </p:cNvSpPr>
          <p:nvPr>
            <p:ph type="sldNum" sz="quarter" idx="12"/>
          </p:nvPr>
        </p:nvSpPr>
        <p:spPr/>
        <p:txBody>
          <a:bodyPr/>
          <a:lstStyle/>
          <a:p>
            <a:fld id="{668BD91B-1908-469D-9C8D-41120B2E01B1}" type="slidenum">
              <a:rPr lang="en-GB" smtClean="0"/>
              <a:t>‹#›</a:t>
            </a:fld>
            <a:endParaRPr lang="en-GB"/>
          </a:p>
        </p:txBody>
      </p:sp>
    </p:spTree>
    <p:extLst>
      <p:ext uri="{BB962C8B-B14F-4D97-AF65-F5344CB8AC3E}">
        <p14:creationId xmlns:p14="http://schemas.microsoft.com/office/powerpoint/2010/main" val="352912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30017-585D-9834-68A5-0A658234ED4D}"/>
              </a:ext>
            </a:extLst>
          </p:cNvPr>
          <p:cNvSpPr>
            <a:spLocks noGrp="1"/>
          </p:cNvSpPr>
          <p:nvPr>
            <p:ph type="dt" sz="half" idx="10"/>
          </p:nvPr>
        </p:nvSpPr>
        <p:spPr/>
        <p:txBody>
          <a:bodyPr/>
          <a:lstStyle/>
          <a:p>
            <a:fld id="{845454A7-E053-4821-9407-8679167F68F3}" type="datetimeFigureOut">
              <a:rPr lang="en-GB" smtClean="0"/>
              <a:t>09/07/2025</a:t>
            </a:fld>
            <a:endParaRPr lang="en-GB"/>
          </a:p>
        </p:txBody>
      </p:sp>
      <p:sp>
        <p:nvSpPr>
          <p:cNvPr id="3" name="Footer Placeholder 2">
            <a:extLst>
              <a:ext uri="{FF2B5EF4-FFF2-40B4-BE49-F238E27FC236}">
                <a16:creationId xmlns:a16="http://schemas.microsoft.com/office/drawing/2014/main" id="{C8955E90-4420-4DC2-A9E2-E07EED0506E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34E82D2-0ACC-4326-C983-AB8289DE0AEB}"/>
              </a:ext>
            </a:extLst>
          </p:cNvPr>
          <p:cNvSpPr>
            <a:spLocks noGrp="1"/>
          </p:cNvSpPr>
          <p:nvPr>
            <p:ph type="sldNum" sz="quarter" idx="12"/>
          </p:nvPr>
        </p:nvSpPr>
        <p:spPr/>
        <p:txBody>
          <a:bodyPr/>
          <a:lstStyle/>
          <a:p>
            <a:fld id="{668BD91B-1908-469D-9C8D-41120B2E01B1}" type="slidenum">
              <a:rPr lang="en-GB" smtClean="0"/>
              <a:t>‹#›</a:t>
            </a:fld>
            <a:endParaRPr lang="en-GB"/>
          </a:p>
        </p:txBody>
      </p:sp>
    </p:spTree>
    <p:extLst>
      <p:ext uri="{BB962C8B-B14F-4D97-AF65-F5344CB8AC3E}">
        <p14:creationId xmlns:p14="http://schemas.microsoft.com/office/powerpoint/2010/main" val="3033964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F14CD-674F-21D3-661B-6396C5F08D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75BDDC-E688-588E-E532-DFCDA64295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7316611-D60A-F9C2-A546-49946136E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AF02C2-C217-088B-7F2C-2EEB49D3D81E}"/>
              </a:ext>
            </a:extLst>
          </p:cNvPr>
          <p:cNvSpPr>
            <a:spLocks noGrp="1"/>
          </p:cNvSpPr>
          <p:nvPr>
            <p:ph type="dt" sz="half" idx="10"/>
          </p:nvPr>
        </p:nvSpPr>
        <p:spPr/>
        <p:txBody>
          <a:bodyPr/>
          <a:lstStyle/>
          <a:p>
            <a:fld id="{845454A7-E053-4821-9407-8679167F68F3}" type="datetimeFigureOut">
              <a:rPr lang="en-GB" smtClean="0"/>
              <a:t>09/07/2025</a:t>
            </a:fld>
            <a:endParaRPr lang="en-GB"/>
          </a:p>
        </p:txBody>
      </p:sp>
      <p:sp>
        <p:nvSpPr>
          <p:cNvPr id="6" name="Footer Placeholder 5">
            <a:extLst>
              <a:ext uri="{FF2B5EF4-FFF2-40B4-BE49-F238E27FC236}">
                <a16:creationId xmlns:a16="http://schemas.microsoft.com/office/drawing/2014/main" id="{782DF0F7-22D5-819F-9DC1-615307F36C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A5E7868-418E-6C6E-9837-6BEE2B8E421B}"/>
              </a:ext>
            </a:extLst>
          </p:cNvPr>
          <p:cNvSpPr>
            <a:spLocks noGrp="1"/>
          </p:cNvSpPr>
          <p:nvPr>
            <p:ph type="sldNum" sz="quarter" idx="12"/>
          </p:nvPr>
        </p:nvSpPr>
        <p:spPr/>
        <p:txBody>
          <a:bodyPr/>
          <a:lstStyle/>
          <a:p>
            <a:fld id="{668BD91B-1908-469D-9C8D-41120B2E01B1}" type="slidenum">
              <a:rPr lang="en-GB" smtClean="0"/>
              <a:t>‹#›</a:t>
            </a:fld>
            <a:endParaRPr lang="en-GB"/>
          </a:p>
        </p:txBody>
      </p:sp>
    </p:spTree>
    <p:extLst>
      <p:ext uri="{BB962C8B-B14F-4D97-AF65-F5344CB8AC3E}">
        <p14:creationId xmlns:p14="http://schemas.microsoft.com/office/powerpoint/2010/main" val="3760931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8DF9-DA9B-B0B7-FE50-1921DFB4B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574932-F727-FCFC-3DE9-2C5BA9BA5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E2631C2-47EC-9F3F-770C-70FBE6A3D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3871E-A489-5BD6-8B78-39D4A7DD0687}"/>
              </a:ext>
            </a:extLst>
          </p:cNvPr>
          <p:cNvSpPr>
            <a:spLocks noGrp="1"/>
          </p:cNvSpPr>
          <p:nvPr>
            <p:ph type="dt" sz="half" idx="10"/>
          </p:nvPr>
        </p:nvSpPr>
        <p:spPr/>
        <p:txBody>
          <a:bodyPr/>
          <a:lstStyle/>
          <a:p>
            <a:fld id="{845454A7-E053-4821-9407-8679167F68F3}" type="datetimeFigureOut">
              <a:rPr lang="en-GB" smtClean="0"/>
              <a:t>09/07/2025</a:t>
            </a:fld>
            <a:endParaRPr lang="en-GB"/>
          </a:p>
        </p:txBody>
      </p:sp>
      <p:sp>
        <p:nvSpPr>
          <p:cNvPr id="6" name="Footer Placeholder 5">
            <a:extLst>
              <a:ext uri="{FF2B5EF4-FFF2-40B4-BE49-F238E27FC236}">
                <a16:creationId xmlns:a16="http://schemas.microsoft.com/office/drawing/2014/main" id="{917D62BB-681D-AB08-9F4B-D11EA72957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6C5818-F8AC-B4AE-D262-13C69320B603}"/>
              </a:ext>
            </a:extLst>
          </p:cNvPr>
          <p:cNvSpPr>
            <a:spLocks noGrp="1"/>
          </p:cNvSpPr>
          <p:nvPr>
            <p:ph type="sldNum" sz="quarter" idx="12"/>
          </p:nvPr>
        </p:nvSpPr>
        <p:spPr/>
        <p:txBody>
          <a:bodyPr/>
          <a:lstStyle/>
          <a:p>
            <a:fld id="{668BD91B-1908-469D-9C8D-41120B2E01B1}" type="slidenum">
              <a:rPr lang="en-GB" smtClean="0"/>
              <a:t>‹#›</a:t>
            </a:fld>
            <a:endParaRPr lang="en-GB"/>
          </a:p>
        </p:txBody>
      </p:sp>
    </p:spTree>
    <p:extLst>
      <p:ext uri="{BB962C8B-B14F-4D97-AF65-F5344CB8AC3E}">
        <p14:creationId xmlns:p14="http://schemas.microsoft.com/office/powerpoint/2010/main" val="260296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E7E830-D8AF-11A4-DB27-7242999EB5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BAD80A-C4CC-44FA-C546-BC47973A1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815C3B-16F5-60FB-BE21-A6943403A1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5454A7-E053-4821-9407-8679167F68F3}" type="datetimeFigureOut">
              <a:rPr lang="en-GB" smtClean="0"/>
              <a:t>09/07/2025</a:t>
            </a:fld>
            <a:endParaRPr lang="en-GB"/>
          </a:p>
        </p:txBody>
      </p:sp>
      <p:sp>
        <p:nvSpPr>
          <p:cNvPr id="5" name="Footer Placeholder 4">
            <a:extLst>
              <a:ext uri="{FF2B5EF4-FFF2-40B4-BE49-F238E27FC236}">
                <a16:creationId xmlns:a16="http://schemas.microsoft.com/office/drawing/2014/main" id="{985B1135-8FD9-4428-CE88-67DB4E1C20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B2EFBCB-C661-B155-9F6A-D6DF5CB85B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8BD91B-1908-469D-9C8D-41120B2E01B1}" type="slidenum">
              <a:rPr lang="en-GB" smtClean="0"/>
              <a:t>‹#›</a:t>
            </a:fld>
            <a:endParaRPr lang="en-GB"/>
          </a:p>
        </p:txBody>
      </p:sp>
    </p:spTree>
    <p:extLst>
      <p:ext uri="{BB962C8B-B14F-4D97-AF65-F5344CB8AC3E}">
        <p14:creationId xmlns:p14="http://schemas.microsoft.com/office/powerpoint/2010/main" val="1011729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redes.opendatasoft.com/explore/dataset/25-plr-producao-renovavel/table/?dataChart=eyJxdWVyaWVzIjpbeyJjaGFydHMiOlt7InR5cGUiOiJjb2x1bW4iLCJmdW5jIjoiU1VNIiwieUF4aXMiOiJwZWRpZG9zX2RlX2xpZ2FjYW9fYV9yZWRlX2V4ZWN1dGFkb3MiLCJzY2llbnRpZmljRGlzcGxheSI6dHJ1ZSwiY29sb3IiOiIjRkZEQzAwIn1dLCJ4QXhpcyI6ImNvbmNlbGhvIiwibWF4cG9pbnRzIjpudWxsLCJzb3J0Ijoic2VyaWUxLTEiLCJjb25maWciOnsiZGF0YXNldCI6IjI1LXBsci1wcm9kdWNhby1yZW5vdmF2ZWwiLCJvcHRpb25zIjp7fX19XSwidGltZXNjYWxlIjoiIiwiZGlzcGxheUxlZ2VuZCI6dHJ1ZSwiYWxpZ25Nb250aCI6dHJ1ZX0%3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FC73-7871-069A-DBE9-502D0C5B2770}"/>
              </a:ext>
            </a:extLst>
          </p:cNvPr>
          <p:cNvSpPr>
            <a:spLocks noGrp="1"/>
          </p:cNvSpPr>
          <p:nvPr>
            <p:ph type="ctrTitle"/>
          </p:nvPr>
        </p:nvSpPr>
        <p:spPr>
          <a:xfrm>
            <a:off x="261257" y="544286"/>
            <a:ext cx="9144000" cy="620485"/>
          </a:xfrm>
        </p:spPr>
        <p:txBody>
          <a:bodyPr>
            <a:normAutofit/>
          </a:bodyPr>
          <a:lstStyle/>
          <a:p>
            <a:pPr algn="l"/>
            <a:r>
              <a:rPr lang="en-GB" sz="2400" b="1" dirty="0">
                <a:latin typeface="Arial" panose="020B0604020202020204" pitchFamily="34" charset="0"/>
                <a:cs typeface="Arial" panose="020B0604020202020204" pitchFamily="34" charset="0"/>
              </a:rPr>
              <a:t>Portugal´s Connected Solar Park- Analysis </a:t>
            </a:r>
          </a:p>
        </p:txBody>
      </p:sp>
      <p:sp>
        <p:nvSpPr>
          <p:cNvPr id="3" name="Subtitle 2">
            <a:extLst>
              <a:ext uri="{FF2B5EF4-FFF2-40B4-BE49-F238E27FC236}">
                <a16:creationId xmlns:a16="http://schemas.microsoft.com/office/drawing/2014/main" id="{84A37507-B71D-50FB-C002-A66248517D14}"/>
              </a:ext>
            </a:extLst>
          </p:cNvPr>
          <p:cNvSpPr>
            <a:spLocks noGrp="1"/>
          </p:cNvSpPr>
          <p:nvPr>
            <p:ph type="subTitle" idx="1"/>
          </p:nvPr>
        </p:nvSpPr>
        <p:spPr>
          <a:xfrm>
            <a:off x="261257" y="1642608"/>
            <a:ext cx="9144000" cy="5029199"/>
          </a:xfrm>
        </p:spPr>
        <p:txBody>
          <a:bodyPr>
            <a:normAutofit fontScale="25000" lnSpcReduction="20000"/>
          </a:bodyPr>
          <a:lstStyle/>
          <a:p>
            <a:pPr algn="just"/>
            <a:r>
              <a:rPr lang="en-GB" sz="6400" b="1" dirty="0">
                <a:latin typeface="Arial" panose="020B0604020202020204" pitchFamily="34" charset="0"/>
                <a:cs typeface="Arial" panose="020B0604020202020204" pitchFamily="34" charset="0"/>
              </a:rPr>
              <a:t>Data set Overview:</a:t>
            </a:r>
          </a:p>
          <a:p>
            <a:pPr algn="just"/>
            <a:endParaRPr lang="en-GB" sz="6400" b="1" dirty="0">
              <a:latin typeface="Arial" panose="020B0604020202020204" pitchFamily="34" charset="0"/>
              <a:cs typeface="Arial" panose="020B0604020202020204" pitchFamily="34" charset="0"/>
            </a:endParaRPr>
          </a:p>
          <a:p>
            <a:pPr algn="just"/>
            <a:r>
              <a:rPr lang="en-GB" sz="6400" dirty="0">
                <a:latin typeface="Arial" panose="020B0604020202020204" pitchFamily="34" charset="0"/>
                <a:cs typeface="Arial" panose="020B0604020202020204" pitchFamily="34" charset="0"/>
              </a:rPr>
              <a:t>Source: </a:t>
            </a:r>
            <a:r>
              <a:rPr lang="en-GB" sz="6400" dirty="0">
                <a:solidFill>
                  <a:schemeClr val="accent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e-redes.opendatasoft.com</a:t>
            </a:r>
            <a:endParaRPr lang="en-GB" sz="6400" dirty="0">
              <a:solidFill>
                <a:schemeClr val="accent2"/>
              </a:solidFill>
              <a:latin typeface="Arial" panose="020B0604020202020204" pitchFamily="34" charset="0"/>
              <a:cs typeface="Arial" panose="020B0604020202020204" pitchFamily="34" charset="0"/>
            </a:endParaRPr>
          </a:p>
          <a:p>
            <a:pPr algn="just"/>
            <a:endParaRPr lang="en-GB" sz="6400" b="1" dirty="0">
              <a:latin typeface="Arial" panose="020B0604020202020204" pitchFamily="34" charset="0"/>
              <a:cs typeface="Arial" panose="020B0604020202020204" pitchFamily="34" charset="0"/>
            </a:endParaRPr>
          </a:p>
          <a:p>
            <a:pPr algn="just"/>
            <a:r>
              <a:rPr lang="en-GB" sz="6400" dirty="0">
                <a:latin typeface="Arial" panose="020B0604020202020204" pitchFamily="34" charset="0"/>
                <a:cs typeface="Arial" panose="020B0604020202020204" pitchFamily="34" charset="0"/>
              </a:rPr>
              <a:t>The dataset provides details about renewable energy production centers in Portugal, including the following columns:</a:t>
            </a:r>
          </a:p>
          <a:p>
            <a:pPr marL="857250" indent="-857250" algn="just">
              <a:lnSpc>
                <a:spcPct val="170000"/>
              </a:lnSpc>
              <a:buClr>
                <a:schemeClr val="accent2"/>
              </a:buClr>
              <a:buFont typeface="Wingdings" panose="05000000000000000000" pitchFamily="2" charset="2"/>
              <a:buChar char="q"/>
            </a:pPr>
            <a:r>
              <a:rPr lang="en-GB" sz="6400" b="1" dirty="0">
                <a:latin typeface="Arial" panose="020B0604020202020204" pitchFamily="34" charset="0"/>
                <a:cs typeface="Arial" panose="020B0604020202020204" pitchFamily="34" charset="0"/>
              </a:rPr>
              <a:t>Ano</a:t>
            </a:r>
            <a:r>
              <a:rPr lang="en-GB" sz="6400" dirty="0">
                <a:latin typeface="Arial" panose="020B0604020202020204" pitchFamily="34" charset="0"/>
                <a:cs typeface="Arial" panose="020B0604020202020204" pitchFamily="34" charset="0"/>
              </a:rPr>
              <a:t>: The year of operation (2021–2024).</a:t>
            </a:r>
          </a:p>
          <a:p>
            <a:pPr marL="857250" indent="-857250" algn="just">
              <a:lnSpc>
                <a:spcPct val="170000"/>
              </a:lnSpc>
              <a:buClr>
                <a:schemeClr val="accent2"/>
              </a:buClr>
              <a:buFont typeface="Wingdings" panose="05000000000000000000" pitchFamily="2" charset="2"/>
              <a:buChar char="q"/>
            </a:pPr>
            <a:r>
              <a:rPr lang="en-GB" sz="6400" b="1" dirty="0">
                <a:latin typeface="Arial" panose="020B0604020202020204" pitchFamily="34" charset="0"/>
                <a:cs typeface="Arial" panose="020B0604020202020204" pitchFamily="34" charset="0"/>
              </a:rPr>
              <a:t>Semestre</a:t>
            </a:r>
            <a:r>
              <a:rPr lang="en-GB" sz="6400" dirty="0">
                <a:latin typeface="Arial" panose="020B0604020202020204" pitchFamily="34" charset="0"/>
                <a:cs typeface="Arial" panose="020B0604020202020204" pitchFamily="34" charset="0"/>
              </a:rPr>
              <a:t>: The semester (1st or 2nd half of the year).</a:t>
            </a:r>
          </a:p>
          <a:p>
            <a:pPr marL="857250" indent="-857250" algn="just">
              <a:lnSpc>
                <a:spcPct val="170000"/>
              </a:lnSpc>
              <a:buClr>
                <a:schemeClr val="accent2"/>
              </a:buClr>
              <a:buFont typeface="Wingdings" panose="05000000000000000000" pitchFamily="2" charset="2"/>
              <a:buChar char="q"/>
            </a:pPr>
            <a:r>
              <a:rPr lang="en-GB" sz="6400" b="1" dirty="0">
                <a:latin typeface="Arial" panose="020B0604020202020204" pitchFamily="34" charset="0"/>
                <a:cs typeface="Arial" panose="020B0604020202020204" pitchFamily="34" charset="0"/>
              </a:rPr>
              <a:t>Concelho</a:t>
            </a:r>
            <a:r>
              <a:rPr lang="en-GB" sz="6400" dirty="0">
                <a:latin typeface="Arial" panose="020B0604020202020204" pitchFamily="34" charset="0"/>
                <a:cs typeface="Arial" panose="020B0604020202020204" pitchFamily="34" charset="0"/>
              </a:rPr>
              <a:t>: The municipality where the production center is located.</a:t>
            </a:r>
          </a:p>
          <a:p>
            <a:pPr marL="857250" indent="-857250" algn="just">
              <a:lnSpc>
                <a:spcPct val="170000"/>
              </a:lnSpc>
              <a:buClr>
                <a:schemeClr val="accent2"/>
              </a:buClr>
              <a:buFont typeface="Wingdings" panose="05000000000000000000" pitchFamily="2" charset="2"/>
              <a:buChar char="q"/>
            </a:pPr>
            <a:r>
              <a:rPr lang="en-GB" sz="6400" b="1" dirty="0">
                <a:latin typeface="Arial" panose="020B0604020202020204" pitchFamily="34" charset="0"/>
                <a:cs typeface="Arial" panose="020B0604020202020204" pitchFamily="34" charset="0"/>
              </a:rPr>
              <a:t>Potência de Ligação (kW)</a:t>
            </a:r>
            <a:r>
              <a:rPr lang="en-GB" sz="6400" dirty="0">
                <a:latin typeface="Arial" panose="020B0604020202020204" pitchFamily="34" charset="0"/>
                <a:cs typeface="Arial" panose="020B0604020202020204" pitchFamily="34" charset="0"/>
              </a:rPr>
              <a:t>: Connection power in kilowatts (likely reflecting the capacity of the solar park).</a:t>
            </a:r>
          </a:p>
          <a:p>
            <a:pPr marL="857250" indent="-857250" algn="just">
              <a:lnSpc>
                <a:spcPct val="170000"/>
              </a:lnSpc>
              <a:buClr>
                <a:schemeClr val="accent2"/>
              </a:buClr>
              <a:buFont typeface="Wingdings" panose="05000000000000000000" pitchFamily="2" charset="2"/>
              <a:buChar char="q"/>
            </a:pPr>
            <a:r>
              <a:rPr lang="en-GB" sz="6400" b="1" dirty="0">
                <a:latin typeface="Arial" panose="020B0604020202020204" pitchFamily="34" charset="0"/>
                <a:cs typeface="Arial" panose="020B0604020202020204" pitchFamily="34" charset="0"/>
              </a:rPr>
              <a:t>Pedidos de Ligação à Rede Executados (#)</a:t>
            </a:r>
            <a:r>
              <a:rPr lang="en-GB" sz="6400" dirty="0">
                <a:latin typeface="Arial" panose="020B0604020202020204" pitchFamily="34" charset="0"/>
                <a:cs typeface="Arial" panose="020B0604020202020204" pitchFamily="34" charset="0"/>
              </a:rPr>
              <a:t>: Number of grid connection requests executed (possibly indicating how many systems are connected).</a:t>
            </a:r>
          </a:p>
          <a:p>
            <a:pPr algn="l"/>
            <a:endParaRPr lang="en-GB" dirty="0"/>
          </a:p>
        </p:txBody>
      </p:sp>
    </p:spTree>
    <p:extLst>
      <p:ext uri="{BB962C8B-B14F-4D97-AF65-F5344CB8AC3E}">
        <p14:creationId xmlns:p14="http://schemas.microsoft.com/office/powerpoint/2010/main" val="2651471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1" name="Rectangle 7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6F6E8CE-0630-45A4-8233-BC90D607A71E}"/>
              </a:ext>
            </a:extLst>
          </p:cNvPr>
          <p:cNvSpPr txBox="1"/>
          <p:nvPr/>
        </p:nvSpPr>
        <p:spPr>
          <a:xfrm>
            <a:off x="128016" y="704152"/>
            <a:ext cx="6096000" cy="492699"/>
          </a:xfrm>
          <a:prstGeom prst="rect">
            <a:avLst/>
          </a:prstGeom>
          <a:noFill/>
        </p:spPr>
        <p:txBody>
          <a:bodyPr wrap="square">
            <a:spAutoFit/>
          </a:bodyPr>
          <a:lstStyle/>
          <a:p>
            <a:pPr>
              <a:lnSpc>
                <a:spcPct val="115000"/>
              </a:lnSpc>
              <a:spcAft>
                <a:spcPts val="800"/>
              </a:spcAft>
            </a:pPr>
            <a:r>
              <a:rPr lang="en-GB" sz="2400" b="1" dirty="0">
                <a:effectLst/>
                <a:latin typeface="Aptos" panose="020B0004020202020204" pitchFamily="34" charset="0"/>
                <a:ea typeface="Aptos" panose="020B0004020202020204" pitchFamily="34" charset="0"/>
                <a:cs typeface="Times New Roman" panose="02020603050405020304" pitchFamily="18" charset="0"/>
              </a:rPr>
              <a:t>4. </a:t>
            </a:r>
            <a:r>
              <a:rPr lang="en-GB" sz="2400" b="1" dirty="0">
                <a:effectLst/>
                <a:latin typeface="Arial" panose="020B0604020202020204" pitchFamily="34" charset="0"/>
                <a:ea typeface="Aptos" panose="020B0004020202020204" pitchFamily="34" charset="0"/>
                <a:cs typeface="Arial" panose="020B0604020202020204" pitchFamily="34" charset="0"/>
              </a:rPr>
              <a:t>Key Considerations</a:t>
            </a:r>
            <a:endParaRPr lang="en-GB" sz="1800"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C6A331E-148B-29CC-724C-463DC8E4F7FE}"/>
              </a:ext>
            </a:extLst>
          </p:cNvPr>
          <p:cNvSpPr/>
          <p:nvPr/>
        </p:nvSpPr>
        <p:spPr>
          <a:xfrm>
            <a:off x="7925468" y="2002526"/>
            <a:ext cx="3455097" cy="3959352"/>
          </a:xfrm>
          <a:prstGeom prst="rect">
            <a:avLst/>
          </a:prstGeom>
        </p:spPr>
        <p:style>
          <a:lnRef idx="2">
            <a:schemeClr val="accent2"/>
          </a:lnRef>
          <a:fillRef idx="1">
            <a:schemeClr val="lt1"/>
          </a:fillRef>
          <a:effectRef idx="0">
            <a:schemeClr val="accent2"/>
          </a:effectRef>
          <a:fontRef idx="minor">
            <a:schemeClr val="dk1"/>
          </a:fontRef>
        </p:style>
        <p:txBody>
          <a:bodyPr/>
          <a:lstStyle/>
          <a:p>
            <a:pPr algn="just">
              <a:lnSpc>
                <a:spcPct val="115000"/>
              </a:lnSpc>
              <a:spcAft>
                <a:spcPts val="800"/>
              </a:spcAft>
            </a:pPr>
            <a:endParaRPr lang="en-GB" sz="1200"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3263CCD-7F8A-1EEE-6CD0-651540BDA27C}"/>
              </a:ext>
            </a:extLst>
          </p:cNvPr>
          <p:cNvSpPr txBox="1"/>
          <p:nvPr/>
        </p:nvSpPr>
        <p:spPr>
          <a:xfrm>
            <a:off x="0" y="1408240"/>
            <a:ext cx="7405901" cy="4947508"/>
          </a:xfrm>
          <a:prstGeom prst="rect">
            <a:avLst/>
          </a:prstGeom>
          <a:noFill/>
        </p:spPr>
        <p:txBody>
          <a:bodyPr wrap="square">
            <a:spAutoFit/>
          </a:bodyPr>
          <a:lstStyle/>
          <a:p>
            <a:pPr algn="just"/>
            <a:r>
              <a:rPr lang="en-GB" sz="1200" b="1" dirty="0">
                <a:latin typeface="Arial" panose="020B0604020202020204" pitchFamily="34" charset="0"/>
                <a:cs typeface="Arial" panose="020B0604020202020204" pitchFamily="34" charset="0"/>
              </a:rPr>
              <a:t>1.High-Capacity Municipalities for BESS Partnerships</a:t>
            </a:r>
          </a:p>
          <a:p>
            <a:pPr algn="just"/>
            <a:endParaRPr lang="en-GB" sz="1200" dirty="0">
              <a:latin typeface="Arial" panose="020B0604020202020204" pitchFamily="34" charset="0"/>
              <a:cs typeface="Arial" panose="020B0604020202020204" pitchFamily="34" charset="0"/>
            </a:endParaRPr>
          </a:p>
          <a:p>
            <a:pPr marL="628650" lvl="1" indent="-171450" algn="just">
              <a:buClr>
                <a:srgbClr val="00B0F0"/>
              </a:buClr>
              <a:buSzPct val="80000"/>
              <a:buFont typeface="Wingdings" panose="05000000000000000000" pitchFamily="2" charset="2"/>
              <a:buChar char="ü"/>
            </a:pPr>
            <a:r>
              <a:rPr lang="en-GB" sz="1050" dirty="0">
                <a:latin typeface="Arial" panose="020B0604020202020204" pitchFamily="34" charset="0"/>
                <a:cs typeface="Arial" panose="020B0604020202020204" pitchFamily="34" charset="0"/>
              </a:rPr>
              <a:t>Municipalities like </a:t>
            </a:r>
            <a:r>
              <a:rPr lang="en-GB" sz="1050" b="1" dirty="0">
                <a:latin typeface="Arial" panose="020B0604020202020204" pitchFamily="34" charset="0"/>
                <a:cs typeface="Arial" panose="020B0604020202020204" pitchFamily="34" charset="0"/>
              </a:rPr>
              <a:t>Palmela, Moura, Alcochete, Serpa, and Lagos </a:t>
            </a:r>
            <a:r>
              <a:rPr lang="en-GB" sz="1050" dirty="0">
                <a:latin typeface="Arial" panose="020B0604020202020204" pitchFamily="34" charset="0"/>
                <a:cs typeface="Arial" panose="020B0604020202020204" pitchFamily="34" charset="0"/>
              </a:rPr>
              <a:t>have emerged as the top regions with the highest installed solar capacity. These areas are prime candidates for Battery Energy Storage Systems (BESS) partnerships.</a:t>
            </a:r>
          </a:p>
          <a:p>
            <a:pPr marL="628650" lvl="1" indent="-171450" algn="just">
              <a:buClr>
                <a:srgbClr val="00B0F0"/>
              </a:buClr>
              <a:buSzPct val="80000"/>
              <a:buFont typeface="Wingdings" panose="05000000000000000000" pitchFamily="2" charset="2"/>
              <a:buChar char="ü"/>
            </a:pPr>
            <a:r>
              <a:rPr lang="en-GB" sz="1050" dirty="0">
                <a:latin typeface="Arial" panose="020B0604020202020204" pitchFamily="34" charset="0"/>
                <a:cs typeface="Arial" panose="020B0604020202020204" pitchFamily="34" charset="0"/>
              </a:rPr>
              <a:t>These regions could benefit from energy storage solutions to balance energy supply, reduce grid congestion, and optimize the use of renewable energy.</a:t>
            </a:r>
          </a:p>
          <a:p>
            <a:pPr algn="just"/>
            <a:endParaRPr lang="en-GB" sz="1200" b="1" dirty="0">
              <a:latin typeface="Arial" panose="020B0604020202020204" pitchFamily="34" charset="0"/>
              <a:cs typeface="Arial" panose="020B0604020202020204" pitchFamily="34" charset="0"/>
            </a:endParaRPr>
          </a:p>
          <a:p>
            <a:pPr algn="just"/>
            <a:r>
              <a:rPr lang="en-GB" sz="1200" b="1" dirty="0">
                <a:latin typeface="Arial" panose="020B0604020202020204" pitchFamily="34" charset="0"/>
                <a:cs typeface="Arial" panose="020B0604020202020204" pitchFamily="34" charset="0"/>
              </a:rPr>
              <a:t> 2. Municipalities with High Growth Potential</a:t>
            </a:r>
          </a:p>
          <a:p>
            <a:pPr lvl="1" algn="just"/>
            <a:endParaRPr lang="en-GB" sz="1000" dirty="0">
              <a:latin typeface="Arial" panose="020B0604020202020204" pitchFamily="34" charset="0"/>
              <a:cs typeface="Arial" panose="020B0604020202020204" pitchFamily="34" charset="0"/>
            </a:endParaRPr>
          </a:p>
          <a:p>
            <a:pPr marL="628650" lvl="1" indent="-171450" algn="just">
              <a:buClr>
                <a:srgbClr val="00B0F0"/>
              </a:buClr>
              <a:buSzPct val="80000"/>
              <a:buFont typeface="Wingdings" panose="05000000000000000000" pitchFamily="2" charset="2"/>
              <a:buChar char="ü"/>
            </a:pPr>
            <a:r>
              <a:rPr lang="en-GB" sz="1000" b="1" dirty="0">
                <a:latin typeface="Arial" panose="020B0604020202020204" pitchFamily="34" charset="0"/>
                <a:cs typeface="Arial" panose="020B0604020202020204" pitchFamily="34" charset="0"/>
              </a:rPr>
              <a:t>Coimbra, Palmela, Leiria, and Elvas </a:t>
            </a:r>
            <a:r>
              <a:rPr lang="en-GB" sz="1000" dirty="0">
                <a:latin typeface="Arial" panose="020B0604020202020204" pitchFamily="34" charset="0"/>
                <a:cs typeface="Arial" panose="020B0604020202020204" pitchFamily="34" charset="0"/>
              </a:rPr>
              <a:t>have shown rapid growth in installed solar capacity over recent years. Expanding BESS solutions in these areas can help optimize energy distribution, especially as their capacity increases.</a:t>
            </a:r>
          </a:p>
          <a:p>
            <a:pPr marL="628650" lvl="1" indent="-171450" algn="just">
              <a:buClr>
                <a:srgbClr val="00B0F0"/>
              </a:buClr>
              <a:buSzPct val="80000"/>
              <a:buFont typeface="Wingdings" panose="05000000000000000000" pitchFamily="2" charset="2"/>
              <a:buChar char="ü"/>
            </a:pPr>
            <a:r>
              <a:rPr lang="en-GB" sz="1000" dirty="0">
                <a:latin typeface="Arial" panose="020B0604020202020204" pitchFamily="34" charset="0"/>
                <a:cs typeface="Arial" panose="020B0604020202020204" pitchFamily="34" charset="0"/>
              </a:rPr>
              <a:t>Partnering with solar park operators in these high-growth regions could provide mutual benefits—ensuring that their energy production remains sustainable and efficient with proper storage solutions</a:t>
            </a:r>
            <a:r>
              <a:rPr lang="en-GB" sz="1200" dirty="0">
                <a:latin typeface="Arial" panose="020B0604020202020204" pitchFamily="34" charset="0"/>
                <a:cs typeface="Arial" panose="020B0604020202020204" pitchFamily="34" charset="0"/>
              </a:rPr>
              <a:t>.</a:t>
            </a:r>
          </a:p>
          <a:p>
            <a:pPr marL="628650" lvl="1" indent="-171450" algn="just">
              <a:buClr>
                <a:srgbClr val="00B0F0"/>
              </a:buClr>
              <a:buSzPct val="80000"/>
              <a:buFont typeface="Wingdings" panose="05000000000000000000" pitchFamily="2" charset="2"/>
              <a:buChar char="ü"/>
            </a:pPr>
            <a:endParaRPr lang="en-GB" sz="1200" dirty="0">
              <a:latin typeface="Arial" panose="020B0604020202020204" pitchFamily="34" charset="0"/>
              <a:cs typeface="Arial" panose="020B0604020202020204" pitchFamily="34" charset="0"/>
            </a:endParaRPr>
          </a:p>
          <a:p>
            <a:pPr algn="just"/>
            <a:r>
              <a:rPr lang="en-GB" sz="1200" b="1" dirty="0">
                <a:latin typeface="Arial" panose="020B0604020202020204" pitchFamily="34" charset="0"/>
                <a:cs typeface="Arial" panose="020B0604020202020204" pitchFamily="34" charset="0"/>
              </a:rPr>
              <a:t>3. Opportunities in Municipalities with Low Installed Capacity</a:t>
            </a:r>
          </a:p>
          <a:p>
            <a:pPr algn="just"/>
            <a:endParaRPr lang="en-GB" sz="1200" dirty="0">
              <a:latin typeface="Arial" panose="020B0604020202020204" pitchFamily="34" charset="0"/>
              <a:cs typeface="Arial" panose="020B0604020202020204" pitchFamily="34" charset="0"/>
            </a:endParaRPr>
          </a:p>
          <a:p>
            <a:pPr marL="628650" lvl="1" indent="-171450" algn="just">
              <a:buClr>
                <a:srgbClr val="00B0F0"/>
              </a:buClr>
              <a:buSzPct val="80000"/>
              <a:buFont typeface="Wingdings" panose="05000000000000000000" pitchFamily="2" charset="2"/>
              <a:buChar char="ü"/>
            </a:pPr>
            <a:r>
              <a:rPr lang="en-GB" sz="1000" dirty="0">
                <a:latin typeface="Arial" panose="020B0604020202020204" pitchFamily="34" charset="0"/>
                <a:cs typeface="Arial" panose="020B0604020202020204" pitchFamily="34" charset="0"/>
              </a:rPr>
              <a:t>Municipalities with low installed capacity, such as </a:t>
            </a:r>
            <a:r>
              <a:rPr lang="en-GB" sz="1000" b="1" dirty="0">
                <a:latin typeface="Arial" panose="020B0604020202020204" pitchFamily="34" charset="0"/>
                <a:cs typeface="Arial" panose="020B0604020202020204" pitchFamily="34" charset="0"/>
              </a:rPr>
              <a:t>Sines, Faro, and Póvoa de Varzim, </a:t>
            </a:r>
            <a:r>
              <a:rPr lang="en-GB" sz="1000" dirty="0">
                <a:latin typeface="Arial" panose="020B0604020202020204" pitchFamily="34" charset="0"/>
                <a:cs typeface="Arial" panose="020B0604020202020204" pitchFamily="34" charset="0"/>
              </a:rPr>
              <a:t>represent potential gaps in the market where we could develop new solar parks. These regions have untapped potential, and new projects could establish a foothold with less competition.</a:t>
            </a:r>
          </a:p>
          <a:p>
            <a:pPr marL="628650" lvl="1" indent="-171450" algn="just">
              <a:buClr>
                <a:srgbClr val="00B0F0"/>
              </a:buClr>
              <a:buSzPct val="80000"/>
              <a:buFont typeface="Wingdings" panose="05000000000000000000" pitchFamily="2" charset="2"/>
              <a:buChar char="ü"/>
            </a:pPr>
            <a:r>
              <a:rPr lang="en-GB" sz="1000" dirty="0">
                <a:latin typeface="Arial" panose="020B0604020202020204" pitchFamily="34" charset="0"/>
                <a:cs typeface="Arial" panose="020B0604020202020204" pitchFamily="34" charset="0"/>
              </a:rPr>
              <a:t>Implementing solar projects with integrated BESS solutions in these regions could provide a unique opportunity to grow our presence in areas with less saturation.</a:t>
            </a:r>
          </a:p>
          <a:p>
            <a:pPr marL="171450" indent="-171450" algn="just">
              <a:buClr>
                <a:srgbClr val="00B0F0"/>
              </a:buClr>
              <a:buSzPct val="80000"/>
              <a:buFont typeface="Wingdings" panose="05000000000000000000" pitchFamily="2" charset="2"/>
              <a:buChar char="ü"/>
            </a:pPr>
            <a:endParaRPr lang="en-GB" sz="1200" dirty="0">
              <a:latin typeface="Arial" panose="020B0604020202020204" pitchFamily="34" charset="0"/>
              <a:cs typeface="Arial" panose="020B0604020202020204" pitchFamily="34" charset="0"/>
            </a:endParaRPr>
          </a:p>
          <a:p>
            <a:pPr algn="just"/>
            <a:r>
              <a:rPr lang="en-GB" sz="1200" b="1" dirty="0">
                <a:latin typeface="Arial" panose="020B0604020202020204" pitchFamily="34" charset="0"/>
                <a:cs typeface="Arial" panose="020B0604020202020204" pitchFamily="34" charset="0"/>
              </a:rPr>
              <a:t>4.Industrial and Commercial Solar Projects</a:t>
            </a:r>
          </a:p>
          <a:p>
            <a:pPr algn="just"/>
            <a:endParaRPr lang="en-GB" sz="1200" b="1" dirty="0">
              <a:latin typeface="Arial" panose="020B0604020202020204" pitchFamily="34" charset="0"/>
              <a:cs typeface="Arial" panose="020B0604020202020204" pitchFamily="34" charset="0"/>
            </a:endParaRPr>
          </a:p>
          <a:p>
            <a:pPr marL="628650" lvl="1" indent="-171450" algn="just">
              <a:buClr>
                <a:srgbClr val="00B0F0"/>
              </a:buClr>
              <a:buSzPct val="80000"/>
              <a:buFont typeface="Wingdings" panose="05000000000000000000" pitchFamily="2" charset="2"/>
              <a:buChar char="ü"/>
            </a:pPr>
            <a:r>
              <a:rPr lang="en-GB" sz="1000" dirty="0">
                <a:latin typeface="Arial" panose="020B0604020202020204" pitchFamily="34" charset="0"/>
                <a:cs typeface="Arial" panose="020B0604020202020204" pitchFamily="34" charset="0"/>
              </a:rPr>
              <a:t>Regions with industrial hubs like </a:t>
            </a:r>
            <a:r>
              <a:rPr lang="en-GB" sz="1000" b="1" dirty="0">
                <a:latin typeface="Arial" panose="020B0604020202020204" pitchFamily="34" charset="0"/>
                <a:cs typeface="Arial" panose="020B0604020202020204" pitchFamily="34" charset="0"/>
              </a:rPr>
              <a:t>Sines</a:t>
            </a:r>
            <a:r>
              <a:rPr lang="en-GB" sz="1000" dirty="0">
                <a:latin typeface="Arial" panose="020B0604020202020204" pitchFamily="34" charset="0"/>
                <a:cs typeface="Arial" panose="020B0604020202020204" pitchFamily="34" charset="0"/>
              </a:rPr>
              <a:t> </a:t>
            </a:r>
            <a:r>
              <a:rPr lang="en-GB" sz="1000" b="1" dirty="0">
                <a:latin typeface="Arial" panose="020B0604020202020204" pitchFamily="34" charset="0"/>
                <a:cs typeface="Arial" panose="020B0604020202020204" pitchFamily="34" charset="0"/>
              </a:rPr>
              <a:t>and</a:t>
            </a:r>
            <a:r>
              <a:rPr lang="en-GB" sz="1000" dirty="0">
                <a:latin typeface="Arial" panose="020B0604020202020204" pitchFamily="34" charset="0"/>
                <a:cs typeface="Arial" panose="020B0604020202020204" pitchFamily="34" charset="0"/>
              </a:rPr>
              <a:t> high tourism rates like </a:t>
            </a:r>
            <a:r>
              <a:rPr lang="en-GB" sz="1000" b="1" dirty="0">
                <a:latin typeface="Arial" panose="020B0604020202020204" pitchFamily="34" charset="0"/>
                <a:cs typeface="Arial" panose="020B0604020202020204" pitchFamily="34" charset="0"/>
              </a:rPr>
              <a:t>Faro</a:t>
            </a:r>
            <a:r>
              <a:rPr lang="en-GB" sz="1000" dirty="0">
                <a:latin typeface="Arial" panose="020B0604020202020204" pitchFamily="34" charset="0"/>
                <a:cs typeface="Arial" panose="020B0604020202020204" pitchFamily="34" charset="0"/>
              </a:rPr>
              <a:t> offer a unique opportunity to develop larger commercial or industrial solar parks. These regions, though currently underdeveloped, could benefit from large-scale BESS solutions to meet industrial and commercial energy demands</a:t>
            </a:r>
            <a:r>
              <a:rPr lang="en-GB" sz="120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pic>
        <p:nvPicPr>
          <p:cNvPr id="4" name="Picture 3" descr="Close up of dart board">
            <a:extLst>
              <a:ext uri="{FF2B5EF4-FFF2-40B4-BE49-F238E27FC236}">
                <a16:creationId xmlns:a16="http://schemas.microsoft.com/office/drawing/2014/main" id="{A353BACD-F4A4-DD27-F359-1826ADF4A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886" y="2100943"/>
            <a:ext cx="3265714" cy="3733800"/>
          </a:xfrm>
          <a:prstGeom prst="rect">
            <a:avLst/>
          </a:prstGeom>
        </p:spPr>
      </p:pic>
      <p:pic>
        <p:nvPicPr>
          <p:cNvPr id="6" name="Picture 5" descr="A blue globe with text&#10;&#10;Description automatically generated">
            <a:extLst>
              <a:ext uri="{FF2B5EF4-FFF2-40B4-BE49-F238E27FC236}">
                <a16:creationId xmlns:a16="http://schemas.microsoft.com/office/drawing/2014/main" id="{5871EFDA-0426-A6B3-7127-780288756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4918" y="0"/>
            <a:ext cx="1147082" cy="810586"/>
          </a:xfrm>
          <a:prstGeom prst="rect">
            <a:avLst/>
          </a:prstGeom>
        </p:spPr>
      </p:pic>
    </p:spTree>
    <p:extLst>
      <p:ext uri="{BB962C8B-B14F-4D97-AF65-F5344CB8AC3E}">
        <p14:creationId xmlns:p14="http://schemas.microsoft.com/office/powerpoint/2010/main" val="89272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94DD86-D0E2-CE64-3257-88F350D1AA1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283941-E313-A4F8-0C1A-F65477820E8D}"/>
              </a:ext>
            </a:extLst>
          </p:cNvPr>
          <p:cNvSpPr>
            <a:spLocks noGrp="1"/>
          </p:cNvSpPr>
          <p:nvPr>
            <p:ph type="ctrTitle"/>
          </p:nvPr>
        </p:nvSpPr>
        <p:spPr>
          <a:xfrm>
            <a:off x="264659" y="439982"/>
            <a:ext cx="10515600" cy="1002108"/>
          </a:xfrm>
        </p:spPr>
        <p:txBody>
          <a:bodyPr vert="horz" lIns="91440" tIns="45720" rIns="91440" bIns="45720" rtlCol="0" anchor="ctr">
            <a:normAutofit/>
          </a:bodyPr>
          <a:lstStyle/>
          <a:p>
            <a:pPr algn="l"/>
            <a:r>
              <a:rPr lang="en-US" sz="2400" b="1" kern="1200" dirty="0">
                <a:solidFill>
                  <a:schemeClr val="tx1"/>
                </a:solidFill>
                <a:latin typeface="Arial" panose="020B0604020202020204" pitchFamily="34" charset="0"/>
                <a:cs typeface="Arial" panose="020B0604020202020204" pitchFamily="34" charset="0"/>
              </a:rPr>
              <a:t>Index:</a:t>
            </a:r>
          </a:p>
        </p:txBody>
      </p:sp>
      <p:sp>
        <p:nvSpPr>
          <p:cNvPr id="15" name="Rectangle 1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74303F12-FEAD-1E36-EB07-8CDBE49478ED}"/>
              </a:ext>
            </a:extLst>
          </p:cNvPr>
          <p:cNvSpPr>
            <a:spLocks noGrp="1"/>
          </p:cNvSpPr>
          <p:nvPr>
            <p:ph type="subTitle" idx="1"/>
          </p:nvPr>
        </p:nvSpPr>
        <p:spPr>
          <a:xfrm>
            <a:off x="381000" y="2007455"/>
            <a:ext cx="10515600" cy="4751570"/>
          </a:xfrm>
        </p:spPr>
        <p:txBody>
          <a:bodyPr vert="horz" lIns="91440" tIns="45720" rIns="91440" bIns="45720" rtlCol="0">
            <a:normAutofit/>
          </a:bodyPr>
          <a:lstStyle/>
          <a:p>
            <a:pPr algn="just"/>
            <a:r>
              <a:rPr lang="en-US" sz="1400" dirty="0">
                <a:latin typeface="Arial" panose="020B0604020202020204" pitchFamily="34" charset="0"/>
                <a:cs typeface="Arial" panose="020B0604020202020204" pitchFamily="34" charset="0"/>
              </a:rPr>
              <a:t>1.</a:t>
            </a:r>
            <a:r>
              <a:rPr lang="en-US" sz="1400" b="1" dirty="0">
                <a:latin typeface="Arial" panose="020B0604020202020204" pitchFamily="34" charset="0"/>
                <a:cs typeface="Arial" panose="020B0604020202020204" pitchFamily="34" charset="0"/>
              </a:rPr>
              <a:t>Competitive Landscape Analysis</a:t>
            </a:r>
          </a:p>
          <a:p>
            <a:pPr lvl="1" algn="just"/>
            <a:r>
              <a:rPr lang="en-US" sz="1400" dirty="0">
                <a:latin typeface="Arial" panose="020B0604020202020204" pitchFamily="34" charset="0"/>
                <a:cs typeface="Arial" panose="020B0604020202020204" pitchFamily="34" charset="0"/>
              </a:rPr>
              <a:t>1.1 Top 10 Municipalities- Installed Solar Capacity</a:t>
            </a:r>
          </a:p>
          <a:p>
            <a:pPr lvl="1" algn="just"/>
            <a:r>
              <a:rPr lang="en-US" sz="1400" dirty="0">
                <a:latin typeface="Arial" panose="020B0604020202020204" pitchFamily="34" charset="0"/>
                <a:cs typeface="Arial" panose="020B0604020202020204" pitchFamily="34" charset="0"/>
              </a:rPr>
              <a:t>1.2 Bottom 10 Municipalities- Installed Solar Capacity</a:t>
            </a:r>
          </a:p>
          <a:p>
            <a:pPr lvl="1" algn="just"/>
            <a:r>
              <a:rPr lang="en-US" sz="1400" dirty="0">
                <a:latin typeface="Arial" panose="020B0604020202020204" pitchFamily="34" charset="0"/>
                <a:cs typeface="Arial" panose="020B0604020202020204" pitchFamily="34" charset="0"/>
              </a:rPr>
              <a:t>1.3 Trends- Solar Park Establishment</a:t>
            </a:r>
          </a:p>
          <a:p>
            <a:pPr indent="-228600" algn="just">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lgn="just"/>
            <a:r>
              <a:rPr lang="en-US" sz="1400" dirty="0">
                <a:latin typeface="Arial" panose="020B0604020202020204" pitchFamily="34" charset="0"/>
                <a:cs typeface="Arial" panose="020B0604020202020204" pitchFamily="34" charset="0"/>
              </a:rPr>
              <a:t>2.</a:t>
            </a:r>
            <a:r>
              <a:rPr lang="en-US" sz="1400" b="1" dirty="0">
                <a:latin typeface="Arial" panose="020B0604020202020204" pitchFamily="34" charset="0"/>
                <a:cs typeface="Arial" panose="020B0604020202020204" pitchFamily="34" charset="0"/>
              </a:rPr>
              <a:t>Capacity Benchmarking</a:t>
            </a:r>
          </a:p>
          <a:p>
            <a:pPr lvl="1" algn="just"/>
            <a:r>
              <a:rPr lang="en-US" sz="1400" dirty="0">
                <a:latin typeface="Arial" panose="020B0604020202020204" pitchFamily="34" charset="0"/>
                <a:cs typeface="Arial" panose="020B0604020202020204" pitchFamily="34" charset="0"/>
              </a:rPr>
              <a:t>2.1 Top 5 Municipalities – Market Share Solar Capacity</a:t>
            </a:r>
          </a:p>
          <a:p>
            <a:pPr lvl="1" algn="just"/>
            <a:r>
              <a:rPr lang="en-US" sz="1400" dirty="0">
                <a:latin typeface="Arial" panose="020B0604020202020204" pitchFamily="34" charset="0"/>
                <a:cs typeface="Arial" panose="020B0604020202020204" pitchFamily="34" charset="0"/>
              </a:rPr>
              <a:t>2.2 Municipalities – Less than 1% Market Share</a:t>
            </a:r>
          </a:p>
          <a:p>
            <a:pPr algn="just"/>
            <a:endParaRPr lang="en-US" sz="1400" dirty="0">
              <a:latin typeface="Arial" panose="020B0604020202020204" pitchFamily="34" charset="0"/>
              <a:cs typeface="Arial" panose="020B0604020202020204" pitchFamily="34" charset="0"/>
            </a:endParaRPr>
          </a:p>
          <a:p>
            <a:pPr algn="just"/>
            <a:r>
              <a:rPr lang="en-US" sz="1400" dirty="0">
                <a:latin typeface="Arial" panose="020B0604020202020204" pitchFamily="34" charset="0"/>
                <a:cs typeface="Arial" panose="020B0604020202020204" pitchFamily="34" charset="0"/>
              </a:rPr>
              <a:t>3.</a:t>
            </a:r>
            <a:r>
              <a:rPr lang="en-US" sz="1400" b="1" dirty="0">
                <a:latin typeface="Arial" panose="020B0604020202020204" pitchFamily="34" charset="0"/>
                <a:cs typeface="Arial" panose="020B0604020202020204" pitchFamily="34" charset="0"/>
              </a:rPr>
              <a:t>Partnership Opportunities</a:t>
            </a:r>
          </a:p>
          <a:p>
            <a:pPr lvl="1" algn="just"/>
            <a:r>
              <a:rPr lang="en-US" sz="1400" dirty="0">
                <a:latin typeface="Arial" panose="020B0604020202020204" pitchFamily="34" charset="0"/>
                <a:cs typeface="Arial" panose="020B0604020202020204" pitchFamily="34" charset="0"/>
              </a:rPr>
              <a:t>3.1 Top Municipalities for BESS Partnerships</a:t>
            </a:r>
          </a:p>
          <a:p>
            <a:pPr lvl="1" algn="just"/>
            <a:r>
              <a:rPr lang="en-US" sz="1400" dirty="0">
                <a:latin typeface="Arial" panose="020B0604020202020204" pitchFamily="34" charset="0"/>
                <a:cs typeface="Arial" panose="020B0604020202020204" pitchFamily="34" charset="0"/>
              </a:rPr>
              <a:t>3.2 Municipalities with Significant Growth</a:t>
            </a:r>
          </a:p>
          <a:p>
            <a:pPr indent="-228600" algn="just">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lgn="just"/>
            <a:r>
              <a:rPr lang="en-US" sz="1400" dirty="0">
                <a:latin typeface="Arial" panose="020B0604020202020204" pitchFamily="34" charset="0"/>
                <a:cs typeface="Arial" panose="020B0604020202020204" pitchFamily="34" charset="0"/>
              </a:rPr>
              <a:t>4.</a:t>
            </a:r>
            <a:r>
              <a:rPr lang="en-US" sz="1400" b="1" dirty="0">
                <a:latin typeface="Arial" panose="020B0604020202020204" pitchFamily="34" charset="0"/>
                <a:cs typeface="Arial" panose="020B0604020202020204" pitchFamily="34" charset="0"/>
              </a:rPr>
              <a:t>Key Considerations</a:t>
            </a:r>
          </a:p>
          <a:p>
            <a:pPr indent="-228600" algn="l">
              <a:buFont typeface="Arial" panose="020B0604020202020204" pitchFamily="34" charset="0"/>
              <a:buChar char="•"/>
            </a:pPr>
            <a:endParaRPr lang="en-US" sz="700" dirty="0"/>
          </a:p>
        </p:txBody>
      </p:sp>
    </p:spTree>
    <p:extLst>
      <p:ext uri="{BB962C8B-B14F-4D97-AF65-F5344CB8AC3E}">
        <p14:creationId xmlns:p14="http://schemas.microsoft.com/office/powerpoint/2010/main" val="418671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1" name="Rectangle 7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6F6E8CE-0630-45A4-8233-BC90D607A71E}"/>
              </a:ext>
            </a:extLst>
          </p:cNvPr>
          <p:cNvSpPr txBox="1"/>
          <p:nvPr/>
        </p:nvSpPr>
        <p:spPr>
          <a:xfrm>
            <a:off x="128016" y="710051"/>
            <a:ext cx="6096000" cy="878702"/>
          </a:xfrm>
          <a:prstGeom prst="rect">
            <a:avLst/>
          </a:prstGeom>
          <a:noFill/>
        </p:spPr>
        <p:txBody>
          <a:bodyPr wrap="square">
            <a:spAutoFit/>
          </a:bodyPr>
          <a:lstStyle/>
          <a:p>
            <a:pPr marL="457200" indent="-457200">
              <a:lnSpc>
                <a:spcPct val="115000"/>
              </a:lnSpc>
              <a:spcAft>
                <a:spcPts val="800"/>
              </a:spcAft>
              <a:buFont typeface="+mj-lt"/>
              <a:buAutoNum type="arabicPeriod"/>
            </a:pPr>
            <a:r>
              <a:rPr lang="en-GB" sz="2400" b="1" kern="100" dirty="0">
                <a:effectLst/>
                <a:latin typeface="Arial" panose="020B0604020202020204" pitchFamily="34" charset="0"/>
                <a:ea typeface="Aptos" panose="020B0004020202020204" pitchFamily="34" charset="0"/>
                <a:cs typeface="Arial" panose="020B0604020202020204" pitchFamily="34" charset="0"/>
              </a:rPr>
              <a:t>Competitive Landscape Analysis:</a:t>
            </a:r>
          </a:p>
          <a:p>
            <a:pPr marL="742950" lvl="1" indent="-285750">
              <a:lnSpc>
                <a:spcPct val="115000"/>
              </a:lnSpc>
              <a:spcAft>
                <a:spcPts val="800"/>
              </a:spcAft>
              <a:buFont typeface="Arial" panose="020B0604020202020204" pitchFamily="34" charset="0"/>
              <a:buChar char="•"/>
            </a:pPr>
            <a:r>
              <a:rPr lang="en-GB" sz="1600" kern="100" dirty="0">
                <a:latin typeface="Arial" panose="020B0604020202020204" pitchFamily="34" charset="0"/>
                <a:ea typeface="Aptos" panose="020B0004020202020204" pitchFamily="34" charset="0"/>
                <a:cs typeface="Arial" panose="020B0604020202020204" pitchFamily="34" charset="0"/>
              </a:rPr>
              <a:t>1.1 Top 10 Municipalities- Installed Solar Capacity</a:t>
            </a:r>
            <a:endParaRPr lang="en-GB" sz="1600"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4" name="Picture 3" descr="A graph of a solar capacity&#10;&#10;Description automatically generated with medium confidence">
            <a:extLst>
              <a:ext uri="{FF2B5EF4-FFF2-40B4-BE49-F238E27FC236}">
                <a16:creationId xmlns:a16="http://schemas.microsoft.com/office/drawing/2014/main" id="{A06F9D30-9A80-3994-3F2D-35CE2A3276F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260" y="1721922"/>
            <a:ext cx="6865157" cy="4426027"/>
          </a:xfrm>
          <a:prstGeom prst="rect">
            <a:avLst/>
          </a:prstGeom>
          <a:noFill/>
          <a:ln>
            <a:noFill/>
          </a:ln>
        </p:spPr>
      </p:pic>
      <p:sp>
        <p:nvSpPr>
          <p:cNvPr id="5" name="Rectangle 4">
            <a:extLst>
              <a:ext uri="{FF2B5EF4-FFF2-40B4-BE49-F238E27FC236}">
                <a16:creationId xmlns:a16="http://schemas.microsoft.com/office/drawing/2014/main" id="{0C6A331E-148B-29CC-724C-463DC8E4F7FE}"/>
              </a:ext>
            </a:extLst>
          </p:cNvPr>
          <p:cNvSpPr/>
          <p:nvPr/>
        </p:nvSpPr>
        <p:spPr>
          <a:xfrm>
            <a:off x="7911320" y="2011680"/>
            <a:ext cx="3455097" cy="3959352"/>
          </a:xfrm>
          <a:prstGeom prst="rect">
            <a:avLst/>
          </a:prstGeom>
        </p:spPr>
        <p:style>
          <a:lnRef idx="2">
            <a:schemeClr val="accent2"/>
          </a:lnRef>
          <a:fillRef idx="1">
            <a:schemeClr val="lt1"/>
          </a:fillRef>
          <a:effectRef idx="0">
            <a:schemeClr val="accent2"/>
          </a:effectRef>
          <a:fontRef idx="minor">
            <a:schemeClr val="dk1"/>
          </a:fontRef>
        </p:style>
        <p:txBody>
          <a:bodyPr/>
          <a:lstStyle/>
          <a:p>
            <a:pPr algn="just">
              <a:lnSpc>
                <a:spcPct val="115000"/>
              </a:lnSpc>
              <a:spcAft>
                <a:spcPts val="800"/>
              </a:spcAft>
            </a:pPr>
            <a:r>
              <a:rPr lang="en-GB" sz="1400" b="1" kern="100" dirty="0">
                <a:effectLst/>
                <a:latin typeface="Arial" panose="020B0604020202020204" pitchFamily="34" charset="0"/>
                <a:ea typeface="Aptos" panose="020B0004020202020204" pitchFamily="34" charset="0"/>
                <a:cs typeface="Arial" panose="020B0604020202020204" pitchFamily="34" charset="0"/>
              </a:rPr>
              <a:t>Competitors by Municipality:</a:t>
            </a:r>
          </a:p>
          <a:p>
            <a:pPr marL="342900" lvl="0" indent="-342900" algn="just">
              <a:lnSpc>
                <a:spcPct val="115000"/>
              </a:lnSpc>
              <a:spcAft>
                <a:spcPts val="800"/>
              </a:spcAft>
              <a:buClr>
                <a:schemeClr val="tx2">
                  <a:lumMod val="50000"/>
                  <a:lumOff val="50000"/>
                </a:schemeClr>
              </a:buClr>
              <a:buSzPct val="80000"/>
              <a:buFont typeface="Wingdings" panose="05000000000000000000" pitchFamily="2" charset="2"/>
              <a:buChar char="Ø"/>
              <a:tabLst>
                <a:tab pos="457200" algn="l"/>
              </a:tabLst>
            </a:pPr>
            <a:r>
              <a:rPr lang="en-GB" sz="1200" kern="100" dirty="0">
                <a:effectLst/>
                <a:latin typeface="Arial" panose="020B0604020202020204" pitchFamily="34" charset="0"/>
                <a:ea typeface="Aptos" panose="020B0004020202020204" pitchFamily="34" charset="0"/>
                <a:cs typeface="Arial" panose="020B0604020202020204" pitchFamily="34" charset="0"/>
              </a:rPr>
              <a:t>The municipalities with the highest installed solar capacity are Palmela, Moura, Alcochete, Serpa, and Lagos. These regions hold significant solar capacity, which may represent strong competitors in the solar park market.</a:t>
            </a:r>
          </a:p>
          <a:p>
            <a:pPr lvl="0">
              <a:buChar char="•"/>
            </a:pPr>
            <a:endParaRPr lang="en-US" dirty="0"/>
          </a:p>
        </p:txBody>
      </p:sp>
    </p:spTree>
    <p:extLst>
      <p:ext uri="{BB962C8B-B14F-4D97-AF65-F5344CB8AC3E}">
        <p14:creationId xmlns:p14="http://schemas.microsoft.com/office/powerpoint/2010/main" val="378184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1" name="Rectangle 7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6F6E8CE-0630-45A4-8233-BC90D607A71E}"/>
              </a:ext>
            </a:extLst>
          </p:cNvPr>
          <p:cNvSpPr txBox="1"/>
          <p:nvPr/>
        </p:nvSpPr>
        <p:spPr>
          <a:xfrm>
            <a:off x="128016" y="691763"/>
            <a:ext cx="6096000" cy="878702"/>
          </a:xfrm>
          <a:prstGeom prst="rect">
            <a:avLst/>
          </a:prstGeom>
          <a:noFill/>
        </p:spPr>
        <p:txBody>
          <a:bodyPr wrap="square">
            <a:spAutoFit/>
          </a:bodyPr>
          <a:lstStyle/>
          <a:p>
            <a:pPr marL="457200" indent="-457200">
              <a:lnSpc>
                <a:spcPct val="115000"/>
              </a:lnSpc>
              <a:spcAft>
                <a:spcPts val="800"/>
              </a:spcAft>
              <a:buFont typeface="+mj-lt"/>
              <a:buAutoNum type="arabicPeriod"/>
            </a:pPr>
            <a:r>
              <a:rPr lang="en-GB" sz="2400" b="1" kern="100" dirty="0">
                <a:effectLst/>
                <a:latin typeface="Arial" panose="020B0604020202020204" pitchFamily="34" charset="0"/>
                <a:ea typeface="Aptos" panose="020B0004020202020204" pitchFamily="34" charset="0"/>
                <a:cs typeface="Arial" panose="020B0604020202020204" pitchFamily="34" charset="0"/>
              </a:rPr>
              <a:t>Competitive Landscape Analysis:</a:t>
            </a:r>
          </a:p>
          <a:p>
            <a:pPr marL="742950" lvl="1" indent="-285750">
              <a:lnSpc>
                <a:spcPct val="115000"/>
              </a:lnSpc>
              <a:spcAft>
                <a:spcPts val="800"/>
              </a:spcAft>
              <a:buFont typeface="Arial" panose="020B0604020202020204" pitchFamily="34" charset="0"/>
              <a:buChar char="•"/>
            </a:pPr>
            <a:r>
              <a:rPr lang="en-GB" sz="1600" kern="100" dirty="0">
                <a:latin typeface="Arial" panose="020B0604020202020204" pitchFamily="34" charset="0"/>
                <a:ea typeface="Aptos" panose="020B0004020202020204" pitchFamily="34" charset="0"/>
                <a:cs typeface="Arial" panose="020B0604020202020204" pitchFamily="34" charset="0"/>
              </a:rPr>
              <a:t>1.2 Bottom 10 Municipalities- Installed Solar Capacity</a:t>
            </a:r>
            <a:endParaRPr lang="en-GB" sz="1600"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C6A331E-148B-29CC-724C-463DC8E4F7FE}"/>
              </a:ext>
            </a:extLst>
          </p:cNvPr>
          <p:cNvSpPr/>
          <p:nvPr/>
        </p:nvSpPr>
        <p:spPr>
          <a:xfrm>
            <a:off x="7911320" y="2011680"/>
            <a:ext cx="3455097" cy="3959352"/>
          </a:xfrm>
          <a:prstGeom prst="rect">
            <a:avLst/>
          </a:prstGeom>
        </p:spPr>
        <p:style>
          <a:lnRef idx="2">
            <a:schemeClr val="accent2"/>
          </a:lnRef>
          <a:fillRef idx="1">
            <a:schemeClr val="lt1"/>
          </a:fillRef>
          <a:effectRef idx="0">
            <a:schemeClr val="accent2"/>
          </a:effectRef>
          <a:fontRef idx="minor">
            <a:schemeClr val="dk1"/>
          </a:fontRef>
        </p:style>
        <p:txBody>
          <a:bodyPr/>
          <a:lstStyle/>
          <a:p>
            <a:pPr algn="just">
              <a:lnSpc>
                <a:spcPct val="115000"/>
              </a:lnSpc>
              <a:spcAft>
                <a:spcPts val="800"/>
              </a:spcAft>
              <a:buClr>
                <a:srgbClr val="00B0F0"/>
              </a:buClr>
              <a:buSzPct val="80000"/>
            </a:pPr>
            <a:r>
              <a:rPr lang="en-GB" sz="1400" b="1" dirty="0">
                <a:latin typeface="Arial" panose="020B0604020202020204" pitchFamily="34" charset="0"/>
                <a:ea typeface="Aptos" panose="020B0004020202020204" pitchFamily="34" charset="0"/>
                <a:cs typeface="Arial" panose="020B0604020202020204" pitchFamily="34" charset="0"/>
              </a:rPr>
              <a:t>M</a:t>
            </a:r>
            <a:r>
              <a:rPr lang="en-GB" sz="1400" b="1" dirty="0">
                <a:effectLst/>
                <a:latin typeface="Arial" panose="020B0604020202020204" pitchFamily="34" charset="0"/>
                <a:ea typeface="Aptos" panose="020B0004020202020204" pitchFamily="34" charset="0"/>
                <a:cs typeface="Arial" panose="020B0604020202020204" pitchFamily="34" charset="0"/>
              </a:rPr>
              <a:t>unicipalities with the least installed power:</a:t>
            </a:r>
            <a:endParaRPr lang="en-GB" sz="1200" kern="100" dirty="0">
              <a:latin typeface="Arial" panose="020B0604020202020204" pitchFamily="34" charset="0"/>
              <a:ea typeface="Aptos" panose="020B0004020202020204" pitchFamily="34" charset="0"/>
              <a:cs typeface="Arial" panose="020B0604020202020204" pitchFamily="34" charset="0"/>
            </a:endParaRPr>
          </a:p>
          <a:p>
            <a:pPr marL="171450" indent="-171450" algn="just">
              <a:lnSpc>
                <a:spcPct val="115000"/>
              </a:lnSpc>
              <a:spcAft>
                <a:spcPts val="800"/>
              </a:spcAft>
              <a:buClr>
                <a:srgbClr val="00B0F0"/>
              </a:buClr>
              <a:buSzPct val="80000"/>
              <a:buFont typeface="Wingdings" panose="05000000000000000000" pitchFamily="2" charset="2"/>
              <a:buChar char="Ø"/>
            </a:pPr>
            <a:r>
              <a:rPr lang="en-GB" sz="1200" kern="100" dirty="0">
                <a:effectLst/>
                <a:latin typeface="Arial" panose="020B0604020202020204" pitchFamily="34" charset="0"/>
                <a:ea typeface="Aptos" panose="020B0004020202020204" pitchFamily="34" charset="0"/>
                <a:cs typeface="Arial" panose="020B0604020202020204" pitchFamily="34" charset="0"/>
              </a:rPr>
              <a:t>The municipalities with the least installed solar power capacity include those with minimal or even zero capacity, such as Sines, Faro, Póvoa de Varzim, and Sabugal. The chart also highlights some regions with very low capacity, like Oeiras and Barcelos. These areas could present opportunities for market expansion or partnerships, as they currently have minimal solar infrastructure.</a:t>
            </a:r>
          </a:p>
          <a:p>
            <a:pPr lvl="0">
              <a:buChar char="•"/>
            </a:pPr>
            <a:endParaRPr lang="en-US" dirty="0"/>
          </a:p>
        </p:txBody>
      </p:sp>
      <p:pic>
        <p:nvPicPr>
          <p:cNvPr id="4" name="Picture 3" descr="A graph showing the number of solar cells&#10;&#10;Description automatically generated">
            <a:extLst>
              <a:ext uri="{FF2B5EF4-FFF2-40B4-BE49-F238E27FC236}">
                <a16:creationId xmlns:a16="http://schemas.microsoft.com/office/drawing/2014/main" id="{5D7A873B-4F64-BFC7-14B6-ACE1D2D2672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15" y="1733916"/>
            <a:ext cx="7019969" cy="4520560"/>
          </a:xfrm>
          <a:prstGeom prst="rect">
            <a:avLst/>
          </a:prstGeom>
          <a:noFill/>
          <a:ln>
            <a:noFill/>
          </a:ln>
        </p:spPr>
      </p:pic>
    </p:spTree>
    <p:extLst>
      <p:ext uri="{BB962C8B-B14F-4D97-AF65-F5344CB8AC3E}">
        <p14:creationId xmlns:p14="http://schemas.microsoft.com/office/powerpoint/2010/main" val="647084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1" name="Rectangle 7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6F6E8CE-0630-45A4-8233-BC90D607A71E}"/>
              </a:ext>
            </a:extLst>
          </p:cNvPr>
          <p:cNvSpPr txBox="1"/>
          <p:nvPr/>
        </p:nvSpPr>
        <p:spPr>
          <a:xfrm>
            <a:off x="128016" y="691763"/>
            <a:ext cx="6096000" cy="1296893"/>
          </a:xfrm>
          <a:prstGeom prst="rect">
            <a:avLst/>
          </a:prstGeom>
          <a:noFill/>
        </p:spPr>
        <p:txBody>
          <a:bodyPr wrap="square">
            <a:spAutoFit/>
          </a:bodyPr>
          <a:lstStyle/>
          <a:p>
            <a:pPr marL="457200" indent="-457200">
              <a:lnSpc>
                <a:spcPct val="115000"/>
              </a:lnSpc>
              <a:spcAft>
                <a:spcPts val="800"/>
              </a:spcAft>
              <a:buFont typeface="+mj-lt"/>
              <a:buAutoNum type="arabicPeriod"/>
            </a:pPr>
            <a:r>
              <a:rPr lang="en-GB" sz="2400" b="1" kern="100" dirty="0">
                <a:effectLst/>
                <a:latin typeface="Arial" panose="020B0604020202020204" pitchFamily="34" charset="0"/>
                <a:ea typeface="Aptos" panose="020B0004020202020204" pitchFamily="34" charset="0"/>
                <a:cs typeface="Arial" panose="020B0604020202020204" pitchFamily="34" charset="0"/>
              </a:rPr>
              <a:t>Competitive Landscape Analysis:</a:t>
            </a:r>
          </a:p>
          <a:p>
            <a:pPr marL="742950" marR="0" lvl="1" indent="-2857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kumimoji="0" lang="en-GB" sz="1600" b="0" i="0" u="none" strike="noStrike" kern="100" cap="none" spc="0" normalizeH="0" baseline="0" noProof="0" dirty="0">
                <a:ln>
                  <a:noFill/>
                </a:ln>
                <a:solidFill>
                  <a:prstClr val="black"/>
                </a:solidFill>
                <a:effectLst/>
                <a:uLnTx/>
                <a:uFillTx/>
                <a:latin typeface="Arial" panose="020B0604020202020204" pitchFamily="34" charset="0"/>
                <a:ea typeface="Aptos" panose="020B0004020202020204" pitchFamily="34" charset="0"/>
                <a:cs typeface="Arial" panose="020B0604020202020204" pitchFamily="34" charset="0"/>
              </a:rPr>
              <a:t>1.3 Trends- Solar Park Establishment</a:t>
            </a:r>
          </a:p>
          <a:p>
            <a:pPr marL="742950" lvl="1" indent="-285750">
              <a:lnSpc>
                <a:spcPct val="115000"/>
              </a:lnSpc>
              <a:spcAft>
                <a:spcPts val="800"/>
              </a:spcAft>
              <a:buFont typeface="Arial" panose="020B0604020202020204" pitchFamily="34" charset="0"/>
              <a:buChar char="•"/>
            </a:pPr>
            <a:endParaRPr lang="en-GB"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C6A331E-148B-29CC-724C-463DC8E4F7FE}"/>
              </a:ext>
            </a:extLst>
          </p:cNvPr>
          <p:cNvSpPr/>
          <p:nvPr/>
        </p:nvSpPr>
        <p:spPr>
          <a:xfrm>
            <a:off x="7911320" y="2011680"/>
            <a:ext cx="3455097" cy="3959352"/>
          </a:xfrm>
          <a:prstGeom prst="rect">
            <a:avLst/>
          </a:prstGeom>
        </p:spPr>
        <p:style>
          <a:lnRef idx="2">
            <a:schemeClr val="accent2"/>
          </a:lnRef>
          <a:fillRef idx="1">
            <a:schemeClr val="lt1"/>
          </a:fillRef>
          <a:effectRef idx="0">
            <a:schemeClr val="accent2"/>
          </a:effectRef>
          <a:fontRef idx="minor">
            <a:schemeClr val="dk1"/>
          </a:fontRef>
        </p:style>
        <p:txBody>
          <a:bodyPr/>
          <a:lstStyle/>
          <a:p>
            <a:pPr>
              <a:lnSpc>
                <a:spcPct val="115000"/>
              </a:lnSpc>
              <a:spcAft>
                <a:spcPts val="800"/>
              </a:spcAft>
            </a:pPr>
            <a:r>
              <a:rPr lang="en-GB" sz="1400" b="1" kern="100" dirty="0">
                <a:effectLst/>
                <a:latin typeface="Arial" panose="020B0604020202020204" pitchFamily="34" charset="0"/>
                <a:ea typeface="Aptos" panose="020B0004020202020204" pitchFamily="34" charset="0"/>
                <a:cs typeface="Arial" panose="020B0604020202020204" pitchFamily="34" charset="0"/>
              </a:rPr>
              <a:t>Trends in the Establishment of New Solar Parks (2021–2024)</a:t>
            </a:r>
            <a:r>
              <a:rPr lang="en-GB" sz="1400" kern="100" dirty="0">
                <a:effectLst/>
                <a:latin typeface="Arial" panose="020B0604020202020204" pitchFamily="34" charset="0"/>
                <a:ea typeface="Aptos" panose="020B0004020202020204" pitchFamily="34" charset="0"/>
                <a:cs typeface="Arial" panose="020B0604020202020204" pitchFamily="34" charset="0"/>
              </a:rPr>
              <a:t>:</a:t>
            </a:r>
          </a:p>
          <a:p>
            <a:pPr marL="342900" lvl="0" indent="-342900" algn="just">
              <a:lnSpc>
                <a:spcPct val="115000"/>
              </a:lnSpc>
              <a:spcAft>
                <a:spcPts val="800"/>
              </a:spcAft>
              <a:buClr>
                <a:srgbClr val="00B0F0"/>
              </a:buClr>
              <a:buSzPct val="80000"/>
              <a:buFont typeface="Wingdings" panose="05000000000000000000" pitchFamily="2" charset="2"/>
              <a:buChar char="Ø"/>
              <a:tabLst>
                <a:tab pos="457200" algn="l"/>
              </a:tabLst>
            </a:pPr>
            <a:r>
              <a:rPr lang="en-GB" sz="1200" kern="100" dirty="0">
                <a:effectLst/>
                <a:latin typeface="Arial" panose="020B0604020202020204" pitchFamily="34" charset="0"/>
                <a:ea typeface="Aptos" panose="020B0004020202020204" pitchFamily="34" charset="0"/>
                <a:cs typeface="Arial" panose="020B0604020202020204" pitchFamily="34" charset="0"/>
              </a:rPr>
              <a:t>The dataset shows a clear upward trend in solar capacity installations over time. For example:</a:t>
            </a:r>
          </a:p>
          <a:p>
            <a:pPr marL="742950" lvl="1" indent="-285750" algn="just">
              <a:lnSpc>
                <a:spcPct val="115000"/>
              </a:lnSpc>
              <a:spcAft>
                <a:spcPts val="800"/>
              </a:spcAft>
              <a:buClr>
                <a:srgbClr val="00B0F0"/>
              </a:buClr>
              <a:buSzPct val="80000"/>
              <a:buFont typeface="Wingdings" panose="05000000000000000000" pitchFamily="2" charset="2"/>
              <a:buChar char="ü"/>
              <a:tabLst>
                <a:tab pos="914400" algn="l"/>
              </a:tabLst>
            </a:pPr>
            <a:r>
              <a:rPr lang="en-GB" sz="1200" b="1" kern="100" dirty="0">
                <a:effectLst/>
                <a:latin typeface="Arial" panose="020B0604020202020204" pitchFamily="34" charset="0"/>
                <a:ea typeface="Aptos" panose="020B0004020202020204" pitchFamily="34" charset="0"/>
                <a:cs typeface="Arial" panose="020B0604020202020204" pitchFamily="34" charset="0"/>
              </a:rPr>
              <a:t>2021 (1st semester)</a:t>
            </a:r>
            <a:r>
              <a:rPr lang="en-GB" sz="1200" kern="100" dirty="0">
                <a:effectLst/>
                <a:latin typeface="Arial" panose="020B0604020202020204" pitchFamily="34" charset="0"/>
                <a:ea typeface="Aptos" panose="020B0004020202020204" pitchFamily="34" charset="0"/>
                <a:cs typeface="Arial" panose="020B0604020202020204" pitchFamily="34" charset="0"/>
              </a:rPr>
              <a:t> saw approximately 63.4 MW of new capacity added.</a:t>
            </a:r>
          </a:p>
          <a:p>
            <a:pPr marL="742950" lvl="1" indent="-285750" algn="just">
              <a:lnSpc>
                <a:spcPct val="115000"/>
              </a:lnSpc>
              <a:spcAft>
                <a:spcPts val="800"/>
              </a:spcAft>
              <a:buClr>
                <a:srgbClr val="00B0F0"/>
              </a:buClr>
              <a:buSzPct val="80000"/>
              <a:buFont typeface="Wingdings" panose="05000000000000000000" pitchFamily="2" charset="2"/>
              <a:buChar char="ü"/>
              <a:tabLst>
                <a:tab pos="914400" algn="l"/>
              </a:tabLst>
            </a:pPr>
            <a:r>
              <a:rPr lang="en-GB" sz="1200" kern="100" dirty="0">
                <a:effectLst/>
                <a:latin typeface="Arial" panose="020B0604020202020204" pitchFamily="34" charset="0"/>
                <a:ea typeface="Aptos" panose="020B0004020202020204" pitchFamily="34" charset="0"/>
                <a:cs typeface="Arial" panose="020B0604020202020204" pitchFamily="34" charset="0"/>
              </a:rPr>
              <a:t>By </a:t>
            </a:r>
            <a:r>
              <a:rPr lang="en-GB" sz="1200" b="1" kern="100" dirty="0">
                <a:effectLst/>
                <a:latin typeface="Arial" panose="020B0604020202020204" pitchFamily="34" charset="0"/>
                <a:ea typeface="Aptos" panose="020B0004020202020204" pitchFamily="34" charset="0"/>
                <a:cs typeface="Arial" panose="020B0604020202020204" pitchFamily="34" charset="0"/>
              </a:rPr>
              <a:t>2023 (1st semester)</a:t>
            </a:r>
            <a:r>
              <a:rPr lang="en-GB" sz="1200" kern="100" dirty="0">
                <a:effectLst/>
                <a:latin typeface="Arial" panose="020B0604020202020204" pitchFamily="34" charset="0"/>
                <a:ea typeface="Aptos" panose="020B0004020202020204" pitchFamily="34" charset="0"/>
                <a:cs typeface="Arial" panose="020B0604020202020204" pitchFamily="34" charset="0"/>
              </a:rPr>
              <a:t>, there was a sharp increase, with over 311.8 MW of capacity added, indicating accelerated growth in the industry.</a:t>
            </a:r>
          </a:p>
          <a:p>
            <a:pPr marL="342900" lvl="0" indent="-342900" algn="just">
              <a:lnSpc>
                <a:spcPct val="115000"/>
              </a:lnSpc>
              <a:spcAft>
                <a:spcPts val="800"/>
              </a:spcAft>
              <a:buClr>
                <a:srgbClr val="00B0F0"/>
              </a:buClr>
              <a:buSzPct val="80000"/>
              <a:buFont typeface="Wingdings" panose="05000000000000000000" pitchFamily="2" charset="2"/>
              <a:buChar char="Ø"/>
              <a:tabLst>
                <a:tab pos="457200" algn="l"/>
              </a:tabLst>
            </a:pPr>
            <a:r>
              <a:rPr lang="en-GB" sz="1200" kern="100" dirty="0">
                <a:effectLst/>
                <a:latin typeface="Arial" panose="020B0604020202020204" pitchFamily="34" charset="0"/>
                <a:ea typeface="Aptos" panose="020B0004020202020204" pitchFamily="34" charset="0"/>
                <a:cs typeface="Arial" panose="020B0604020202020204" pitchFamily="34" charset="0"/>
              </a:rPr>
              <a:t>This suggests a growing market and possibly increasing competition, but also potential for collaboration in areas with high solar activity.</a:t>
            </a:r>
          </a:p>
          <a:p>
            <a:pPr lvl="0">
              <a:buChar char="•"/>
            </a:pPr>
            <a:endParaRPr lang="en-US" dirty="0"/>
          </a:p>
        </p:txBody>
      </p:sp>
      <p:pic>
        <p:nvPicPr>
          <p:cNvPr id="2" name="Picture 1" descr="A graph with green line and numbers&#10;&#10;Description automatically generated">
            <a:extLst>
              <a:ext uri="{FF2B5EF4-FFF2-40B4-BE49-F238E27FC236}">
                <a16:creationId xmlns:a16="http://schemas.microsoft.com/office/drawing/2014/main" id="{69E79290-CAB4-E463-8D3A-28D61621B3C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260" y="1721922"/>
            <a:ext cx="7068947" cy="4520560"/>
          </a:xfrm>
          <a:prstGeom prst="rect">
            <a:avLst/>
          </a:prstGeom>
          <a:noFill/>
          <a:ln>
            <a:noFill/>
          </a:ln>
        </p:spPr>
      </p:pic>
    </p:spTree>
    <p:extLst>
      <p:ext uri="{BB962C8B-B14F-4D97-AF65-F5344CB8AC3E}">
        <p14:creationId xmlns:p14="http://schemas.microsoft.com/office/powerpoint/2010/main" val="123352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1" name="Rectangle 7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6F6E8CE-0630-45A4-8233-BC90D607A71E}"/>
              </a:ext>
            </a:extLst>
          </p:cNvPr>
          <p:cNvSpPr txBox="1"/>
          <p:nvPr/>
        </p:nvSpPr>
        <p:spPr>
          <a:xfrm>
            <a:off x="128016" y="704152"/>
            <a:ext cx="6096000" cy="1296893"/>
          </a:xfrm>
          <a:prstGeom prst="rect">
            <a:avLst/>
          </a:prstGeom>
          <a:noFill/>
        </p:spPr>
        <p:txBody>
          <a:bodyPr wrap="square">
            <a:spAutoFit/>
          </a:bodyPr>
          <a:lstStyle/>
          <a:p>
            <a:pPr marL="457200" indent="-457200">
              <a:lnSpc>
                <a:spcPct val="115000"/>
              </a:lnSpc>
              <a:spcAft>
                <a:spcPts val="800"/>
              </a:spcAft>
              <a:buAutoNum type="arabicPeriod" startAt="2"/>
            </a:pPr>
            <a:r>
              <a:rPr lang="en-GB" sz="2400" b="1" dirty="0">
                <a:effectLst/>
                <a:latin typeface="Arial" panose="020B0604020202020204" pitchFamily="34" charset="0"/>
                <a:ea typeface="Aptos" panose="020B0004020202020204" pitchFamily="34" charset="0"/>
                <a:cs typeface="Arial" panose="020B0604020202020204" pitchFamily="34" charset="0"/>
              </a:rPr>
              <a:t>Capacity Benchmarking:</a:t>
            </a:r>
          </a:p>
          <a:p>
            <a:pPr marL="742950" marR="0" lvl="1" indent="-2857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GB" sz="1600" kern="100" dirty="0">
                <a:solidFill>
                  <a:prstClr val="black"/>
                </a:solidFill>
                <a:latin typeface="Arial" panose="020B0604020202020204" pitchFamily="34" charset="0"/>
                <a:ea typeface="Aptos" panose="020B0004020202020204" pitchFamily="34" charset="0"/>
                <a:cs typeface="Arial" panose="020B0604020202020204" pitchFamily="34" charset="0"/>
              </a:rPr>
              <a:t>2.1</a:t>
            </a:r>
            <a:r>
              <a:rPr kumimoji="0" lang="en-GB" sz="1600" b="0" i="0" u="none" strike="noStrike" kern="100" cap="none" spc="0" normalizeH="0" baseline="0" noProof="0" dirty="0">
                <a:ln>
                  <a:noFill/>
                </a:ln>
                <a:solidFill>
                  <a:prstClr val="black"/>
                </a:solidFill>
                <a:effectLst/>
                <a:uLnTx/>
                <a:uFillTx/>
                <a:latin typeface="Arial" panose="020B0604020202020204" pitchFamily="34" charset="0"/>
                <a:ea typeface="Aptos" panose="020B0004020202020204" pitchFamily="34" charset="0"/>
                <a:cs typeface="Arial" panose="020B0604020202020204" pitchFamily="34" charset="0"/>
              </a:rPr>
              <a:t> Top 5 Municipalities – Market Share Solar Capacity</a:t>
            </a:r>
          </a:p>
          <a:p>
            <a:pPr marL="742950" lvl="1" indent="-285750">
              <a:lnSpc>
                <a:spcPct val="115000"/>
              </a:lnSpc>
              <a:spcAft>
                <a:spcPts val="800"/>
              </a:spcAft>
              <a:buFont typeface="Arial" panose="020B0604020202020204" pitchFamily="34" charset="0"/>
              <a:buChar char="•"/>
            </a:pPr>
            <a:endParaRPr lang="en-GB"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C6A331E-148B-29CC-724C-463DC8E4F7FE}"/>
              </a:ext>
            </a:extLst>
          </p:cNvPr>
          <p:cNvSpPr/>
          <p:nvPr/>
        </p:nvSpPr>
        <p:spPr>
          <a:xfrm>
            <a:off x="7911320" y="2011680"/>
            <a:ext cx="3455097" cy="3959352"/>
          </a:xfrm>
          <a:prstGeom prst="rect">
            <a:avLst/>
          </a:prstGeom>
        </p:spPr>
        <p:style>
          <a:lnRef idx="2">
            <a:schemeClr val="accent2"/>
          </a:lnRef>
          <a:fillRef idx="1">
            <a:schemeClr val="lt1"/>
          </a:fillRef>
          <a:effectRef idx="0">
            <a:schemeClr val="accent2"/>
          </a:effectRef>
          <a:fontRef idx="minor">
            <a:schemeClr val="dk1"/>
          </a:fontRef>
        </p:style>
        <p:txBody>
          <a:bodyPr/>
          <a:lstStyle/>
          <a:p>
            <a:pPr algn="just">
              <a:lnSpc>
                <a:spcPct val="115000"/>
              </a:lnSpc>
              <a:spcAft>
                <a:spcPts val="800"/>
              </a:spcAft>
            </a:pPr>
            <a:r>
              <a:rPr lang="en-GB" sz="1400" b="1" dirty="0">
                <a:effectLst/>
                <a:latin typeface="Arial" panose="020B0604020202020204" pitchFamily="34" charset="0"/>
                <a:ea typeface="Aptos" panose="020B0004020202020204" pitchFamily="34" charset="0"/>
                <a:cs typeface="Arial" panose="020B0604020202020204" pitchFamily="34" charset="0"/>
              </a:rPr>
              <a:t>Top Competitors by Share:</a:t>
            </a:r>
            <a:endParaRPr lang="en-GB" sz="1400" b="1" kern="100" dirty="0">
              <a:effectLst/>
              <a:latin typeface="Arial" panose="020B0604020202020204" pitchFamily="34" charset="0"/>
              <a:ea typeface="Aptos" panose="020B0004020202020204" pitchFamily="34" charset="0"/>
              <a:cs typeface="Arial" panose="020B0604020202020204" pitchFamily="34" charset="0"/>
            </a:endParaRPr>
          </a:p>
          <a:p>
            <a:pPr marL="342900" indent="-342900" algn="just">
              <a:lnSpc>
                <a:spcPct val="115000"/>
              </a:lnSpc>
              <a:spcAft>
                <a:spcPts val="800"/>
              </a:spcAft>
              <a:buClr>
                <a:srgbClr val="00B0F0"/>
              </a:buClr>
              <a:buSzPct val="80000"/>
              <a:buFont typeface="Wingdings" panose="05000000000000000000" pitchFamily="2" charset="2"/>
              <a:buChar char="Ø"/>
              <a:tabLst>
                <a:tab pos="457200" algn="l"/>
              </a:tabLst>
            </a:pPr>
            <a:r>
              <a:rPr lang="en-GB" sz="1200" kern="100" dirty="0">
                <a:effectLst/>
                <a:latin typeface="Arial" panose="020B0604020202020204" pitchFamily="34" charset="0"/>
                <a:ea typeface="Aptos" panose="020B0004020202020204" pitchFamily="34" charset="0"/>
                <a:cs typeface="Arial" panose="020B0604020202020204" pitchFamily="34" charset="0"/>
              </a:rPr>
              <a:t>The municipalities of Palmela, Moura, Alcochete, Serpa, and Lagos have the largest installed capacities, each holding between 5-7% of the total market share. These regions dominate the Portuguese solar market and have significant influence.</a:t>
            </a:r>
          </a:p>
          <a:p>
            <a:pPr marL="342900" lvl="0" indent="-342900">
              <a:lnSpc>
                <a:spcPct val="115000"/>
              </a:lnSpc>
              <a:spcAft>
                <a:spcPts val="800"/>
              </a:spcAft>
              <a:buClr>
                <a:srgbClr val="00B0F0"/>
              </a:buClr>
              <a:buSzPct val="80000"/>
              <a:buFont typeface="Wingdings" panose="05000000000000000000" pitchFamily="2" charset="2"/>
              <a:buChar char="Ø"/>
              <a:tabLst>
                <a:tab pos="457200" algn="l"/>
              </a:tabLst>
            </a:pPr>
            <a:endParaRPr lang="en-US" dirty="0"/>
          </a:p>
        </p:txBody>
      </p:sp>
      <p:pic>
        <p:nvPicPr>
          <p:cNvPr id="4" name="Picture 3" descr="A graph of blue bars&#10;&#10;Description automatically generated">
            <a:extLst>
              <a:ext uri="{FF2B5EF4-FFF2-40B4-BE49-F238E27FC236}">
                <a16:creationId xmlns:a16="http://schemas.microsoft.com/office/drawing/2014/main" id="{A8401C82-DC2C-A02C-3A59-4D5F59C8964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404" y="1721922"/>
            <a:ext cx="6959220" cy="4584084"/>
          </a:xfrm>
          <a:prstGeom prst="rect">
            <a:avLst/>
          </a:prstGeom>
          <a:noFill/>
          <a:ln>
            <a:noFill/>
          </a:ln>
        </p:spPr>
      </p:pic>
    </p:spTree>
    <p:extLst>
      <p:ext uri="{BB962C8B-B14F-4D97-AF65-F5344CB8AC3E}">
        <p14:creationId xmlns:p14="http://schemas.microsoft.com/office/powerpoint/2010/main" val="147626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1" name="Rectangle 7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6F6E8CE-0630-45A4-8233-BC90D607A71E}"/>
              </a:ext>
            </a:extLst>
          </p:cNvPr>
          <p:cNvSpPr txBox="1"/>
          <p:nvPr/>
        </p:nvSpPr>
        <p:spPr>
          <a:xfrm>
            <a:off x="128016" y="704152"/>
            <a:ext cx="6096000" cy="878702"/>
          </a:xfrm>
          <a:prstGeom prst="rect">
            <a:avLst/>
          </a:prstGeom>
          <a:noFill/>
        </p:spPr>
        <p:txBody>
          <a:bodyPr wrap="square">
            <a:spAutoFit/>
          </a:bodyPr>
          <a:lstStyle/>
          <a:p>
            <a:pPr marL="457200" indent="-457200">
              <a:lnSpc>
                <a:spcPct val="115000"/>
              </a:lnSpc>
              <a:spcAft>
                <a:spcPts val="800"/>
              </a:spcAft>
              <a:buAutoNum type="arabicPeriod" startAt="2"/>
            </a:pPr>
            <a:r>
              <a:rPr lang="en-GB" sz="2400" b="1" dirty="0">
                <a:effectLst/>
                <a:latin typeface="Arial" panose="020B0604020202020204" pitchFamily="34" charset="0"/>
                <a:ea typeface="Aptos" panose="020B0004020202020204" pitchFamily="34" charset="0"/>
                <a:cs typeface="Arial" panose="020B0604020202020204" pitchFamily="34" charset="0"/>
              </a:rPr>
              <a:t>Capacity Benchmarking:</a:t>
            </a:r>
          </a:p>
          <a:p>
            <a:pPr marL="742950" marR="0" lvl="1" indent="-2857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kumimoji="0" lang="en-GB" sz="1600" b="0" i="0" u="none" strike="noStrike" kern="100" cap="none" spc="0" normalizeH="0" baseline="0" noProof="0" dirty="0">
                <a:ln>
                  <a:noFill/>
                </a:ln>
                <a:solidFill>
                  <a:prstClr val="black"/>
                </a:solidFill>
                <a:effectLst/>
                <a:uLnTx/>
                <a:uFillTx/>
                <a:latin typeface="Arial" panose="020B0604020202020204" pitchFamily="34" charset="0"/>
                <a:ea typeface="Aptos" panose="020B0004020202020204" pitchFamily="34" charset="0"/>
                <a:cs typeface="Arial" panose="020B0604020202020204" pitchFamily="34" charset="0"/>
              </a:rPr>
              <a:t>2.2 Municipalities – Less than 1% Market Share</a:t>
            </a:r>
            <a:endParaRPr lang="en-GB"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C6A331E-148B-29CC-724C-463DC8E4F7FE}"/>
              </a:ext>
            </a:extLst>
          </p:cNvPr>
          <p:cNvSpPr/>
          <p:nvPr/>
        </p:nvSpPr>
        <p:spPr>
          <a:xfrm>
            <a:off x="7938752" y="2002536"/>
            <a:ext cx="3455097" cy="3959352"/>
          </a:xfrm>
          <a:prstGeom prst="rect">
            <a:avLst/>
          </a:prstGeom>
        </p:spPr>
        <p:style>
          <a:lnRef idx="2">
            <a:schemeClr val="accent2"/>
          </a:lnRef>
          <a:fillRef idx="1">
            <a:schemeClr val="lt1"/>
          </a:fillRef>
          <a:effectRef idx="0">
            <a:schemeClr val="accent2"/>
          </a:effectRef>
          <a:fontRef idx="minor">
            <a:schemeClr val="dk1"/>
          </a:fontRef>
        </p:style>
        <p:txBody>
          <a:bodyPr/>
          <a:lstStyle/>
          <a:p>
            <a:pPr algn="just">
              <a:lnSpc>
                <a:spcPct val="115000"/>
              </a:lnSpc>
              <a:spcAft>
                <a:spcPts val="800"/>
              </a:spcAft>
            </a:pPr>
            <a:r>
              <a:rPr lang="en-GB" sz="1400" b="1" dirty="0">
                <a:effectLst/>
                <a:latin typeface="Arial" panose="020B0604020202020204" pitchFamily="34" charset="0"/>
                <a:ea typeface="Aptos" panose="020B0004020202020204" pitchFamily="34" charset="0"/>
                <a:cs typeface="Arial" panose="020B0604020202020204" pitchFamily="34" charset="0"/>
              </a:rPr>
              <a:t>Small Market Players by Share:</a:t>
            </a:r>
            <a:endParaRPr lang="en-GB" sz="1400" b="1" kern="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gn="just">
              <a:lnSpc>
                <a:spcPct val="115000"/>
              </a:lnSpc>
              <a:spcAft>
                <a:spcPts val="800"/>
              </a:spcAft>
              <a:buClr>
                <a:srgbClr val="00B0F0"/>
              </a:buClr>
              <a:buSzPct val="80000"/>
              <a:buFont typeface="Wingdings" panose="05000000000000000000" pitchFamily="2" charset="2"/>
              <a:buChar char="Ø"/>
              <a:tabLst>
                <a:tab pos="457200" algn="l"/>
              </a:tabLst>
            </a:pPr>
            <a:r>
              <a:rPr lang="en-GB" sz="1200" dirty="0">
                <a:effectLst/>
                <a:latin typeface="Arial" panose="020B0604020202020204" pitchFamily="34" charset="0"/>
                <a:ea typeface="Aptos" panose="020B0004020202020204" pitchFamily="34" charset="0"/>
                <a:cs typeface="Arial" panose="020B0604020202020204" pitchFamily="34" charset="0"/>
              </a:rPr>
              <a:t>Municipalities with less than 1% market share include Porto de Mós, Odemira, Fronteira, Vila Velha de Rodão, and Évora. These areas have lower installed capacities and represent potential growth opportunities for new solar park developments or partnerships, especially if local conditions are favourable.</a:t>
            </a:r>
            <a:endParaRPr lang="en-US" sz="1200" dirty="0">
              <a:latin typeface="Arial" panose="020B0604020202020204" pitchFamily="34" charset="0"/>
              <a:cs typeface="Arial" panose="020B0604020202020204" pitchFamily="34" charset="0"/>
            </a:endParaRPr>
          </a:p>
        </p:txBody>
      </p:sp>
      <p:pic>
        <p:nvPicPr>
          <p:cNvPr id="2" name="Picture 1" descr="A graph of a number of red and white bars&#10;&#10;Description automatically generated">
            <a:extLst>
              <a:ext uri="{FF2B5EF4-FFF2-40B4-BE49-F238E27FC236}">
                <a16:creationId xmlns:a16="http://schemas.microsoft.com/office/drawing/2014/main" id="{05090622-6602-B34D-AF53-A77D4289487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474" y="1721922"/>
            <a:ext cx="7051294" cy="4520560"/>
          </a:xfrm>
          <a:prstGeom prst="rect">
            <a:avLst/>
          </a:prstGeom>
          <a:noFill/>
          <a:ln>
            <a:noFill/>
          </a:ln>
        </p:spPr>
      </p:pic>
    </p:spTree>
    <p:extLst>
      <p:ext uri="{BB962C8B-B14F-4D97-AF65-F5344CB8AC3E}">
        <p14:creationId xmlns:p14="http://schemas.microsoft.com/office/powerpoint/2010/main" val="1625064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1" name="Rectangle 7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6F6E8CE-0630-45A4-8233-BC90D607A71E}"/>
              </a:ext>
            </a:extLst>
          </p:cNvPr>
          <p:cNvSpPr txBox="1"/>
          <p:nvPr/>
        </p:nvSpPr>
        <p:spPr>
          <a:xfrm>
            <a:off x="128016" y="704152"/>
            <a:ext cx="6096000" cy="878702"/>
          </a:xfrm>
          <a:prstGeom prst="rect">
            <a:avLst/>
          </a:prstGeom>
          <a:noFill/>
        </p:spPr>
        <p:txBody>
          <a:bodyPr wrap="square">
            <a:spAutoFit/>
          </a:bodyPr>
          <a:lstStyle/>
          <a:p>
            <a:pPr>
              <a:lnSpc>
                <a:spcPct val="115000"/>
              </a:lnSpc>
              <a:spcAft>
                <a:spcPts val="800"/>
              </a:spcAft>
            </a:pPr>
            <a:r>
              <a:rPr lang="en-GB" sz="2400" b="1" dirty="0">
                <a:latin typeface="Aptos" panose="020B0004020202020204" pitchFamily="34" charset="0"/>
                <a:ea typeface="Aptos" panose="020B0004020202020204" pitchFamily="34" charset="0"/>
                <a:cs typeface="Times New Roman" panose="02020603050405020304" pitchFamily="18" charset="0"/>
              </a:rPr>
              <a:t>3</a:t>
            </a:r>
            <a:r>
              <a:rPr lang="en-GB" sz="2400" b="1" dirty="0">
                <a:effectLst/>
                <a:latin typeface="Aptos" panose="020B0004020202020204" pitchFamily="34" charset="0"/>
                <a:ea typeface="Aptos" panose="020B0004020202020204" pitchFamily="34" charset="0"/>
                <a:cs typeface="Times New Roman" panose="02020603050405020304" pitchFamily="18" charset="0"/>
              </a:rPr>
              <a:t>. </a:t>
            </a:r>
            <a:r>
              <a:rPr lang="en-GB" sz="2400" b="1" dirty="0">
                <a:effectLst/>
                <a:latin typeface="Arial" panose="020B0604020202020204" pitchFamily="34" charset="0"/>
                <a:ea typeface="Aptos" panose="020B0004020202020204" pitchFamily="34" charset="0"/>
                <a:cs typeface="Arial" panose="020B0604020202020204" pitchFamily="34" charset="0"/>
              </a:rPr>
              <a:t>Partnership Opportunities:</a:t>
            </a:r>
          </a:p>
          <a:p>
            <a:pPr marL="742950" marR="0" lvl="1" indent="-2857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lang="en-GB" sz="1600" kern="100" dirty="0">
                <a:solidFill>
                  <a:prstClr val="black"/>
                </a:solidFill>
                <a:latin typeface="Arial" panose="020B0604020202020204" pitchFamily="34" charset="0"/>
                <a:ea typeface="Aptos" panose="020B0004020202020204" pitchFamily="34" charset="0"/>
                <a:cs typeface="Arial" panose="020B0604020202020204" pitchFamily="34" charset="0"/>
              </a:rPr>
              <a:t>3</a:t>
            </a:r>
            <a:r>
              <a:rPr kumimoji="0" lang="en-GB" sz="1600" b="0" i="0" u="none" strike="noStrike" kern="100" cap="none" spc="0" normalizeH="0" baseline="0" noProof="0" dirty="0">
                <a:ln>
                  <a:noFill/>
                </a:ln>
                <a:solidFill>
                  <a:prstClr val="black"/>
                </a:solidFill>
                <a:effectLst/>
                <a:uLnTx/>
                <a:uFillTx/>
                <a:latin typeface="Arial" panose="020B0604020202020204" pitchFamily="34" charset="0"/>
                <a:ea typeface="Aptos" panose="020B0004020202020204" pitchFamily="34" charset="0"/>
                <a:cs typeface="Arial" panose="020B0604020202020204" pitchFamily="34" charset="0"/>
              </a:rPr>
              <a:t>.1 Top Municipalities for BESS Partnerships</a:t>
            </a:r>
            <a:endParaRPr lang="en-GB"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C6A331E-148B-29CC-724C-463DC8E4F7FE}"/>
              </a:ext>
            </a:extLst>
          </p:cNvPr>
          <p:cNvSpPr/>
          <p:nvPr/>
        </p:nvSpPr>
        <p:spPr>
          <a:xfrm>
            <a:off x="7929608" y="1975104"/>
            <a:ext cx="3455097" cy="3959352"/>
          </a:xfrm>
          <a:prstGeom prst="rect">
            <a:avLst/>
          </a:prstGeom>
        </p:spPr>
        <p:style>
          <a:lnRef idx="2">
            <a:schemeClr val="accent2"/>
          </a:lnRef>
          <a:fillRef idx="1">
            <a:schemeClr val="lt1"/>
          </a:fillRef>
          <a:effectRef idx="0">
            <a:schemeClr val="accent2"/>
          </a:effectRef>
          <a:fontRef idx="minor">
            <a:schemeClr val="dk1"/>
          </a:fontRef>
        </p:style>
        <p:txBody>
          <a:bodyPr/>
          <a:lstStyle/>
          <a:p>
            <a:pPr algn="just">
              <a:lnSpc>
                <a:spcPct val="115000"/>
              </a:lnSpc>
              <a:spcAft>
                <a:spcPts val="800"/>
              </a:spcAft>
            </a:pPr>
            <a:r>
              <a:rPr lang="en-GB" sz="1400" b="1" kern="100" dirty="0">
                <a:effectLst/>
                <a:latin typeface="Arial" panose="020B0604020202020204" pitchFamily="34" charset="0"/>
                <a:ea typeface="Aptos" panose="020B0004020202020204" pitchFamily="34" charset="0"/>
                <a:cs typeface="Arial" panose="020B0604020202020204" pitchFamily="34" charset="0"/>
              </a:rPr>
              <a:t>Prime Candidates for BESS Partnerships (High Capacity):</a:t>
            </a:r>
          </a:p>
          <a:p>
            <a:pPr marL="342900" lvl="0" indent="-342900" algn="just">
              <a:lnSpc>
                <a:spcPct val="115000"/>
              </a:lnSpc>
              <a:spcAft>
                <a:spcPts val="800"/>
              </a:spcAft>
              <a:buClr>
                <a:srgbClr val="00B0F0"/>
              </a:buClr>
              <a:buSzPct val="80000"/>
              <a:buFont typeface="Wingdings" panose="05000000000000000000" pitchFamily="2" charset="2"/>
              <a:buChar char="Ø"/>
              <a:tabLst>
                <a:tab pos="457200" algn="l"/>
              </a:tabLst>
            </a:pPr>
            <a:r>
              <a:rPr lang="en-GB" sz="1200" kern="100" dirty="0">
                <a:effectLst/>
                <a:latin typeface="Arial" panose="020B0604020202020204" pitchFamily="34" charset="0"/>
                <a:ea typeface="Aptos" panose="020B0004020202020204" pitchFamily="34" charset="0"/>
                <a:cs typeface="Arial" panose="020B0604020202020204" pitchFamily="34" charset="0"/>
              </a:rPr>
              <a:t>Municipalities like Palmela, Moura, Alcochete, Serpa, and Lagos have significant installed solar capacity, making them ideal candidates for BESS partnerships to enhance energy storage and balance the power supply.</a:t>
            </a:r>
          </a:p>
        </p:txBody>
      </p:sp>
      <p:pic>
        <p:nvPicPr>
          <p:cNvPr id="4" name="Picture 3" descr="A graph with blue lines&#10;&#10;Description automatically generated with medium confidence">
            <a:extLst>
              <a:ext uri="{FF2B5EF4-FFF2-40B4-BE49-F238E27FC236}">
                <a16:creationId xmlns:a16="http://schemas.microsoft.com/office/drawing/2014/main" id="{E139210C-E11E-3339-45E9-9A7AF365B9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488" y="1724287"/>
            <a:ext cx="7304296" cy="4518195"/>
          </a:xfrm>
          <a:prstGeom prst="rect">
            <a:avLst/>
          </a:prstGeom>
          <a:noFill/>
          <a:ln>
            <a:noFill/>
          </a:ln>
        </p:spPr>
      </p:pic>
    </p:spTree>
    <p:extLst>
      <p:ext uri="{BB962C8B-B14F-4D97-AF65-F5344CB8AC3E}">
        <p14:creationId xmlns:p14="http://schemas.microsoft.com/office/powerpoint/2010/main" val="299583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1" name="Rectangle 7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6F6E8CE-0630-45A4-8233-BC90D607A71E}"/>
              </a:ext>
            </a:extLst>
          </p:cNvPr>
          <p:cNvSpPr txBox="1"/>
          <p:nvPr/>
        </p:nvSpPr>
        <p:spPr>
          <a:xfrm>
            <a:off x="128016" y="704152"/>
            <a:ext cx="6096000" cy="878702"/>
          </a:xfrm>
          <a:prstGeom prst="rect">
            <a:avLst/>
          </a:prstGeom>
          <a:noFill/>
        </p:spPr>
        <p:txBody>
          <a:bodyPr wrap="square">
            <a:spAutoFit/>
          </a:bodyPr>
          <a:lstStyle/>
          <a:p>
            <a:pPr>
              <a:lnSpc>
                <a:spcPct val="115000"/>
              </a:lnSpc>
              <a:spcAft>
                <a:spcPts val="800"/>
              </a:spcAft>
            </a:pPr>
            <a:r>
              <a:rPr lang="en-GB" sz="2400" b="1" dirty="0">
                <a:latin typeface="Aptos" panose="020B0004020202020204" pitchFamily="34" charset="0"/>
                <a:ea typeface="Aptos" panose="020B0004020202020204" pitchFamily="34" charset="0"/>
                <a:cs typeface="Times New Roman" panose="02020603050405020304" pitchFamily="18" charset="0"/>
              </a:rPr>
              <a:t>3</a:t>
            </a:r>
            <a:r>
              <a:rPr lang="en-GB" sz="2400" b="1" dirty="0">
                <a:effectLst/>
                <a:latin typeface="Aptos" panose="020B0004020202020204" pitchFamily="34" charset="0"/>
                <a:ea typeface="Aptos" panose="020B0004020202020204" pitchFamily="34" charset="0"/>
                <a:cs typeface="Times New Roman" panose="02020603050405020304" pitchFamily="18" charset="0"/>
              </a:rPr>
              <a:t>. </a:t>
            </a:r>
            <a:r>
              <a:rPr lang="en-GB" sz="2400" b="1" dirty="0">
                <a:effectLst/>
                <a:latin typeface="Arial" panose="020B0604020202020204" pitchFamily="34" charset="0"/>
                <a:ea typeface="Aptos" panose="020B0004020202020204" pitchFamily="34" charset="0"/>
                <a:cs typeface="Arial" panose="020B0604020202020204" pitchFamily="34" charset="0"/>
              </a:rPr>
              <a:t>Partnership Opportunities:</a:t>
            </a:r>
          </a:p>
          <a:p>
            <a:pPr marL="742950" marR="0" lvl="1" indent="-28575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kumimoji="0" lang="en-GB" sz="1600" b="0" i="0" u="none" strike="noStrike" kern="100" cap="none" spc="0" normalizeH="0" baseline="0" noProof="0" dirty="0">
                <a:ln>
                  <a:noFill/>
                </a:ln>
                <a:solidFill>
                  <a:prstClr val="black"/>
                </a:solidFill>
                <a:effectLst/>
                <a:uLnTx/>
                <a:uFillTx/>
                <a:latin typeface="Arial" panose="020B0604020202020204" pitchFamily="34" charset="0"/>
                <a:ea typeface="Aptos" panose="020B0004020202020204" pitchFamily="34" charset="0"/>
                <a:cs typeface="Arial" panose="020B0604020202020204" pitchFamily="34" charset="0"/>
              </a:rPr>
              <a:t>3.2 Municipalities with Significant Growth</a:t>
            </a:r>
            <a:endParaRPr lang="en-GB" kern="100" dirty="0">
              <a:effectLst/>
              <a:latin typeface="Arial" panose="020B0604020202020204" pitchFamily="34" charset="0"/>
              <a:ea typeface="Aptos" panose="020B00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0C6A331E-148B-29CC-724C-463DC8E4F7FE}"/>
              </a:ext>
            </a:extLst>
          </p:cNvPr>
          <p:cNvSpPr/>
          <p:nvPr/>
        </p:nvSpPr>
        <p:spPr>
          <a:xfrm>
            <a:off x="7929608" y="1975104"/>
            <a:ext cx="3455097" cy="3959352"/>
          </a:xfrm>
          <a:prstGeom prst="rect">
            <a:avLst/>
          </a:prstGeom>
        </p:spPr>
        <p:style>
          <a:lnRef idx="2">
            <a:schemeClr val="accent2"/>
          </a:lnRef>
          <a:fillRef idx="1">
            <a:schemeClr val="lt1"/>
          </a:fillRef>
          <a:effectRef idx="0">
            <a:schemeClr val="accent2"/>
          </a:effectRef>
          <a:fontRef idx="minor">
            <a:schemeClr val="dk1"/>
          </a:fontRef>
        </p:style>
        <p:txBody>
          <a:bodyPr/>
          <a:lstStyle/>
          <a:p>
            <a:pPr algn="just">
              <a:lnSpc>
                <a:spcPct val="115000"/>
              </a:lnSpc>
              <a:spcAft>
                <a:spcPts val="800"/>
              </a:spcAft>
            </a:pPr>
            <a:r>
              <a:rPr lang="en-GB" sz="1400" b="1" dirty="0">
                <a:effectLst/>
                <a:latin typeface="Arial" panose="020B0604020202020204" pitchFamily="34" charset="0"/>
                <a:ea typeface="Aptos" panose="020B0004020202020204" pitchFamily="34" charset="0"/>
                <a:cs typeface="Arial" panose="020B0604020202020204" pitchFamily="34" charset="0"/>
              </a:rPr>
              <a:t>Significant Growth in Solar Capacity (2021–2024):</a:t>
            </a:r>
          </a:p>
          <a:p>
            <a:pPr marL="342900" lvl="0" indent="-342900" algn="just">
              <a:lnSpc>
                <a:spcPct val="115000"/>
              </a:lnSpc>
              <a:spcAft>
                <a:spcPts val="800"/>
              </a:spcAft>
              <a:buClr>
                <a:srgbClr val="00B0F0"/>
              </a:buClr>
              <a:buSzPct val="80000"/>
              <a:buFont typeface="Wingdings" panose="05000000000000000000" pitchFamily="2" charset="2"/>
              <a:buChar char="Ø"/>
              <a:tabLst>
                <a:tab pos="457200" algn="l"/>
              </a:tabLst>
            </a:pPr>
            <a:r>
              <a:rPr lang="en-GB" sz="1200" kern="100" dirty="0">
                <a:effectLst/>
                <a:latin typeface="Arial" panose="020B0604020202020204" pitchFamily="34" charset="0"/>
                <a:ea typeface="Aptos" panose="020B0004020202020204" pitchFamily="34" charset="0"/>
                <a:cs typeface="Arial" panose="020B0604020202020204" pitchFamily="34" charset="0"/>
              </a:rPr>
              <a:t>Coimbra, Palmela, Leiria, Pombal, and Elvas have seen substantial growth in solar capacity over the 2021-2024 period. For instance, Coimbra added 40 MW, and Palmela added 30 MW, indicating a strong need for BESS to manage this increasing capacity efficiently.</a:t>
            </a:r>
          </a:p>
        </p:txBody>
      </p:sp>
      <p:pic>
        <p:nvPicPr>
          <p:cNvPr id="2" name="Picture 1" descr="A graph with red and white bars&#10;&#10;Description automatically generated">
            <a:extLst>
              <a:ext uri="{FF2B5EF4-FFF2-40B4-BE49-F238E27FC236}">
                <a16:creationId xmlns:a16="http://schemas.microsoft.com/office/drawing/2014/main" id="{C7E60A9E-5769-DA9F-4F67-0561FD8296A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260" y="1721167"/>
            <a:ext cx="6986651" cy="4520560"/>
          </a:xfrm>
          <a:prstGeom prst="rect">
            <a:avLst/>
          </a:prstGeom>
          <a:noFill/>
          <a:ln>
            <a:noFill/>
          </a:ln>
        </p:spPr>
      </p:pic>
    </p:spTree>
    <p:extLst>
      <p:ext uri="{BB962C8B-B14F-4D97-AF65-F5344CB8AC3E}">
        <p14:creationId xmlns:p14="http://schemas.microsoft.com/office/powerpoint/2010/main" val="1476058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53CAE38EDA414CB37B480FE14A691E" ma:contentTypeVersion="17" ma:contentTypeDescription="Create a new document." ma:contentTypeScope="" ma:versionID="21449d64d8f44c295db3b7b8f379b372">
  <xsd:schema xmlns:xsd="http://www.w3.org/2001/XMLSchema" xmlns:xs="http://www.w3.org/2001/XMLSchema" xmlns:p="http://schemas.microsoft.com/office/2006/metadata/properties" xmlns:ns2="491dbe83-57db-49c1-ac39-1e647dd62b00" xmlns:ns3="b637d1cb-8fcc-4b92-8779-1499a8f9557c" targetNamespace="http://schemas.microsoft.com/office/2006/metadata/properties" ma:root="true" ma:fieldsID="a9fef7e4747221be6ebc056b213385cd" ns2:_="" ns3:_="">
    <xsd:import namespace="491dbe83-57db-49c1-ac39-1e647dd62b00"/>
    <xsd:import namespace="b637d1cb-8fcc-4b92-8779-1499a8f9557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ServiceOCR" minOccurs="0"/>
                <xsd:element ref="ns2:MediaServiceLocation" minOccurs="0"/>
                <xsd:element ref="ns2:MediaLengthInSeconds" minOccurs="0"/>
                <xsd:element ref="ns3:SharedWithUsers" minOccurs="0"/>
                <xsd:element ref="ns3:SharedWithDetails" minOccurs="0"/>
                <xsd:element ref="ns2:MediaServiceObjectDetectorVersions" minOccurs="0"/>
                <xsd:element ref="ns2:MediaServiceSearchProperties" minOccurs="0"/>
                <xsd:element ref="ns2:Add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1dbe83-57db-49c1-ac39-1e647dd62b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115fc8f9-a23b-4e8b-85ff-c7128efb0819"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descriptio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description="" ma:indexed="true"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Added" ma:index="23" nillable="true" ma:displayName="Added" ma:default="[today]" ma:format="DateOnly" ma:internalName="Add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637d1cb-8fcc-4b92-8779-1499a8f9557c"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35257bfd-bf9d-4244-804e-9d70263c1fc3}" ma:internalName="TaxCatchAll" ma:showField="CatchAllData" ma:web="b637d1cb-8fcc-4b92-8779-1499a8f9557c">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637d1cb-8fcc-4b92-8779-1499a8f9557c" xsi:nil="true"/>
    <lcf76f155ced4ddcb4097134ff3c332f xmlns="491dbe83-57db-49c1-ac39-1e647dd62b00">
      <Terms xmlns="http://schemas.microsoft.com/office/infopath/2007/PartnerControls"/>
    </lcf76f155ced4ddcb4097134ff3c332f>
    <Added xmlns="491dbe83-57db-49c1-ac39-1e647dd62b00">2025-02-19T09:21:21+00:00</Adde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B35115-D4AB-4DD6-A4D2-FEA79EBBF0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1dbe83-57db-49c1-ac39-1e647dd62b00"/>
    <ds:schemaRef ds:uri="b637d1cb-8fcc-4b92-8779-1499a8f955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74A572-2C55-4F55-8C14-905F8279A8A8}">
  <ds:schemaRefs>
    <ds:schemaRef ds:uri="http://schemas.microsoft.com/office/2006/documentManagement/types"/>
    <ds:schemaRef ds:uri="http://purl.org/dc/dcmitype/"/>
    <ds:schemaRef ds:uri="491dbe83-57db-49c1-ac39-1e647dd62b00"/>
    <ds:schemaRef ds:uri="b637d1cb-8fcc-4b92-8779-1499a8f9557c"/>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 ds:uri="http://purl.org/dc/terms/"/>
    <ds:schemaRef ds:uri="http://purl.org/dc/elements/1.1/"/>
  </ds:schemaRefs>
</ds:datastoreItem>
</file>

<file path=customXml/itemProps3.xml><?xml version="1.0" encoding="utf-8"?>
<ds:datastoreItem xmlns:ds="http://schemas.openxmlformats.org/officeDocument/2006/customXml" ds:itemID="{B43A7A43-7C0D-4091-9961-756FE38B7A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2394</TotalTime>
  <Words>949</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Wingdings</vt:lpstr>
      <vt:lpstr>Office Theme</vt:lpstr>
      <vt:lpstr>Portugal´s Connected Solar Park- Analysis </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Fábio Silva</dc:creator>
  <cp:lastModifiedBy>Fábio Silva</cp:lastModifiedBy>
  <cp:revision>6</cp:revision>
  <dcterms:created xsi:type="dcterms:W3CDTF">2024-10-03T13:01:27Z</dcterms:created>
  <dcterms:modified xsi:type="dcterms:W3CDTF">2025-07-09T13:17:47Z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0x0101002853CAE38EDA414CB37B480FE14A691E</vt:lpwstr>
  </property>
</Properties>
</file>