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7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5"/>
  </p:normalViewPr>
  <p:slideViewPr>
    <p:cSldViewPr snapToGrid="0">
      <p:cViewPr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9575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6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8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5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49792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2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6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2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337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382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391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6432C2-FF86-7B76-8BE3-AAD33A670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669" y="1480930"/>
            <a:ext cx="8447964" cy="3254321"/>
          </a:xfrm>
        </p:spPr>
        <p:txBody>
          <a:bodyPr>
            <a:normAutofit/>
          </a:bodyPr>
          <a:lstStyle/>
          <a:p>
            <a:pPr algn="l"/>
            <a:r>
              <a:rPr lang="en-TR" sz="6100"/>
              <a:t>Predicting the Number of Citations a Patent will Receive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2F684-E5F1-8BC1-26FB-5134A945B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668" y="4804850"/>
            <a:ext cx="5957248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TR"/>
              <a:t>Enver Ferit Akın</a:t>
            </a:r>
          </a:p>
        </p:txBody>
      </p:sp>
    </p:spTree>
    <p:extLst>
      <p:ext uri="{BB962C8B-B14F-4D97-AF65-F5344CB8AC3E}">
        <p14:creationId xmlns:p14="http://schemas.microsoft.com/office/powerpoint/2010/main" val="423683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3D7B-6922-F22E-63E6-7F1816E7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TR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754DB-7C77-9B69-EDF7-C63F87065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TR" sz="1700" dirty="0"/>
              <a:t>Patents are powerful tools used to understand the dynamics behind innovation.</a:t>
            </a:r>
          </a:p>
          <a:p>
            <a:r>
              <a:rPr lang="en-TR" sz="1700" dirty="0"/>
              <a:t>Recent patents have fewer citations. Thus, we have truncated data.</a:t>
            </a:r>
          </a:p>
          <a:p>
            <a:r>
              <a:rPr lang="en-US" sz="1700" b="0" i="0" dirty="0">
                <a:effectLst/>
                <a:latin typeface="arial" panose="020B0604020202020204" pitchFamily="34" charset="0"/>
              </a:rPr>
              <a:t>Using these patents in analysis leads to biased results</a:t>
            </a:r>
            <a:r>
              <a:rPr lang="en-US" sz="1700" dirty="0">
                <a:latin typeface="arial" panose="020B0604020202020204" pitchFamily="34" charset="0"/>
              </a:rPr>
              <a:t> regarding patent quality.</a:t>
            </a:r>
            <a:endParaRPr lang="en-US" sz="17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TR" sz="1700" dirty="0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9933FEF3-FF56-8FF0-1A10-E822C9F73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01" y="1844606"/>
            <a:ext cx="6517065" cy="446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AFB7-1219-8012-35BF-37247D68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45DF-BB58-72CB-26EF-72553FFD3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In the literature, there are different solution concepts for this problem. For example,</a:t>
            </a:r>
          </a:p>
          <a:p>
            <a:endParaRPr lang="en-TR" dirty="0"/>
          </a:p>
          <a:p>
            <a:endParaRPr lang="en-TR" dirty="0"/>
          </a:p>
          <a:p>
            <a:endParaRPr lang="en-TR" dirty="0"/>
          </a:p>
          <a:p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However, it has been proven that these methods do not fully resolve the bias.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Predicting newly published patents’ total citations with machine learning may be a solution.</a:t>
            </a:r>
            <a:endParaRPr lang="en-TR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F6ED9AF-F5AD-D601-C02A-94B1815C5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2857500"/>
            <a:ext cx="5753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1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954E-E7C5-7D95-B096-C7B5B0E9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B25F7-B507-5433-2944-F5E5F2932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USPTO (United States Patent and Trademark Office) disambiguated patent, assignee, citation, and classification data between 1975-2022.</a:t>
            </a:r>
          </a:p>
          <a:p>
            <a:r>
              <a:rPr lang="en-TR" dirty="0"/>
              <a:t>The citation dataset has about 130 million rows.</a:t>
            </a:r>
          </a:p>
        </p:txBody>
      </p:sp>
    </p:spTree>
    <p:extLst>
      <p:ext uri="{BB962C8B-B14F-4D97-AF65-F5344CB8AC3E}">
        <p14:creationId xmlns:p14="http://schemas.microsoft.com/office/powerpoint/2010/main" val="244440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C438-88A3-0EC4-CC49-9FC36436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908D2-F903-88B0-DC8F-7205CC896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TR" dirty="0"/>
              <a:t>From the assignee data, 10000 assignees (firms, universities, etc.) were randomly selected.</a:t>
            </a:r>
          </a:p>
          <a:p>
            <a:r>
              <a:rPr lang="en-TR" dirty="0"/>
              <a:t>From the citation data, the patents of these assignees were selected.</a:t>
            </a:r>
          </a:p>
          <a:p>
            <a:r>
              <a:rPr lang="en-TR" dirty="0"/>
              <a:t>Additional information on these patents was taken from the other two datasets.</a:t>
            </a:r>
          </a:p>
          <a:p>
            <a:r>
              <a:rPr lang="en-TR" dirty="0"/>
              <a:t>The patents that were filed between 1975 and 2002 are used as the input since, after 2002, there is a truncation problem.</a:t>
            </a:r>
          </a:p>
          <a:p>
            <a:r>
              <a:rPr lang="en-TR" dirty="0"/>
              <a:t>In the final dataset, there are 65839 patents and their total citations.</a:t>
            </a:r>
          </a:p>
          <a:p>
            <a:r>
              <a:rPr lang="en-TR" dirty="0"/>
              <a:t>Features are the number of patent claims, assignee type, patent class, pendency (grant year – application year), circulation, logarithm total citations the assignee received, and grant year of the patent.</a:t>
            </a:r>
          </a:p>
          <a:p>
            <a:r>
              <a:rPr lang="en-TR" dirty="0"/>
              <a:t>Lasso, Ridge, Random Forest, KNN, ElasticNet, Decision Tree, XGBoost.</a:t>
            </a:r>
          </a:p>
        </p:txBody>
      </p:sp>
    </p:spTree>
    <p:extLst>
      <p:ext uri="{BB962C8B-B14F-4D97-AF65-F5344CB8AC3E}">
        <p14:creationId xmlns:p14="http://schemas.microsoft.com/office/powerpoint/2010/main" val="427769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DD6D-91AD-4668-2E32-776F8E37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BB2AE-0515-14D3-9246-7A39021D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72772D-3BE6-96D2-8799-BEC027C5F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739790"/>
              </p:ext>
            </p:extLst>
          </p:nvPr>
        </p:nvGraphicFramePr>
        <p:xfrm>
          <a:off x="2032000" y="2286000"/>
          <a:ext cx="812799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514940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512807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619883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R</a:t>
                      </a:r>
                      <a:r>
                        <a:rPr lang="en-TR" baseline="30000" dirty="0"/>
                        <a:t>2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15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824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8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44.4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-1.83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5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44.8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30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ElasticNet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45.2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0.035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6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45.4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634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9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276D-56A0-621F-A270-CD848F8E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DD50872-0D81-B0B7-9A83-CBC93EA60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124" y="2149404"/>
            <a:ext cx="6289675" cy="426975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CC63EF-F30B-FFB6-CFBA-3B1965A2B8D9}"/>
              </a:ext>
            </a:extLst>
          </p:cNvPr>
          <p:cNvSpPr txBox="1"/>
          <p:nvPr/>
        </p:nvSpPr>
        <p:spPr>
          <a:xfrm>
            <a:off x="1371600" y="1428750"/>
            <a:ext cx="853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After predicting the number of citations between 2002-2022 with ElasticNet, we have:</a:t>
            </a:r>
          </a:p>
        </p:txBody>
      </p:sp>
    </p:spTree>
    <p:extLst>
      <p:ext uri="{BB962C8B-B14F-4D97-AF65-F5344CB8AC3E}">
        <p14:creationId xmlns:p14="http://schemas.microsoft.com/office/powerpoint/2010/main" val="24989379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{CDDC69A5-A1D7-9C41-977C-81E710E004F5}tf10001072</Template>
  <TotalTime>436</TotalTime>
  <Words>310</Words>
  <Application>Microsoft Macintosh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Crop</vt:lpstr>
      <vt:lpstr>Predicting the Number of Citations a Patent will Receive</vt:lpstr>
      <vt:lpstr>Motivation</vt:lpstr>
      <vt:lpstr>PowerPoint Presentation</vt:lpstr>
      <vt:lpstr>Data</vt:lpstr>
      <vt:lpstr>Methodology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Number of Citations a Patent will Receive</dc:title>
  <dc:creator>ENVER FERIT AKIN</dc:creator>
  <cp:lastModifiedBy>ENVER FERIT AKIN</cp:lastModifiedBy>
  <cp:revision>9</cp:revision>
  <dcterms:created xsi:type="dcterms:W3CDTF">2023-01-11T22:07:24Z</dcterms:created>
  <dcterms:modified xsi:type="dcterms:W3CDTF">2023-01-12T05:23:35Z</dcterms:modified>
</cp:coreProperties>
</file>