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sldIdLst>
    <p:sldId id="256" r:id="rId2"/>
    <p:sldId id="258" r:id="rId3"/>
    <p:sldId id="278" r:id="rId4"/>
    <p:sldId id="259" r:id="rId5"/>
    <p:sldId id="280" r:id="rId6"/>
    <p:sldId id="261" r:id="rId7"/>
    <p:sldId id="263" r:id="rId8"/>
    <p:sldId id="264" r:id="rId9"/>
    <p:sldId id="266" r:id="rId10"/>
    <p:sldId id="281" r:id="rId11"/>
    <p:sldId id="282" r:id="rId12"/>
    <p:sldId id="283" r:id="rId13"/>
    <p:sldId id="284" r:id="rId14"/>
    <p:sldId id="262" r:id="rId15"/>
    <p:sldId id="287" r:id="rId16"/>
    <p:sldId id="265" r:id="rId17"/>
    <p:sldId id="274" r:id="rId18"/>
    <p:sldId id="277" r:id="rId19"/>
    <p:sldId id="291" r:id="rId20"/>
    <p:sldId id="289" r:id="rId21"/>
    <p:sldId id="290" r:id="rId22"/>
    <p:sldId id="294" r:id="rId23"/>
    <p:sldId id="273" r:id="rId24"/>
    <p:sldId id="293" r:id="rId25"/>
    <p:sldId id="296" r:id="rId26"/>
    <p:sldId id="276" r:id="rId27"/>
    <p:sldId id="295" r:id="rId28"/>
    <p:sldId id="268" r:id="rId29"/>
    <p:sldId id="298" r:id="rId30"/>
    <p:sldId id="292" r:id="rId31"/>
    <p:sldId id="275" r:id="rId32"/>
    <p:sldId id="286" r:id="rId33"/>
    <p:sldId id="270" r:id="rId34"/>
    <p:sldId id="297" r:id="rId35"/>
    <p:sldId id="271" r:id="rId36"/>
    <p:sldId id="285" r:id="rId3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9219" autoAdjust="0"/>
    <p:restoredTop sz="86376" autoAdjust="0"/>
  </p:normalViewPr>
  <p:slideViewPr>
    <p:cSldViewPr>
      <p:cViewPr varScale="1">
        <p:scale>
          <a:sx n="84" d="100"/>
          <a:sy n="84" d="100"/>
        </p:scale>
        <p:origin x="-95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5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D4F3B6D-9326-4C39-A54C-3708BD20C2C7}" type="datetimeFigureOut">
              <a:rPr lang="en-US" smtClean="0"/>
              <a:t>9/30/2010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4827293-6922-4788-AE87-A44191DD4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2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db4o</a:t>
            </a:r>
          </a:p>
          <a:p>
            <a:r>
              <a:rPr lang="en-US" dirty="0" smtClean="0"/>
              <a:t>We will do this quickly, you can download everything at the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62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35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Created by Scott </a:t>
            </a:r>
            <a:r>
              <a:rPr lang="en-US" dirty="0" err="1" smtClean="0"/>
              <a:t>Hanselman</a:t>
            </a:r>
            <a:r>
              <a:rPr lang="en-US" baseline="0" dirty="0" smtClean="0"/>
              <a:t> and Scott Guthrie in early 2009.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0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19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72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UI-to-Object mapping by hand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75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help for</a:t>
            </a:r>
            <a:r>
              <a:rPr lang="en-US" baseline="0" dirty="0" smtClean="0"/>
              <a:t>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48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it doesn’t stop</a:t>
            </a:r>
            <a:r>
              <a:rPr lang="en-US" baseline="0" dirty="0" smtClean="0"/>
              <a:t> you from creating beautiful, easy-to-use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81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89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Spring calls this method when the user requests dinner</a:t>
            </a:r>
            <a:r>
              <a:rPr lang="en-US" baseline="0" dirty="0" smtClean="0"/>
              <a:t>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78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4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to </a:t>
            </a:r>
            <a:r>
              <a:rPr lang="en-US" dirty="0" err="1" smtClean="0"/>
              <a:t>NerdDinner</a:t>
            </a:r>
            <a:r>
              <a:rPr lang="en-US" dirty="0" smtClean="0"/>
              <a:t> application</a:t>
            </a:r>
          </a:p>
          <a:p>
            <a:r>
              <a:rPr lang="en-US" dirty="0" smtClean="0"/>
              <a:t>And object database implementations of the </a:t>
            </a:r>
            <a:r>
              <a:rPr lang="en-US" dirty="0" err="1" smtClean="0"/>
              <a:t>NerdDinner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445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69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the user submits his changes, Spring</a:t>
            </a:r>
            <a:r>
              <a:rPr lang="en-US" baseline="0" dirty="0" smtClean="0"/>
              <a:t> automatically passes us a new POJO instance of the updated Dinner</a:t>
            </a:r>
          </a:p>
          <a:p>
            <a:r>
              <a:rPr lang="en-US" baseline="0" dirty="0" smtClean="0"/>
              <a:t>Which we can map to the stored instance using similar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260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49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70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use </a:t>
            </a:r>
            <a:r>
              <a:rPr lang="en-US" dirty="0" err="1" smtClean="0"/>
              <a:t>NetBeans</a:t>
            </a:r>
            <a:r>
              <a:rPr lang="en-US" dirty="0" smtClean="0"/>
              <a:t> UI </a:t>
            </a:r>
            <a:r>
              <a:rPr lang="en-US" dirty="0" err="1" smtClean="0"/>
              <a:t>Deisgner</a:t>
            </a:r>
            <a:r>
              <a:rPr lang="en-US" dirty="0" smtClean="0"/>
              <a:t> to help set up your binding.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308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</a:t>
            </a:r>
            <a:r>
              <a:rPr lang="en-US" baseline="0" dirty="0" smtClean="0"/>
              <a:t> manually bind POJOs to your UI fields.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859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815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209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very rewarding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88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06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231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Much more mature</a:t>
            </a:r>
            <a:r>
              <a:rPr lang="en-US" baseline="0" dirty="0" smtClean="0"/>
              <a:t> compared to other application stacks.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964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117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798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Similar to SQLite or </a:t>
            </a:r>
            <a:r>
              <a:rPr lang="en-US" sz="1800" smtClean="0"/>
              <a:t>libmysqld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844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400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210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84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true when</a:t>
            </a:r>
            <a:r>
              <a:rPr lang="en-US" baseline="0" dirty="0" smtClean="0"/>
              <a:t> .Equals has been overridden. Test equivalency.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Watch out for remote services (disconnected or serialized)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67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90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9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1979, Xerox PARC, Smalltalk Group</a:t>
            </a:r>
          </a:p>
          <a:p>
            <a:r>
              <a:rPr lang="en-US" dirty="0" smtClean="0"/>
              <a:t>Main</a:t>
            </a:r>
            <a:r>
              <a:rPr lang="en-US" baseline="0" dirty="0" smtClean="0"/>
              <a:t> goal is to decouple the model from the 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29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has</a:t>
            </a:r>
            <a:r>
              <a:rPr lang="en-US" baseline="0" dirty="0" smtClean="0"/>
              <a:t> no dependency on the model.</a:t>
            </a:r>
          </a:p>
          <a:p>
            <a:r>
              <a:rPr lang="en-US" baseline="0" dirty="0" smtClean="0"/>
              <a:t>View is orchestrated by </a:t>
            </a:r>
            <a:r>
              <a:rPr lang="en-US" baseline="0" smtClean="0"/>
              <a:t>the presenter.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22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Created by</a:t>
            </a:r>
            <a:r>
              <a:rPr lang="en-US" baseline="0" dirty="0" smtClean="0"/>
              <a:t> Martin Fowler, Microsoft, July 2004 as “Presentation Model”.</a:t>
            </a:r>
          </a:p>
          <a:p>
            <a:r>
              <a:rPr lang="en-US" baseline="0" dirty="0" err="1" smtClean="0"/>
              <a:t>ViewModel</a:t>
            </a:r>
            <a:r>
              <a:rPr lang="en-US" baseline="0" dirty="0" smtClean="0"/>
              <a:t> UI extensions like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INotifyPropertyChanged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For simple</a:t>
            </a:r>
            <a:r>
              <a:rPr lang="en-US" baseline="0" dirty="0" smtClean="0"/>
              <a:t> UI applications MVVM is too much overhead</a:t>
            </a:r>
          </a:p>
          <a:p>
            <a:r>
              <a:rPr lang="en-US" baseline="0" dirty="0" smtClean="0"/>
              <a:t>Code duplication between Model and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7293-6922-4788-AE87-A44191DD48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01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53200" y="152399"/>
            <a:ext cx="24384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1722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5600" y="2052960"/>
            <a:ext cx="22860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4552E4A-BAEB-461A-AAA2-1B9878262611}" type="datetimeFigureOut">
              <a:rPr lang="en-US" smtClean="0"/>
              <a:t>9/30/2010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E65348-86DA-44AA-8449-A0E5B2D112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2052960"/>
            <a:ext cx="5791200" cy="1828800"/>
          </a:xfrm>
        </p:spPr>
        <p:txBody>
          <a:bodyPr/>
          <a:lstStyle>
            <a:lvl1pPr algn="r">
              <a:defRPr sz="4200" cap="none" spc="15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2E4A-BAEB-461A-AAA2-1B9878262611}" type="datetimeFigureOut">
              <a:rPr lang="en-US" smtClean="0"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5348-86DA-44AA-8449-A0E5B2D112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2E4A-BAEB-461A-AAA2-1B9878262611}" type="datetimeFigureOut">
              <a:rPr lang="en-US" smtClean="0"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2E65348-86DA-44AA-8449-A0E5B2D112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2E4A-BAEB-461A-AAA2-1B9878262611}" type="datetimeFigureOut">
              <a:rPr lang="en-US" smtClean="0"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5348-86DA-44AA-8449-A0E5B2D112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552E4A-BAEB-461A-AAA2-1B9878262611}" type="datetimeFigureOut">
              <a:rPr lang="en-US" smtClean="0"/>
              <a:t>9/30/2010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2E65348-86DA-44AA-8449-A0E5B2D1125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cap="none" spc="15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2E4A-BAEB-461A-AAA2-1B9878262611}" type="datetimeFigureOut">
              <a:rPr lang="en-US" smtClean="0"/>
              <a:t>9/30/2010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5348-86DA-44AA-8449-A0E5B2D1125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2E4A-BAEB-461A-AAA2-1B9878262611}" type="datetimeFigureOut">
              <a:rPr lang="en-US" smtClean="0"/>
              <a:t>9/30/2010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5348-86DA-44AA-8449-A0E5B2D112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2E4A-BAEB-461A-AAA2-1B9878262611}" type="datetimeFigureOut">
              <a:rPr lang="en-US" smtClean="0"/>
              <a:t>9/30/2010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5348-86DA-44AA-8449-A0E5B2D112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2E4A-BAEB-461A-AAA2-1B9878262611}" type="datetimeFigureOut">
              <a:rPr lang="en-US" smtClean="0"/>
              <a:t>9/30/2010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5348-86DA-44AA-8449-A0E5B2D112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2E4A-BAEB-461A-AAA2-1B9878262611}" type="datetimeFigureOut">
              <a:rPr lang="en-US" smtClean="0"/>
              <a:t>9/30/2010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E65348-86DA-44AA-8449-A0E5B2D1125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2E4A-BAEB-461A-AAA2-1B9878262611}" type="datetimeFigureOut">
              <a:rPr lang="en-US" smtClean="0"/>
              <a:t>9/30/2010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5348-86DA-44AA-8449-A0E5B2D112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4552E4A-BAEB-461A-AAA2-1B9878262611}" type="datetimeFigureOut">
              <a:rPr lang="en-US" smtClean="0"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62E65348-86DA-44AA-8449-A0E5B2D112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none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eg"/><Relationship Id="rId4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Eric </a:t>
            </a:r>
            <a:r>
              <a:rPr lang="en-US" sz="2000" dirty="0" err="1" smtClean="0"/>
              <a:t>Falsken</a:t>
            </a:r>
            <a:endParaRPr lang="en-US" sz="2000" dirty="0" smtClean="0"/>
          </a:p>
          <a:p>
            <a:r>
              <a:rPr lang="en-US" sz="2000" dirty="0" smtClean="0"/>
              <a:t>Roman </a:t>
            </a:r>
            <a:r>
              <a:rPr lang="en-US" sz="2000" dirty="0" err="1" smtClean="0"/>
              <a:t>Stoffel</a:t>
            </a:r>
            <a:endParaRPr lang="en-US" sz="2000" dirty="0" smtClean="0"/>
          </a:p>
          <a:p>
            <a:r>
              <a:rPr lang="en-US" sz="2000" dirty="0" smtClean="0"/>
              <a:t>German </a:t>
            </a:r>
            <a:r>
              <a:rPr lang="en-US" sz="2000" dirty="0" err="1" smtClean="0"/>
              <a:t>Viscuso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Accelerating Application Development </a:t>
            </a:r>
            <a:br>
              <a:rPr lang="en-US" sz="4800" dirty="0" smtClean="0"/>
            </a:br>
            <a:r>
              <a:rPr lang="en-US" sz="4800" dirty="0" smtClean="0"/>
              <a:t>with Objects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6553200" y="5486400"/>
            <a:ext cx="24384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db4objects ~ by Versa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372" y="5883152"/>
            <a:ext cx="2192215" cy="55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944" y="5296834"/>
            <a:ext cx="914400" cy="121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" r="7215"/>
          <a:stretch/>
        </p:blipFill>
        <p:spPr bwMode="auto">
          <a:xfrm>
            <a:off x="4577644" y="5284993"/>
            <a:ext cx="1061156" cy="124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sphotos.ak.fbcdn.net/photos-ak-snc1/v2130/176/10/641412011/n641412011_1475229_946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19" y="5267631"/>
            <a:ext cx="1076325" cy="125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8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NerdDinner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0400" y="5715000"/>
            <a:ext cx="1981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db4objects ~ by Versa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2" y="5986462"/>
            <a:ext cx="17811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2400" y="2667000"/>
            <a:ext cx="6705600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971800"/>
            <a:ext cx="2871894" cy="102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32" y="457200"/>
            <a:ext cx="8670056" cy="5867400"/>
          </a:xfrm>
        </p:spPr>
      </p:pic>
    </p:spTree>
    <p:extLst>
      <p:ext uri="{BB962C8B-B14F-4D97-AF65-F5344CB8AC3E}">
        <p14:creationId xmlns:p14="http://schemas.microsoft.com/office/powerpoint/2010/main" val="204859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NerdDinner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645" y="1676400"/>
            <a:ext cx="5680710" cy="49149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9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NerdDinner</a:t>
            </a:r>
            <a:r>
              <a:rPr lang="en-US" dirty="0" smtClean="0"/>
              <a:t> ODBMS Implementations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10400" y="5715000"/>
            <a:ext cx="1981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db4objects ~ by Versa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2" y="5986462"/>
            <a:ext cx="17811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3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Java-based open-source mobile OS.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Direct UI Binding for Collections</a:t>
            </a:r>
          </a:p>
          <a:p>
            <a:pPr lvl="1"/>
            <a:r>
              <a:rPr lang="en-US" dirty="0" smtClean="0"/>
              <a:t>Event-driven UI architecture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No automated object binding for non-list controls</a:t>
            </a:r>
          </a:p>
          <a:p>
            <a:r>
              <a:rPr lang="en-US" dirty="0" smtClean="0"/>
              <a:t>Shortcuts</a:t>
            </a:r>
          </a:p>
          <a:p>
            <a:pPr lvl="1"/>
            <a:r>
              <a:rPr lang="en-US" dirty="0" smtClean="0"/>
              <a:t>Custom </a:t>
            </a:r>
            <a:r>
              <a:rPr lang="en-US" dirty="0"/>
              <a:t>Adapters for Model-to-UI </a:t>
            </a:r>
            <a:r>
              <a:rPr lang="en-US" dirty="0" smtClean="0"/>
              <a:t>binding</a:t>
            </a:r>
          </a:p>
          <a:p>
            <a:pPr lvl="1"/>
            <a:r>
              <a:rPr lang="en-US" sz="1800" dirty="0" err="1" smtClean="0"/>
              <a:t>ListAdapter</a:t>
            </a:r>
            <a:r>
              <a:rPr lang="en-US" sz="1800" dirty="0"/>
              <a:t>, </a:t>
            </a:r>
            <a:r>
              <a:rPr lang="en-US" sz="1800" dirty="0" err="1"/>
              <a:t>ArrayAdapter</a:t>
            </a:r>
            <a:endParaRPr lang="en-US" sz="1800" dirty="0"/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No framework support for advanced UI patterns.</a:t>
            </a:r>
          </a:p>
          <a:p>
            <a:pPr lvl="1"/>
            <a:r>
              <a:rPr lang="en-US" dirty="0" smtClean="0"/>
              <a:t>Poor UI designer often forces editing XML by hand.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pic>
        <p:nvPicPr>
          <p:cNvPr id="5122" name="Picture 2" descr="http://www.lesen.net/wp-content/gallery/jun10/androi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1111" y="152400"/>
            <a:ext cx="1373544" cy="137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21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Custom adapter to bind the View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But requires a lot of manual binding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384340"/>
            <a:ext cx="5116689" cy="692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81400"/>
            <a:ext cx="8008100" cy="3429000"/>
          </a:xfrm>
          <a:prstGeom prst="rect">
            <a:avLst/>
          </a:prstGeom>
        </p:spPr>
      </p:pic>
      <p:pic>
        <p:nvPicPr>
          <p:cNvPr id="6" name="Picture 2" descr="http://www.lesen.net/wp-content/gallery/jun10/android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1111" y="152400"/>
            <a:ext cx="1373544" cy="137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89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Android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34" y="1752600"/>
            <a:ext cx="3557279" cy="480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752600"/>
            <a:ext cx="3581400" cy="4854476"/>
          </a:xfrm>
          <a:prstGeom prst="rect">
            <a:avLst/>
          </a:prstGeom>
        </p:spPr>
      </p:pic>
      <p:pic>
        <p:nvPicPr>
          <p:cNvPr id="6" name="Picture 2" descr="http://www.lesen.net/wp-content/gallery/jun10/android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1111" y="152400"/>
            <a:ext cx="1373544" cy="137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06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Web Application Framework based on Spring</a:t>
            </a:r>
          </a:p>
          <a:p>
            <a:pPr lvl="1"/>
            <a:r>
              <a:rPr lang="en-US" dirty="0" smtClean="0"/>
              <a:t>Stateless request/response framework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Designed to work with POJOs</a:t>
            </a:r>
          </a:p>
          <a:p>
            <a:pPr lvl="1"/>
            <a:r>
              <a:rPr lang="en-US" dirty="0" smtClean="0"/>
              <a:t>Lightweight Deployment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Breaks referential identity, doesn’t reuse object instances, stateless</a:t>
            </a:r>
          </a:p>
          <a:p>
            <a:pPr lvl="1"/>
            <a:r>
              <a:rPr lang="en-US" dirty="0" smtClean="0"/>
              <a:t>Designed to work with Hibernate</a:t>
            </a:r>
          </a:p>
          <a:p>
            <a:r>
              <a:rPr lang="en-US" dirty="0" smtClean="0"/>
              <a:t>Shortcuts</a:t>
            </a:r>
          </a:p>
          <a:p>
            <a:pPr lvl="1"/>
            <a:r>
              <a:rPr lang="en-US" dirty="0" smtClean="0"/>
              <a:t>Use Spring </a:t>
            </a:r>
            <a:r>
              <a:rPr lang="en-US" dirty="0" err="1" smtClean="0"/>
              <a:t>BeanUtils</a:t>
            </a:r>
            <a:r>
              <a:rPr lang="en-US" dirty="0" smtClean="0"/>
              <a:t> or Dozer to bind stored instances</a:t>
            </a:r>
          </a:p>
          <a:p>
            <a:pPr lvl="1"/>
            <a:r>
              <a:rPr lang="en-US" dirty="0"/>
              <a:t>Metadata class annotations for input </a:t>
            </a:r>
            <a:r>
              <a:rPr lang="en-US" dirty="0" smtClean="0"/>
              <a:t>validation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Without the above, Spring gives back objects, but no binding</a:t>
            </a:r>
          </a:p>
          <a:p>
            <a:pPr lvl="1"/>
            <a:r>
              <a:rPr lang="en-US" dirty="0" smtClean="0"/>
              <a:t>Breaks referential identity. (</a:t>
            </a:r>
            <a:r>
              <a:rPr lang="en-US" b="1" dirty="0" smtClean="0"/>
              <a:t>Disconnected Objects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Web Flow</a:t>
            </a:r>
            <a:endParaRPr lang="en-US" dirty="0"/>
          </a:p>
        </p:txBody>
      </p:sp>
      <p:pic>
        <p:nvPicPr>
          <p:cNvPr id="13314" name="Picture 2" descr="Sp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08" y="160161"/>
            <a:ext cx="2291292" cy="136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6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Controller receives a request for the page.</a:t>
            </a:r>
          </a:p>
          <a:p>
            <a:pPr lvl="1"/>
            <a:r>
              <a:rPr lang="en-US" dirty="0" smtClean="0"/>
              <a:t>Retrieve Model from the Database.</a:t>
            </a:r>
          </a:p>
          <a:p>
            <a:pPr lvl="1"/>
            <a:r>
              <a:rPr lang="en-US" dirty="0" smtClean="0"/>
              <a:t>Use a custom </a:t>
            </a:r>
            <a:r>
              <a:rPr lang="en-US" dirty="0" err="1" smtClean="0"/>
              <a:t>ModelMapper</a:t>
            </a:r>
            <a:r>
              <a:rPr lang="en-US" dirty="0" smtClean="0"/>
              <a:t> to map the View-Model.</a:t>
            </a:r>
          </a:p>
          <a:p>
            <a:pPr lvl="1"/>
            <a:r>
              <a:rPr lang="en-US" dirty="0" smtClean="0"/>
              <a:t>Return JSON-encoded View-Model to the user.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Web Flow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4191000"/>
            <a:ext cx="7559144" cy="1300344"/>
          </a:xfrm>
          <a:prstGeom prst="rect">
            <a:avLst/>
          </a:prstGeom>
        </p:spPr>
      </p:pic>
      <p:pic>
        <p:nvPicPr>
          <p:cNvPr id="8" name="Picture 2" descr="Spr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08" y="160161"/>
            <a:ext cx="2291292" cy="136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08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Mapper to convert between Model and </a:t>
            </a:r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Web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05" y="2647734"/>
            <a:ext cx="8659595" cy="1363318"/>
          </a:xfrm>
          <a:prstGeom prst="rect">
            <a:avLst/>
          </a:prstGeom>
        </p:spPr>
      </p:pic>
      <p:pic>
        <p:nvPicPr>
          <p:cNvPr id="6" name="Picture 2" descr="Spr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08" y="160161"/>
            <a:ext cx="2291292" cy="136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43400"/>
            <a:ext cx="8367672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48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Referential Identity</a:t>
            </a:r>
          </a:p>
          <a:p>
            <a:r>
              <a:rPr lang="en-US" sz="2800" dirty="0" smtClean="0"/>
              <a:t>Useful Application Patterns</a:t>
            </a:r>
          </a:p>
          <a:p>
            <a:r>
              <a:rPr lang="en-US" sz="2800" dirty="0" err="1" smtClean="0"/>
              <a:t>NerdDinner</a:t>
            </a:r>
            <a:endParaRPr lang="en-US" sz="2800" dirty="0" smtClean="0"/>
          </a:p>
          <a:p>
            <a:r>
              <a:rPr lang="en-US" sz="2600" dirty="0" smtClean="0"/>
              <a:t>ODBMS Implementations</a:t>
            </a:r>
            <a:endParaRPr lang="en-US" sz="2600" dirty="0"/>
          </a:p>
          <a:p>
            <a:r>
              <a:rPr lang="en-US" sz="2800" dirty="0" smtClean="0"/>
              <a:t>Useful db4o Details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modern AJAX UI library (</a:t>
            </a:r>
            <a:r>
              <a:rPr lang="en-US" dirty="0" err="1"/>
              <a:t>ExtJS</a:t>
            </a:r>
            <a:r>
              <a:rPr lang="en-US" dirty="0"/>
              <a:t>) to render UI and handle Request/Response UI Mapping to View-Model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Web Flow</a:t>
            </a:r>
            <a:endParaRPr lang="en-US" dirty="0"/>
          </a:p>
        </p:txBody>
      </p:sp>
      <p:pic>
        <p:nvPicPr>
          <p:cNvPr id="1026" name="Picture 2" descr="http://www.widgetpress.com/img/mb_extjs_splas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276600"/>
            <a:ext cx="34480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pr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08" y="160161"/>
            <a:ext cx="2291292" cy="136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94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receives a View-Model update from the page.</a:t>
            </a:r>
          </a:p>
          <a:p>
            <a:pPr lvl="1"/>
            <a:r>
              <a:rPr lang="en-US" dirty="0"/>
              <a:t>Receives JSON-encoded View-Model.</a:t>
            </a:r>
          </a:p>
          <a:p>
            <a:pPr lvl="1"/>
            <a:r>
              <a:rPr lang="en-US" dirty="0"/>
              <a:t>The View-Model validates itself. (hibernate-validator)</a:t>
            </a:r>
          </a:p>
          <a:p>
            <a:pPr lvl="1"/>
            <a:r>
              <a:rPr lang="en-US" dirty="0"/>
              <a:t>Get the current Model instance from the Database.</a:t>
            </a:r>
          </a:p>
          <a:p>
            <a:pPr lvl="1"/>
            <a:r>
              <a:rPr lang="en-US" dirty="0"/>
              <a:t>Updates the Model instance with the </a:t>
            </a:r>
            <a:r>
              <a:rPr lang="en-US" dirty="0" err="1"/>
              <a:t>ModelMapper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Stores the changes.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Web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56" y="4038600"/>
            <a:ext cx="8516540" cy="2172003"/>
          </a:xfrm>
          <a:prstGeom prst="rect">
            <a:avLst/>
          </a:prstGeom>
        </p:spPr>
      </p:pic>
      <p:pic>
        <p:nvPicPr>
          <p:cNvPr id="5" name="Picture 2" descr="Spr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08" y="160161"/>
            <a:ext cx="2291292" cy="136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23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Web Flow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2"/>
          <a:stretch/>
        </p:blipFill>
        <p:spPr>
          <a:xfrm>
            <a:off x="315770" y="1752600"/>
            <a:ext cx="6237430" cy="47619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85" t="22276" b="15829"/>
          <a:stretch/>
        </p:blipFill>
        <p:spPr>
          <a:xfrm>
            <a:off x="5334000" y="3429000"/>
            <a:ext cx="2932755" cy="2844800"/>
          </a:xfrm>
          <a:prstGeom prst="rect">
            <a:avLst/>
          </a:prstGeom>
        </p:spPr>
      </p:pic>
      <p:pic>
        <p:nvPicPr>
          <p:cNvPr id="7" name="Picture 2" descr="Spr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08" y="160161"/>
            <a:ext cx="2291292" cy="136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91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/>
              <a:t>Java Desktop Application Framework</a:t>
            </a:r>
            <a:endParaRPr lang="en-US" dirty="0" smtClean="0"/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Cross-Platform UI Implementation</a:t>
            </a:r>
          </a:p>
          <a:p>
            <a:pPr lvl="1"/>
            <a:r>
              <a:rPr lang="en-US" dirty="0" smtClean="0"/>
              <a:t>Write-Once, Run Anywhere, 100% Java, No Dependencies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Rendered in Java, not a “real [OS] application”.</a:t>
            </a:r>
          </a:p>
          <a:p>
            <a:r>
              <a:rPr lang="en-US" dirty="0" smtClean="0"/>
              <a:t>Shortcuts</a:t>
            </a:r>
          </a:p>
          <a:p>
            <a:pPr lvl="1"/>
            <a:r>
              <a:rPr lang="en-US" dirty="0" err="1" smtClean="0"/>
              <a:t>BeansBinding</a:t>
            </a:r>
            <a:r>
              <a:rPr lang="en-US" dirty="0" smtClean="0"/>
              <a:t>: Utility Library</a:t>
            </a:r>
          </a:p>
          <a:p>
            <a:pPr lvl="1"/>
            <a:r>
              <a:rPr lang="en-US" dirty="0" err="1" smtClean="0"/>
              <a:t>SwingX</a:t>
            </a:r>
            <a:r>
              <a:rPr lang="en-US" dirty="0" smtClean="0"/>
              <a:t>: Intelligent UI Components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err="1" smtClean="0"/>
              <a:t>BeansBinding</a:t>
            </a:r>
            <a:r>
              <a:rPr lang="en-US" dirty="0" smtClean="0"/>
              <a:t> is dynamically typed, string-based, fails silently</a:t>
            </a:r>
          </a:p>
          <a:p>
            <a:pPr lvl="1"/>
            <a:r>
              <a:rPr lang="en-US" dirty="0" smtClean="0"/>
              <a:t>Swing without a binding library requires a lot of extra work.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52400"/>
            <a:ext cx="14478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578" name="Picture 2" descr="http://upload.wikimedia.org/wikipedia/en/thumb/3/39/Java_logo.svg/200px-Java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556"/>
            <a:ext cx="700749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00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 a form with the </a:t>
            </a:r>
            <a:r>
              <a:rPr lang="en-US" dirty="0" err="1" smtClean="0"/>
              <a:t>NetBeans</a:t>
            </a:r>
            <a:r>
              <a:rPr lang="en-US" dirty="0" smtClean="0"/>
              <a:t> form designer: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18" y="2209800"/>
            <a:ext cx="3620004" cy="12102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94054" y="2271889"/>
            <a:ext cx="2928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Create a get/set method to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handle the </a:t>
            </a:r>
            <a:r>
              <a:rPr lang="en-US" dirty="0" err="1" smtClean="0">
                <a:solidFill>
                  <a:schemeClr val="accent2"/>
                </a:solidFill>
              </a:rPr>
              <a:t>ViewModel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4044" y="349627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2"/>
                </a:solidFill>
              </a:rPr>
              <a:t>Place a control on the form, choose Bind from the context menu.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04" b="26040"/>
          <a:stretch/>
        </p:blipFill>
        <p:spPr>
          <a:xfrm>
            <a:off x="311704" y="4563090"/>
            <a:ext cx="3834140" cy="1990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200400"/>
            <a:ext cx="4420217" cy="17814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43400" y="5257800"/>
            <a:ext cx="3578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The Expression should start with the get/set method name from step 1.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152400"/>
            <a:ext cx="14478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ttp://upload.wikimedia.org/wikipedia/en/thumb/3/39/Java_logo.svg/200px-Java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556"/>
            <a:ext cx="700749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48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Manually setting up binding in the form code:</a:t>
            </a:r>
          </a:p>
          <a:p>
            <a:pPr lvl="1"/>
            <a:r>
              <a:rPr lang="en-US" dirty="0" smtClean="0"/>
              <a:t>Normally automatically generated by the form designer.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9" y="2971800"/>
            <a:ext cx="7180571" cy="23194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200" y="152400"/>
            <a:ext cx="14478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upload.wikimedia.org/wikipedia/en/thumb/3/39/Java_logo.svg/200px-Java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556"/>
            <a:ext cx="700749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4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Microsoft .NET web application framework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Component oriented</a:t>
            </a:r>
          </a:p>
          <a:p>
            <a:pPr lvl="1"/>
            <a:r>
              <a:rPr lang="en-US" dirty="0" smtClean="0"/>
              <a:t>Virtually </a:t>
            </a:r>
            <a:r>
              <a:rPr lang="en-US" dirty="0" err="1" smtClean="0"/>
              <a:t>stateful</a:t>
            </a:r>
            <a:endParaRPr lang="en-US" dirty="0" smtClean="0"/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State is sometimes serialized, complicated, bloated</a:t>
            </a:r>
          </a:p>
          <a:p>
            <a:r>
              <a:rPr lang="en-US" dirty="0" smtClean="0"/>
              <a:t>Shortcuts</a:t>
            </a:r>
          </a:p>
          <a:p>
            <a:pPr lvl="1"/>
            <a:r>
              <a:rPr lang="en-US" dirty="0" err="1" smtClean="0"/>
              <a:t>ObjectDataSource</a:t>
            </a:r>
            <a:endParaRPr lang="en-US" dirty="0" smtClean="0"/>
          </a:p>
          <a:p>
            <a:pPr lvl="1"/>
            <a:r>
              <a:rPr lang="en-US" dirty="0" err="1" smtClean="0"/>
              <a:t>LinqDataSource</a:t>
            </a:r>
            <a:endParaRPr lang="en-US" dirty="0" smtClean="0"/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The (lack) of real page state cause disconnected objects.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 err="1" smtClean="0"/>
              <a:t>WebForms</a:t>
            </a:r>
            <a:endParaRPr lang="en-US" dirty="0"/>
          </a:p>
        </p:txBody>
      </p:sp>
      <p:pic>
        <p:nvPicPr>
          <p:cNvPr id="11" name="Picture 4" descr="http://jeremy.infinicastonline.com/wp-content/uploads/2010/04/dotnet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1" y="152400"/>
            <a:ext cx="1344789" cy="134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3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create and retrieve data from a </a:t>
            </a:r>
            <a:r>
              <a:rPr lang="en-US" dirty="0" err="1" smtClean="0"/>
              <a:t>DataContext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Manually select and return data to the </a:t>
            </a:r>
            <a:r>
              <a:rPr lang="en-US" dirty="0" err="1" smtClean="0"/>
              <a:t>LinqDataSource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 err="1" smtClean="0"/>
              <a:t>WebForms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90"/>
          <a:stretch/>
        </p:blipFill>
        <p:spPr>
          <a:xfrm>
            <a:off x="1981200" y="2254956"/>
            <a:ext cx="4295208" cy="1478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03" y="4343400"/>
            <a:ext cx="7962597" cy="1600200"/>
          </a:xfrm>
          <a:prstGeom prst="rect">
            <a:avLst/>
          </a:prstGeom>
        </p:spPr>
      </p:pic>
      <p:pic>
        <p:nvPicPr>
          <p:cNvPr id="8" name="Picture 4" descr="http://jeremy.infinicastonline.com/wp-content/uploads/2010/04/dotnet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1" y="152400"/>
            <a:ext cx="1344789" cy="134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6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Stateless web application framework for Microsoft .NET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Excellent support for objects, validation, formatting and </a:t>
            </a:r>
            <a:r>
              <a:rPr lang="en-US" dirty="0" err="1" smtClean="0"/>
              <a:t>templating</a:t>
            </a:r>
            <a:endParaRPr lang="en-US" dirty="0" smtClean="0"/>
          </a:p>
          <a:p>
            <a:pPr lvl="1"/>
            <a:r>
              <a:rPr lang="en-US" dirty="0" smtClean="0"/>
              <a:t>Convention patterns are easy to follow and clearly defined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A lot of the framework is </a:t>
            </a:r>
            <a:r>
              <a:rPr lang="en-US" b="1" i="1" dirty="0" smtClean="0"/>
              <a:t>By Convention</a:t>
            </a:r>
          </a:p>
          <a:p>
            <a:r>
              <a:rPr lang="en-US" dirty="0" smtClean="0"/>
              <a:t>Shortcuts	</a:t>
            </a:r>
          </a:p>
          <a:p>
            <a:pPr lvl="1"/>
            <a:r>
              <a:rPr lang="en-US" dirty="0" err="1" smtClean="0"/>
              <a:t>System.ComponentModel.DataAnnotations</a:t>
            </a:r>
            <a:endParaRPr lang="en-US" dirty="0"/>
          </a:p>
          <a:p>
            <a:pPr lvl="2"/>
            <a:r>
              <a:rPr lang="en-US" dirty="0" smtClean="0"/>
              <a:t>customize the </a:t>
            </a:r>
            <a:r>
              <a:rPr lang="en-US" dirty="0" err="1" smtClean="0"/>
              <a:t>templated</a:t>
            </a:r>
            <a:r>
              <a:rPr lang="en-US" dirty="0" smtClean="0"/>
              <a:t> view helpers and field html helpers</a:t>
            </a:r>
          </a:p>
          <a:p>
            <a:pPr lvl="2"/>
            <a:r>
              <a:rPr lang="en-US" dirty="0" smtClean="0"/>
              <a:t>model validation</a:t>
            </a:r>
          </a:p>
          <a:p>
            <a:pPr lvl="1"/>
            <a:r>
              <a:rPr lang="en-US" dirty="0" err="1" smtClean="0"/>
              <a:t>ModelBinder</a:t>
            </a:r>
            <a:r>
              <a:rPr lang="en-US" dirty="0" smtClean="0"/>
              <a:t>, </a:t>
            </a:r>
            <a:r>
              <a:rPr lang="en-US" dirty="0" err="1" smtClean="0"/>
              <a:t>ValueProvider</a:t>
            </a:r>
            <a:endParaRPr lang="en-US" dirty="0" smtClean="0"/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So much is by convention, it’s a lot to learn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6" name="Picture 4" descr="http://jeremy.infinicastonline.com/wp-content/uploads/2010/04/dotnet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1" y="152400"/>
            <a:ext cx="1344789" cy="134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8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Updating the database with a POCO: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590800"/>
            <a:ext cx="62865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http://jeremy.infinicastonline.com/wp-content/uploads/2010/04/dotnet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1" y="152400"/>
            <a:ext cx="1344789" cy="134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07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Identity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0400" y="5715000"/>
            <a:ext cx="1981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db4objects ~ by Versa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2" y="5986462"/>
            <a:ext cx="17811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22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 smtClean="0"/>
              <a:t>Windows application frameworks for Microsoft .NET 4.0</a:t>
            </a:r>
            <a:endParaRPr lang="en-US" dirty="0"/>
          </a:p>
          <a:p>
            <a:r>
              <a:rPr lang="en-US" dirty="0"/>
              <a:t>Benefits</a:t>
            </a:r>
          </a:p>
          <a:p>
            <a:pPr lvl="1"/>
            <a:r>
              <a:rPr lang="en-US" dirty="0" smtClean="0"/>
              <a:t>Easy Windows applications.</a:t>
            </a:r>
          </a:p>
          <a:p>
            <a:pPr lvl="1"/>
            <a:r>
              <a:rPr lang="en-US" dirty="0" smtClean="0"/>
              <a:t>WPF allows easily designed rich client applications in XML.</a:t>
            </a:r>
            <a:endParaRPr lang="en-US" dirty="0"/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Single platform…Windows, unless you use Silverlight</a:t>
            </a:r>
          </a:p>
          <a:p>
            <a:r>
              <a:rPr lang="en-US" dirty="0" smtClean="0"/>
              <a:t>Shortcuts</a:t>
            </a:r>
          </a:p>
          <a:p>
            <a:pPr lvl="1"/>
            <a:r>
              <a:rPr lang="en-US" i="1" dirty="0" err="1" smtClean="0"/>
              <a:t>System.Windows.Data</a:t>
            </a:r>
            <a:r>
              <a:rPr lang="en-US" dirty="0" smtClean="0"/>
              <a:t> namespace</a:t>
            </a:r>
          </a:p>
          <a:p>
            <a:pPr lvl="2"/>
            <a:r>
              <a:rPr lang="en-US" dirty="0" err="1" smtClean="0"/>
              <a:t>BindingOperations</a:t>
            </a:r>
            <a:endParaRPr lang="en-US" dirty="0" smtClean="0"/>
          </a:p>
          <a:p>
            <a:pPr lvl="2"/>
            <a:r>
              <a:rPr lang="en-US" dirty="0" smtClean="0"/>
              <a:t>Binding</a:t>
            </a:r>
          </a:p>
          <a:p>
            <a:pPr lvl="2"/>
            <a:r>
              <a:rPr lang="en-US" dirty="0" err="1" smtClean="0"/>
              <a:t>IValueConverter</a:t>
            </a:r>
            <a:endParaRPr lang="en-US" dirty="0" smtClean="0"/>
          </a:p>
          <a:p>
            <a:pPr lvl="2"/>
            <a:r>
              <a:rPr lang="en-US" dirty="0" err="1" smtClean="0"/>
              <a:t>IDataErrorInfo</a:t>
            </a:r>
            <a:endParaRPr lang="en-US" dirty="0"/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New, much improved in .NET 4.0</a:t>
            </a:r>
          </a:p>
          <a:p>
            <a:pPr lvl="1"/>
            <a:r>
              <a:rPr lang="en-US" dirty="0" smtClean="0"/>
              <a:t>Silverlight includes only a subset of Binding and </a:t>
            </a:r>
            <a:r>
              <a:rPr lang="en-US" dirty="0" err="1" smtClean="0"/>
              <a:t>Templating</a:t>
            </a:r>
            <a:r>
              <a:rPr lang="en-US" dirty="0" smtClean="0"/>
              <a:t> abilities of WPF.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</a:t>
            </a:r>
            <a:r>
              <a:rPr lang="en-US" dirty="0" err="1" smtClean="0"/>
              <a:t>WinForms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WPF and Silverlight</a:t>
            </a:r>
            <a:endParaRPr lang="en-US" dirty="0"/>
          </a:p>
        </p:txBody>
      </p:sp>
      <p:pic>
        <p:nvPicPr>
          <p:cNvPr id="7" name="Picture 4" descr="http://jeremy.infinicastonline.com/wp-content/uploads/2010/04/dotnet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1" y="152400"/>
            <a:ext cx="1344789" cy="134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50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Assisted binding with </a:t>
            </a:r>
            <a:r>
              <a:rPr lang="en-US" i="1" dirty="0" err="1" smtClean="0"/>
              <a:t>System.Windows.Data</a:t>
            </a:r>
            <a:r>
              <a:rPr lang="en-US" dirty="0" smtClean="0"/>
              <a:t> Bindings class: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</a:t>
            </a:r>
            <a:r>
              <a:rPr lang="en-US" dirty="0" err="1" smtClean="0"/>
              <a:t>WinForms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WPF and Silverlight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7114821" cy="109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962400"/>
            <a:ext cx="5873346" cy="2504233"/>
          </a:xfrm>
          <a:prstGeom prst="rect">
            <a:avLst/>
          </a:prstGeom>
        </p:spPr>
      </p:pic>
      <p:pic>
        <p:nvPicPr>
          <p:cNvPr id="9" name="Picture 4" descr="http://jeremy.infinicastonline.com/wp-content/uploads/2010/04/dotnet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1" y="152400"/>
            <a:ext cx="1344789" cy="134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2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db4o Tips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0400" y="5715000"/>
            <a:ext cx="1981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db4objects ~ by Versa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2" y="5986462"/>
            <a:ext cx="17811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59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Autofit/>
          </a:bodyPr>
          <a:lstStyle/>
          <a:p>
            <a:r>
              <a:rPr lang="en-US" sz="2400" dirty="0" smtClean="0"/>
              <a:t>Local Single </a:t>
            </a:r>
            <a:r>
              <a:rPr lang="en-US" sz="2400" dirty="0" smtClean="0"/>
              <a:t>Transaction Context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Db4oEmbedded.OpenFile()</a:t>
            </a:r>
          </a:p>
          <a:p>
            <a:pPr lvl="1"/>
            <a:r>
              <a:rPr lang="en-US" sz="2000" dirty="0" smtClean="0"/>
              <a:t>Best for Single-User applications like Android, </a:t>
            </a:r>
            <a:r>
              <a:rPr lang="en-US" sz="2000" dirty="0" smtClean="0"/>
              <a:t>Desktop</a:t>
            </a:r>
          </a:p>
          <a:p>
            <a:r>
              <a:rPr lang="en-US" sz="2400" dirty="0" smtClean="0"/>
              <a:t>Local Multiple </a:t>
            </a:r>
            <a:r>
              <a:rPr lang="en-US" sz="2400" dirty="0" smtClean="0"/>
              <a:t>Transaction Contexts</a:t>
            </a:r>
          </a:p>
          <a:p>
            <a:pPr lvl="1"/>
            <a:r>
              <a:rPr lang="en-US" sz="2000" dirty="0" smtClean="0"/>
              <a:t>(</a:t>
            </a:r>
            <a:r>
              <a:rPr lang="en-US" sz="2000" dirty="0" smtClean="0"/>
              <a:t>Does not require the </a:t>
            </a:r>
            <a:r>
              <a:rPr lang="en-US" sz="2000" dirty="0" err="1" smtClean="0"/>
              <a:t>ClientServer</a:t>
            </a:r>
            <a:r>
              <a:rPr lang="en-US" sz="2000" dirty="0" smtClean="0"/>
              <a:t> library)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Db4oEmbedded.OpenFile()</a:t>
            </a:r>
          </a:p>
          <a:p>
            <a:pPr lvl="1"/>
            <a:r>
              <a:rPr lang="en-US" sz="2000" i="1" dirty="0" err="1" smtClean="0">
                <a:latin typeface="Consolas" pitchFamily="49" charset="0"/>
                <a:cs typeface="Consolas" pitchFamily="49" charset="0"/>
              </a:rPr>
              <a:t>anyObjectContainer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.OpenSession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sz="2000" dirty="0" smtClean="0"/>
              <a:t>Best used for single-server, multi-user applications</a:t>
            </a:r>
          </a:p>
          <a:p>
            <a:r>
              <a:rPr lang="en-US" sz="2200" dirty="0" smtClean="0"/>
              <a:t>Networked</a:t>
            </a:r>
          </a:p>
          <a:p>
            <a:pPr lvl="1"/>
            <a:r>
              <a:rPr lang="en-US" sz="2000" dirty="0" smtClean="0"/>
              <a:t>(</a:t>
            </a:r>
            <a:r>
              <a:rPr lang="en-US" sz="2000" dirty="0" smtClean="0"/>
              <a:t>Requires db4o C/S library)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Db4oClientServer.OpenServer()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Db4oClientServer.OpenClient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db4o &amp; Transactions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152400"/>
            <a:ext cx="1600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db4objects ~ by Versa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50"/>
          <a:stretch/>
        </p:blipFill>
        <p:spPr bwMode="auto">
          <a:xfrm>
            <a:off x="329451" y="629884"/>
            <a:ext cx="1194549" cy="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29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platforms with disconnected objects, add an ID field to your model classes for easy reference.</a:t>
            </a:r>
          </a:p>
          <a:p>
            <a:pPr lvl="1"/>
            <a:r>
              <a:rPr lang="en-US" dirty="0" smtClean="0"/>
              <a:t>ASP.NET MVC</a:t>
            </a:r>
          </a:p>
          <a:p>
            <a:pPr lvl="1"/>
            <a:r>
              <a:rPr lang="en-US" dirty="0" err="1" smtClean="0"/>
              <a:t>WebFlow</a:t>
            </a:r>
            <a:endParaRPr lang="en-US" dirty="0" smtClean="0"/>
          </a:p>
          <a:p>
            <a:r>
              <a:rPr lang="en-US" dirty="0" smtClean="0"/>
              <a:t>When updating stored instances, retrieve the current object, update its values, store it back again.</a:t>
            </a:r>
          </a:p>
          <a:p>
            <a:r>
              <a:rPr lang="en-US" dirty="0" smtClean="0"/>
              <a:t>Use a new </a:t>
            </a:r>
            <a:r>
              <a:rPr lang="en-US" dirty="0" err="1" smtClean="0"/>
              <a:t>ObjectContainer</a:t>
            </a:r>
            <a:r>
              <a:rPr lang="en-US" dirty="0" smtClean="0"/>
              <a:t> for each request, but reuse it for as long as possible. Avoid re-opening another </a:t>
            </a:r>
            <a:r>
              <a:rPr lang="en-US" dirty="0" err="1" smtClean="0"/>
              <a:t>ObjectContainer</a:t>
            </a:r>
            <a:r>
              <a:rPr lang="en-US" dirty="0" smtClean="0"/>
              <a:t> unnecessarily.</a:t>
            </a:r>
          </a:p>
          <a:p>
            <a:r>
              <a:rPr lang="en-US" dirty="0" smtClean="0"/>
              <a:t>Don’t leave your </a:t>
            </a:r>
            <a:r>
              <a:rPr lang="en-US" dirty="0" err="1" smtClean="0"/>
              <a:t>ObjectContainer</a:t>
            </a:r>
            <a:r>
              <a:rPr lang="en-US" dirty="0" smtClean="0"/>
              <a:t> client sessions to be </a:t>
            </a:r>
            <a:r>
              <a:rPr lang="en-US" dirty="0" err="1" smtClean="0"/>
              <a:t>GC’d</a:t>
            </a:r>
            <a:r>
              <a:rPr lang="en-US" dirty="0" smtClean="0"/>
              <a:t>. Close them!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db4o &amp; Identity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52400"/>
            <a:ext cx="1600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db4objects ~ by Versa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50"/>
          <a:stretch/>
        </p:blipFill>
        <p:spPr bwMode="auto">
          <a:xfrm>
            <a:off x="329451" y="629884"/>
            <a:ext cx="1194549" cy="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25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Download our sample servers.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Add a reference to your model &amp; NQ classes.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Compile and deploy.</a:t>
            </a:r>
          </a:p>
          <a:p>
            <a:pPr marL="502920" indent="-45720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 smtClean="0"/>
              <a:t>Db4o requires your class model loaded locally for many operations.</a:t>
            </a:r>
          </a:p>
          <a:p>
            <a:pPr lvl="1"/>
            <a:r>
              <a:rPr lang="en-US" dirty="0" smtClean="0"/>
              <a:t>e.g. un-optimized queries (complex query edge cases)</a:t>
            </a:r>
          </a:p>
          <a:p>
            <a:endParaRPr lang="en-US" dirty="0"/>
          </a:p>
          <a:p>
            <a:r>
              <a:rPr lang="en-US" dirty="0" smtClean="0"/>
              <a:t>.NET Native for Windows</a:t>
            </a:r>
          </a:p>
          <a:p>
            <a:r>
              <a:rPr lang="en-US" dirty="0" smtClean="0"/>
              <a:t>Java Native</a:t>
            </a:r>
          </a:p>
          <a:p>
            <a:pPr lvl="1"/>
            <a:r>
              <a:rPr lang="en-US" dirty="0" smtClean="0"/>
              <a:t>Windows, Linux, Mac OS 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db4o </a:t>
            </a:r>
            <a:br>
              <a:rPr lang="en-US" dirty="0" smtClean="0"/>
            </a:br>
            <a:r>
              <a:rPr lang="en-US" dirty="0" smtClean="0"/>
              <a:t>Server Implementations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52400"/>
            <a:ext cx="1600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db4objects ~ by Versa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50"/>
          <a:stretch/>
        </p:blipFill>
        <p:spPr bwMode="auto">
          <a:xfrm>
            <a:off x="329451" y="629884"/>
            <a:ext cx="1194549" cy="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8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895600"/>
            <a:ext cx="6324600" cy="1645920"/>
          </a:xfrm>
        </p:spPr>
        <p:txBody>
          <a:bodyPr/>
          <a:lstStyle/>
          <a:p>
            <a:r>
              <a:rPr lang="en-US" b="1" dirty="0" smtClean="0"/>
              <a:t>Download Everything: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/>
              <a:t>www.ObjectDinner.com</a:t>
            </a:r>
            <a:endParaRPr lang="en-US" u="sng" dirty="0"/>
          </a:p>
        </p:txBody>
      </p:sp>
      <p:sp>
        <p:nvSpPr>
          <p:cNvPr id="2" name="Rectangle 1"/>
          <p:cNvSpPr/>
          <p:nvPr/>
        </p:nvSpPr>
        <p:spPr>
          <a:xfrm>
            <a:off x="7010400" y="5715000"/>
            <a:ext cx="1981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b4objects ~ by Versa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2" y="5986462"/>
            <a:ext cx="17811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3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Many O-R Mappers and ODBMS use referential identity to track object updates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Object reference in memory IS the unique ID of your data model object.</a:t>
            </a:r>
          </a:p>
          <a:p>
            <a:r>
              <a:rPr lang="en-US" sz="2400" dirty="0" smtClean="0"/>
              <a:t>NOT the ID property you may/not add.</a:t>
            </a:r>
          </a:p>
          <a:p>
            <a:r>
              <a:rPr lang="en-US" sz="2400" dirty="0" smtClean="0"/>
              <a:t>Watch out in multi-transactional systems and where serialization might be involved.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Identity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90800"/>
            <a:ext cx="6173932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7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Application Patterns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0400" y="5715000"/>
            <a:ext cx="1981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db4objects ~ by Versa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2" y="5986462"/>
            <a:ext cx="17811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5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Row-Based Results</a:t>
            </a:r>
          </a:p>
          <a:p>
            <a:pPr lvl="1"/>
            <a:r>
              <a:rPr lang="en-US" dirty="0" smtClean="0"/>
              <a:t>ADO.NET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r>
              <a:rPr lang="en-US" dirty="0" smtClean="0"/>
              <a:t>JDBC </a:t>
            </a:r>
            <a:r>
              <a:rPr lang="en-US" dirty="0" err="1" smtClean="0"/>
              <a:t>ResultSet</a:t>
            </a:r>
            <a:endParaRPr lang="en-US" dirty="0" smtClean="0"/>
          </a:p>
          <a:p>
            <a:r>
              <a:rPr lang="en-US" i="1" dirty="0" smtClean="0"/>
              <a:t>n</a:t>
            </a:r>
            <a:r>
              <a:rPr lang="en-US" dirty="0" smtClean="0"/>
              <a:t>-Tier</a:t>
            </a:r>
          </a:p>
          <a:p>
            <a:r>
              <a:rPr lang="en-US" dirty="0" smtClean="0"/>
              <a:t>Manual Binding</a:t>
            </a:r>
          </a:p>
          <a:p>
            <a:pPr lvl="1"/>
            <a:r>
              <a:rPr lang="en-US" dirty="0" smtClean="0"/>
              <a:t>Object-to-UI mapping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Assisted Binding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574" y="1828801"/>
            <a:ext cx="3224738" cy="425291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Multi-Tiered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90800"/>
            <a:ext cx="4034706" cy="248458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Decouple Models and Views</a:t>
            </a:r>
          </a:p>
          <a:p>
            <a:pPr lvl="1"/>
            <a:r>
              <a:rPr lang="en-US" dirty="0" smtClean="0"/>
              <a:t>Decrease complexity</a:t>
            </a:r>
          </a:p>
          <a:p>
            <a:pPr lvl="1"/>
            <a:r>
              <a:rPr lang="en-US" dirty="0" smtClean="0"/>
              <a:t>Increase flexibility.</a:t>
            </a:r>
          </a:p>
          <a:p>
            <a:r>
              <a:rPr lang="en-US" dirty="0" smtClean="0"/>
              <a:t>In practice, Views and Controllers are quite closely associated</a:t>
            </a:r>
          </a:p>
          <a:p>
            <a:pPr lvl="1"/>
            <a:r>
              <a:rPr lang="en-US" dirty="0" smtClean="0"/>
              <a:t>Controller and View are dependent on the Model</a:t>
            </a:r>
          </a:p>
          <a:p>
            <a:pPr lvl="1"/>
            <a:r>
              <a:rPr lang="en-US" dirty="0" smtClean="0"/>
              <a:t>Difficult to test</a:t>
            </a:r>
          </a:p>
          <a:p>
            <a:pPr lvl="1"/>
            <a:r>
              <a:rPr lang="en-US" dirty="0" smtClean="0"/>
              <a:t>Difficult to reuse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Model-View-Controller (MVC)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View has no </a:t>
            </a:r>
            <a:br>
              <a:rPr lang="en-US" dirty="0" smtClean="0"/>
            </a:br>
            <a:r>
              <a:rPr lang="en-US" dirty="0" smtClean="0"/>
              <a:t>dependency on </a:t>
            </a:r>
            <a:br>
              <a:rPr lang="en-US" dirty="0" smtClean="0"/>
            </a:br>
            <a:r>
              <a:rPr lang="en-US" dirty="0" smtClean="0"/>
              <a:t>the Model.</a:t>
            </a:r>
          </a:p>
          <a:p>
            <a:pPr lvl="1"/>
            <a:r>
              <a:rPr lang="en-US" dirty="0" smtClean="0"/>
              <a:t>Tightly bound to</a:t>
            </a:r>
            <a:br>
              <a:rPr lang="en-US" dirty="0" smtClean="0"/>
            </a:br>
            <a:r>
              <a:rPr lang="en-US" dirty="0" smtClean="0"/>
              <a:t>the Presenter</a:t>
            </a:r>
          </a:p>
          <a:p>
            <a:endParaRPr lang="en-US" dirty="0"/>
          </a:p>
          <a:p>
            <a:r>
              <a:rPr lang="en-US" dirty="0" smtClean="0"/>
              <a:t>Presenter </a:t>
            </a:r>
            <a:br>
              <a:rPr lang="en-US" dirty="0" smtClean="0"/>
            </a:br>
            <a:r>
              <a:rPr lang="en-US" dirty="0" smtClean="0"/>
              <a:t>orchestrates the </a:t>
            </a:r>
            <a:br>
              <a:rPr lang="en-US" dirty="0" smtClean="0"/>
            </a:br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Not easily</a:t>
            </a:r>
            <a:br>
              <a:rPr lang="en-US" dirty="0" smtClean="0"/>
            </a:br>
            <a:r>
              <a:rPr lang="en-US" dirty="0" smtClean="0"/>
              <a:t>reusable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Model-View-Presenter (MVP)</a:t>
            </a:r>
            <a:endParaRPr lang="en-US" dirty="0"/>
          </a:p>
        </p:txBody>
      </p:sp>
      <p:pic>
        <p:nvPicPr>
          <p:cNvPr id="3076" name="Picture 4" descr="MVPPassiveVie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" t="22038" r="3297" b="8940"/>
          <a:stretch/>
        </p:blipFill>
        <p:spPr bwMode="auto">
          <a:xfrm>
            <a:off x="3048000" y="2667000"/>
            <a:ext cx="5675876" cy="314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VPSupervisingPresente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3" t="70270" r="34459" b="8940"/>
          <a:stretch/>
        </p:blipFill>
        <p:spPr bwMode="auto">
          <a:xfrm>
            <a:off x="4920982" y="4865077"/>
            <a:ext cx="2084461" cy="9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85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19072"/>
            <a:ext cx="8534400" cy="4834128"/>
          </a:xfrm>
        </p:spPr>
        <p:txBody>
          <a:bodyPr>
            <a:normAutofit/>
          </a:bodyPr>
          <a:lstStyle/>
          <a:p>
            <a:r>
              <a:rPr lang="en-US" dirty="0" err="1" smtClean="0"/>
              <a:t>ViewModel</a:t>
            </a:r>
            <a:r>
              <a:rPr lang="en-US" dirty="0" smtClean="0"/>
              <a:t> </a:t>
            </a:r>
            <a:r>
              <a:rPr lang="en-US" dirty="0"/>
              <a:t>– Model of the View</a:t>
            </a:r>
          </a:p>
          <a:p>
            <a:pPr lvl="1"/>
            <a:r>
              <a:rPr lang="en-US" dirty="0" smtClean="0"/>
              <a:t>Contracted working set</a:t>
            </a:r>
          </a:p>
          <a:p>
            <a:pPr lvl="1"/>
            <a:r>
              <a:rPr lang="en-US" dirty="0" smtClean="0"/>
              <a:t>UI hints, helpers &amp; interfaces</a:t>
            </a:r>
          </a:p>
          <a:p>
            <a:pPr lvl="1"/>
            <a:r>
              <a:rPr lang="en-US" dirty="0" smtClean="0"/>
              <a:t>Syncs back </a:t>
            </a:r>
            <a:br>
              <a:rPr lang="en-US" dirty="0" smtClean="0"/>
            </a:br>
            <a:r>
              <a:rPr lang="en-US" dirty="0" smtClean="0"/>
              <a:t>to the Model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</a:t>
            </a:r>
            <a:r>
              <a:rPr lang="en-US" dirty="0" err="1" smtClean="0"/>
              <a:t>ViewModel</a:t>
            </a:r>
            <a:r>
              <a:rPr lang="en-US" dirty="0" smtClean="0"/>
              <a:t> (MVVM)</a:t>
            </a:r>
            <a:endParaRPr lang="en-US" dirty="0"/>
          </a:p>
        </p:txBody>
      </p:sp>
      <p:pic>
        <p:nvPicPr>
          <p:cNvPr id="2050" name="Picture 2" descr="MVV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" t="22667" r="3379" b="5511"/>
          <a:stretch/>
        </p:blipFill>
        <p:spPr bwMode="auto">
          <a:xfrm>
            <a:off x="3038638" y="3276600"/>
            <a:ext cx="5769279" cy="335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1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2340</TotalTime>
  <Words>1207</Words>
  <Application>Microsoft Office PowerPoint</Application>
  <PresentationFormat>On-screen Show (4:3)</PresentationFormat>
  <Paragraphs>282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Grid</vt:lpstr>
      <vt:lpstr>Accelerating Application Development  with Objects</vt:lpstr>
      <vt:lpstr>Agenda</vt:lpstr>
      <vt:lpstr>Referential Identity</vt:lpstr>
      <vt:lpstr>Referential Identity</vt:lpstr>
      <vt:lpstr>Useful Application Patterns</vt:lpstr>
      <vt:lpstr>Multi-Tiered</vt:lpstr>
      <vt:lpstr>Model-View-Controller (MVC)</vt:lpstr>
      <vt:lpstr>Model-View-Presenter (MVP)</vt:lpstr>
      <vt:lpstr>Model-View-ViewModel (MVVM)</vt:lpstr>
      <vt:lpstr>NerdDinner</vt:lpstr>
      <vt:lpstr>PowerPoint Presentation</vt:lpstr>
      <vt:lpstr>NerdDinner Model</vt:lpstr>
      <vt:lpstr>NerdDinner ODBMS Implementations</vt:lpstr>
      <vt:lpstr>Android</vt:lpstr>
      <vt:lpstr>Android</vt:lpstr>
      <vt:lpstr>Android</vt:lpstr>
      <vt:lpstr>Spring Web Flow</vt:lpstr>
      <vt:lpstr>Spring Web Flow</vt:lpstr>
      <vt:lpstr>Spring Web Flow</vt:lpstr>
      <vt:lpstr>Spring Web Flow</vt:lpstr>
      <vt:lpstr>Spring Web Flow</vt:lpstr>
      <vt:lpstr>Spring Web Flow</vt:lpstr>
      <vt:lpstr>Swing</vt:lpstr>
      <vt:lpstr>Swing</vt:lpstr>
      <vt:lpstr>Swing</vt:lpstr>
      <vt:lpstr>ASP.NET WebForms</vt:lpstr>
      <vt:lpstr>ASP.NET WebForms</vt:lpstr>
      <vt:lpstr>ASP.NET MVC</vt:lpstr>
      <vt:lpstr>ASP.NET MVC</vt:lpstr>
      <vt:lpstr>.NET WinForms,  WPF and Silverlight</vt:lpstr>
      <vt:lpstr>.NET WinForms, WPF and Silverlight</vt:lpstr>
      <vt:lpstr>Useful db4o Tips</vt:lpstr>
      <vt:lpstr>db4o &amp; Transactions</vt:lpstr>
      <vt:lpstr>db4o &amp; Identity</vt:lpstr>
      <vt:lpstr>db4o  Server Implementations</vt:lpstr>
      <vt:lpstr>Download Everything: www.ObjectDinner.com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Application Development with db4o</dc:title>
  <dc:creator>Eric Falsken</dc:creator>
  <cp:lastModifiedBy>Eric Falsken</cp:lastModifiedBy>
  <cp:revision>111</cp:revision>
  <cp:lastPrinted>2010-09-29T08:21:38Z</cp:lastPrinted>
  <dcterms:created xsi:type="dcterms:W3CDTF">2010-09-23T00:55:59Z</dcterms:created>
  <dcterms:modified xsi:type="dcterms:W3CDTF">2010-09-30T08:43:54Z</dcterms:modified>
</cp:coreProperties>
</file>