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78" r:id="rId5"/>
    <p:sldId id="258" r:id="rId6"/>
    <p:sldId id="259" r:id="rId7"/>
    <p:sldId id="260" r:id="rId8"/>
    <p:sldId id="261" r:id="rId9"/>
    <p:sldId id="262" r:id="rId10"/>
    <p:sldId id="284" r:id="rId11"/>
    <p:sldId id="280" r:id="rId12"/>
    <p:sldId id="275" r:id="rId13"/>
    <p:sldId id="263" r:id="rId14"/>
    <p:sldId id="264" r:id="rId15"/>
    <p:sldId id="265" r:id="rId16"/>
    <p:sldId id="268" r:id="rId17"/>
    <p:sldId id="267" r:id="rId18"/>
    <p:sldId id="276" r:id="rId19"/>
    <p:sldId id="271" r:id="rId20"/>
    <p:sldId id="270" r:id="rId21"/>
    <p:sldId id="273" r:id="rId22"/>
    <p:sldId id="274" r:id="rId23"/>
    <p:sldId id="272" r:id="rId24"/>
    <p:sldId id="285" r:id="rId25"/>
    <p:sldId id="283" r:id="rId26"/>
    <p:sldId id="282" r:id="rId27"/>
  </p:sldIdLst>
  <p:sldSz cx="9144000" cy="6858000" type="screen4x3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63" d="100"/>
          <a:sy n="63" d="100"/>
        </p:scale>
        <p:origin x="1392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10A5-4A2A-41B0-9311-6EA58735E26A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851-9A71-4AB5-B3D0-513EB39621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133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10A5-4A2A-41B0-9311-6EA58735E26A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851-9A71-4AB5-B3D0-513EB39621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3004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10A5-4A2A-41B0-9311-6EA58735E26A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851-9A71-4AB5-B3D0-513EB39621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113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10A5-4A2A-41B0-9311-6EA58735E26A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851-9A71-4AB5-B3D0-513EB39621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8130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10A5-4A2A-41B0-9311-6EA58735E26A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851-9A71-4AB5-B3D0-513EB39621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3411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10A5-4A2A-41B0-9311-6EA58735E26A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851-9A71-4AB5-B3D0-513EB39621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22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10A5-4A2A-41B0-9311-6EA58735E26A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851-9A71-4AB5-B3D0-513EB39621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2722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10A5-4A2A-41B0-9311-6EA58735E26A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851-9A71-4AB5-B3D0-513EB39621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798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10A5-4A2A-41B0-9311-6EA58735E26A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851-9A71-4AB5-B3D0-513EB39621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785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10A5-4A2A-41B0-9311-6EA58735E26A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851-9A71-4AB5-B3D0-513EB39621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9578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10A5-4A2A-41B0-9311-6EA58735E26A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B851-9A71-4AB5-B3D0-513EB39621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574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810A5-4A2A-41B0-9311-6EA58735E26A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3B851-9A71-4AB5-B3D0-513EB39621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5158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dHYfb5On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nnueftirlit.is/vinnuvernd/adbunadur/likamlegt-ala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GSO6g3dNR7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Líkamsbeiting</a:t>
            </a:r>
            <a:br>
              <a:rPr lang="is-IS" dirty="0"/>
            </a:br>
            <a:r>
              <a:rPr lang="is-IS" dirty="0"/>
              <a:t>(vinnuvistfræði)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30711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Sitjandi vinna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>
                <a:solidFill>
                  <a:srgbClr val="FF0000"/>
                </a:solidFill>
              </a:rPr>
              <a:t>90 gráður </a:t>
            </a:r>
            <a:r>
              <a:rPr lang="is-IS" dirty="0"/>
              <a:t>staðan og </a:t>
            </a:r>
            <a:r>
              <a:rPr lang="is-IS" dirty="0">
                <a:solidFill>
                  <a:srgbClr val="FF0000"/>
                </a:solidFill>
              </a:rPr>
              <a:t>knapastaðan </a:t>
            </a:r>
            <a:r>
              <a:rPr lang="is-IS" dirty="0"/>
              <a:t>(aðeins framan á </a:t>
            </a:r>
            <a:r>
              <a:rPr lang="is-IS" dirty="0" err="1"/>
              <a:t>stólinn</a:t>
            </a:r>
            <a:r>
              <a:rPr lang="is-IS" dirty="0"/>
              <a:t> og notar þitt eigið bak, hvíldarstaða baksins og verið að nota bakvöðva). </a:t>
            </a:r>
          </a:p>
          <a:p>
            <a:r>
              <a:rPr lang="is-IS" dirty="0"/>
              <a:t>Stólsetan á að vera 2/3 af lærinu.</a:t>
            </a:r>
          </a:p>
          <a:p>
            <a:r>
              <a:rPr lang="is-IS" dirty="0"/>
              <a:t>Vinnuhæð borðs í olnbogahæð. </a:t>
            </a:r>
          </a:p>
          <a:p>
            <a:r>
              <a:rPr lang="is-IS" dirty="0"/>
              <a:t>Ef um lyklaborð þá á það að vera í olnbogahæð.</a:t>
            </a:r>
          </a:p>
          <a:p>
            <a:r>
              <a:rPr lang="is-IS" dirty="0"/>
              <a:t>Miðjan á tölvuskjá á að vera í axlarhæð.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5287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3074" name="Picture 2" descr="Image result for bad spine anatom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1514"/>
            <a:ext cx="647190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85" y="2562811"/>
            <a:ext cx="6858000" cy="37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1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Að sitja of mikið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>
              <a:hlinkClick r:id="rId2"/>
            </a:endParaRPr>
          </a:p>
          <a:p>
            <a:endParaRPr lang="is-IS">
              <a:hlinkClick r:id="rId2"/>
            </a:endParaRPr>
          </a:p>
          <a:p>
            <a:r>
              <a:rPr lang="is-IS">
                <a:hlinkClick r:id="rId2"/>
              </a:rPr>
              <a:t>https</a:t>
            </a:r>
            <a:r>
              <a:rPr lang="is-IS" dirty="0">
                <a:hlinkClick r:id="rId2"/>
              </a:rPr>
              <a:t>://www.youtube.com/watch?v=Y2dHYfb5OnE</a:t>
            </a:r>
            <a:r>
              <a:rPr lang="is-IS" dirty="0"/>
              <a:t> Hvað er vont við setu?</a:t>
            </a:r>
          </a:p>
          <a:p>
            <a:pPr marL="0" indent="0">
              <a:buNone/>
            </a:pPr>
            <a:endParaRPr lang="is-IS" dirty="0"/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7388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Einhæf vinna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dirty="0">
                <a:solidFill>
                  <a:srgbClr val="FF0000"/>
                </a:solidFill>
              </a:rPr>
              <a:t>Í einhæfri vinnu eru starfsaðferðir oft einfaldar og endurteknar í langan tíma.</a:t>
            </a:r>
          </a:p>
          <a:p>
            <a:r>
              <a:rPr lang="is-IS" dirty="0"/>
              <a:t>Áður en einstaklingurinn fær álagssjúkdóm finnur hann fyrir</a:t>
            </a:r>
          </a:p>
          <a:p>
            <a:pPr marL="0" indent="0">
              <a:buNone/>
            </a:pPr>
            <a:r>
              <a:rPr lang="is-IS" dirty="0"/>
              <a:t>-Vöðvaspennu</a:t>
            </a:r>
          </a:p>
          <a:p>
            <a:pPr marL="0" indent="0">
              <a:buNone/>
            </a:pPr>
            <a:r>
              <a:rPr lang="is-IS" dirty="0"/>
              <a:t>-minnkandi eftirtekt</a:t>
            </a:r>
          </a:p>
          <a:p>
            <a:pPr marL="0" indent="0">
              <a:buNone/>
            </a:pPr>
            <a:r>
              <a:rPr lang="is-IS" dirty="0"/>
              <a:t>-viðbragð verður lélegra</a:t>
            </a:r>
          </a:p>
          <a:p>
            <a:pPr marL="0" indent="0">
              <a:buNone/>
            </a:pPr>
            <a:r>
              <a:rPr lang="is-IS" dirty="0"/>
              <a:t>-verður þreyttur</a:t>
            </a:r>
          </a:p>
          <a:p>
            <a:pPr marL="0" indent="0">
              <a:buNone/>
            </a:pPr>
            <a:r>
              <a:rPr lang="is-IS" dirty="0"/>
              <a:t>-sjónin verður jafnvel verri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861048"/>
            <a:ext cx="22860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9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Einhæf vinna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s-IS" dirty="0"/>
              <a:t>Oft eru miklar kröfur í þessum einhæfu vinnum um</a:t>
            </a:r>
          </a:p>
          <a:p>
            <a:pPr marL="0" indent="0">
              <a:buNone/>
            </a:pPr>
            <a:r>
              <a:rPr lang="is-IS" dirty="0"/>
              <a:t>-</a:t>
            </a:r>
            <a:r>
              <a:rPr lang="is-IS" dirty="0">
                <a:solidFill>
                  <a:srgbClr val="FF0000"/>
                </a:solidFill>
              </a:rPr>
              <a:t>einbeitni</a:t>
            </a:r>
            <a:r>
              <a:rPr lang="is-IS" dirty="0"/>
              <a:t>, </a:t>
            </a:r>
          </a:p>
          <a:p>
            <a:pPr marL="0" indent="0">
              <a:buNone/>
            </a:pPr>
            <a:r>
              <a:rPr lang="is-IS" dirty="0"/>
              <a:t>-</a:t>
            </a:r>
            <a:r>
              <a:rPr lang="is-IS" dirty="0">
                <a:solidFill>
                  <a:srgbClr val="FF0000"/>
                </a:solidFill>
              </a:rPr>
              <a:t>viðbragðshraða</a:t>
            </a:r>
          </a:p>
          <a:p>
            <a:pPr marL="0" indent="0">
              <a:buNone/>
            </a:pPr>
            <a:r>
              <a:rPr lang="is-IS" dirty="0"/>
              <a:t>-</a:t>
            </a:r>
            <a:r>
              <a:rPr lang="is-IS" dirty="0">
                <a:solidFill>
                  <a:srgbClr val="FF0000"/>
                </a:solidFill>
              </a:rPr>
              <a:t>skarprar sjónar </a:t>
            </a:r>
          </a:p>
          <a:p>
            <a:r>
              <a:rPr lang="is-IS" dirty="0"/>
              <a:t>Dæmi um þetta er þar sem unnið er við tölvuskjá, á kassa í verslun eða við færiband.</a:t>
            </a:r>
          </a:p>
          <a:p>
            <a:r>
              <a:rPr lang="is-IS" dirty="0"/>
              <a:t>Hvað er til ráða?</a:t>
            </a:r>
          </a:p>
          <a:p>
            <a:pPr marL="0" indent="0">
              <a:buNone/>
            </a:pPr>
            <a:r>
              <a:rPr lang="is-IS" dirty="0"/>
              <a:t>-Stillið tölvuskjáinn. </a:t>
            </a:r>
          </a:p>
          <a:p>
            <a:pPr marL="0" indent="0">
              <a:buNone/>
            </a:pPr>
            <a:r>
              <a:rPr lang="is-IS" dirty="0"/>
              <a:t>-Stillið </a:t>
            </a:r>
            <a:r>
              <a:rPr lang="is-IS" dirty="0" err="1"/>
              <a:t>stólhæðina</a:t>
            </a:r>
            <a:r>
              <a:rPr lang="is-IS" dirty="0"/>
              <a:t>. </a:t>
            </a:r>
          </a:p>
          <a:p>
            <a:pPr marL="0" indent="0">
              <a:buNone/>
            </a:pPr>
            <a:r>
              <a:rPr lang="is-IS" dirty="0"/>
              <a:t>-Gott pláss fyrir </a:t>
            </a:r>
            <a:r>
              <a:rPr lang="is-IS" dirty="0" err="1"/>
              <a:t>fætur</a:t>
            </a:r>
            <a:r>
              <a:rPr lang="is-IS" dirty="0"/>
              <a:t>.</a:t>
            </a:r>
          </a:p>
          <a:p>
            <a:pPr marL="0" indent="0">
              <a:buNone/>
            </a:pPr>
            <a:r>
              <a:rPr lang="is-IS" dirty="0"/>
              <a:t>-Standa upp og gera </a:t>
            </a:r>
            <a:r>
              <a:rPr lang="is-IS" dirty="0">
                <a:solidFill>
                  <a:srgbClr val="FF0000"/>
                </a:solidFill>
              </a:rPr>
              <a:t>líkamsæfingar</a:t>
            </a:r>
            <a:r>
              <a:rPr lang="is-IS" dirty="0"/>
              <a:t> </a:t>
            </a:r>
            <a:r>
              <a:rPr lang="is-IS" dirty="0" err="1"/>
              <a:t>inná</a:t>
            </a:r>
            <a:r>
              <a:rPr lang="is-IS" dirty="0"/>
              <a:t> milli.</a:t>
            </a:r>
          </a:p>
          <a:p>
            <a:pPr marL="0" indent="0">
              <a:buNone/>
            </a:pPr>
            <a:endParaRPr lang="is-I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7968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6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00665"/>
            <a:ext cx="3009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Standandi vinna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s-IS" dirty="0"/>
              <a:t>Við standandi vinnu þarf </a:t>
            </a:r>
            <a:r>
              <a:rPr lang="is-IS" dirty="0">
                <a:solidFill>
                  <a:srgbClr val="FF0000"/>
                </a:solidFill>
              </a:rPr>
              <a:t>jafnvægið</a:t>
            </a:r>
            <a:r>
              <a:rPr lang="is-IS" dirty="0"/>
              <a:t> að vera gott.</a:t>
            </a:r>
          </a:p>
          <a:p>
            <a:r>
              <a:rPr lang="is-IS" dirty="0"/>
              <a:t>Beygja hnén,lækka þyngdarpunktinn og </a:t>
            </a:r>
            <a:r>
              <a:rPr lang="is-IS" dirty="0">
                <a:solidFill>
                  <a:srgbClr val="FF0000"/>
                </a:solidFill>
              </a:rPr>
              <a:t>standið gleitt.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/>
          </a:p>
          <a:p>
            <a:r>
              <a:rPr lang="is-IS"/>
              <a:t>Ekki </a:t>
            </a:r>
            <a:r>
              <a:rPr lang="is-IS" dirty="0"/>
              <a:t>vinna </a:t>
            </a:r>
            <a:r>
              <a:rPr lang="is-IS" dirty="0">
                <a:solidFill>
                  <a:srgbClr val="FF0000"/>
                </a:solidFill>
              </a:rPr>
              <a:t>lengi</a:t>
            </a:r>
            <a:r>
              <a:rPr lang="is-IS" dirty="0"/>
              <a:t> í sömu stellingu.</a:t>
            </a:r>
          </a:p>
          <a:p>
            <a:r>
              <a:rPr lang="is-IS" dirty="0">
                <a:solidFill>
                  <a:srgbClr val="FF0000"/>
                </a:solidFill>
              </a:rPr>
              <a:t>Setjast</a:t>
            </a:r>
            <a:r>
              <a:rPr lang="is-IS" dirty="0"/>
              <a:t> niður á milli ef möguleiki er á því.</a:t>
            </a:r>
          </a:p>
          <a:p>
            <a:r>
              <a:rPr lang="is-IS" dirty="0"/>
              <a:t>Laga </a:t>
            </a:r>
            <a:r>
              <a:rPr lang="is-IS" dirty="0">
                <a:solidFill>
                  <a:srgbClr val="FF0000"/>
                </a:solidFill>
              </a:rPr>
              <a:t>vinnuborðið</a:t>
            </a:r>
            <a:r>
              <a:rPr lang="is-IS" dirty="0"/>
              <a:t> af því hvers konar vinnu er verið að vinna.</a:t>
            </a:r>
          </a:p>
          <a:p>
            <a:r>
              <a:rPr lang="is-IS" dirty="0"/>
              <a:t>Forðist að vinna lengi með hendur </a:t>
            </a:r>
            <a:r>
              <a:rPr lang="is-IS" dirty="0">
                <a:solidFill>
                  <a:srgbClr val="FF0000"/>
                </a:solidFill>
              </a:rPr>
              <a:t>yfir axlarhæð</a:t>
            </a:r>
            <a:r>
              <a:rPr lang="is-IS" dirty="0"/>
              <a:t>.</a:t>
            </a:r>
          </a:p>
          <a:p>
            <a:r>
              <a:rPr lang="is-IS" dirty="0"/>
              <a:t>Huga að </a:t>
            </a:r>
            <a:r>
              <a:rPr lang="is-IS" dirty="0" err="1">
                <a:solidFill>
                  <a:srgbClr val="FF0000"/>
                </a:solidFill>
              </a:rPr>
              <a:t>skóbúnaði</a:t>
            </a:r>
            <a:r>
              <a:rPr lang="is-IS" dirty="0">
                <a:solidFill>
                  <a:srgbClr val="FF0000"/>
                </a:solidFill>
              </a:rPr>
              <a:t>.</a:t>
            </a:r>
          </a:p>
          <a:p>
            <a:r>
              <a:rPr lang="is-IS" dirty="0">
                <a:solidFill>
                  <a:srgbClr val="FF0000"/>
                </a:solidFill>
              </a:rPr>
              <a:t>Létt </a:t>
            </a:r>
            <a:r>
              <a:rPr lang="is-IS">
                <a:solidFill>
                  <a:srgbClr val="FF0000"/>
                </a:solidFill>
              </a:rPr>
              <a:t>vinna s.s. Skrifa eða lyklaborð 5-15 cm fyrir neðan olnbogahæð.</a:t>
            </a:r>
          </a:p>
          <a:p>
            <a:endParaRPr lang="is-I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20369"/>
            <a:ext cx="21240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Lyfta og bera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dirty="0"/>
              <a:t>Í sumum störfum þarf að lyfta þungum hlutum.</a:t>
            </a:r>
          </a:p>
          <a:p>
            <a:r>
              <a:rPr lang="is-IS" dirty="0"/>
              <a:t>Dæmi eru smiðir, múrarar, </a:t>
            </a:r>
            <a:r>
              <a:rPr lang="is-IS" dirty="0" err="1"/>
              <a:t>sjómenn</a:t>
            </a:r>
            <a:r>
              <a:rPr lang="is-IS" dirty="0"/>
              <a:t>, bændur, flutningarverkamenn, heilbrigðisstarfsfólk og fólk í hreingerningum.</a:t>
            </a:r>
          </a:p>
          <a:p>
            <a:r>
              <a:rPr lang="is-IS" dirty="0">
                <a:solidFill>
                  <a:srgbClr val="FF0000"/>
                </a:solidFill>
              </a:rPr>
              <a:t>Forðast að bera þungt og bera mikið í langan tíma.</a:t>
            </a:r>
          </a:p>
          <a:p>
            <a:r>
              <a:rPr lang="is-IS" dirty="0">
                <a:solidFill>
                  <a:srgbClr val="FF0000"/>
                </a:solidFill>
              </a:rPr>
              <a:t>Nota rétta lyftutækni.</a:t>
            </a:r>
          </a:p>
          <a:p>
            <a:r>
              <a:rPr lang="is-IS" dirty="0">
                <a:hlinkClick r:id="rId3"/>
              </a:rPr>
              <a:t>http://www.vinnueftirlit.is/vinnuvernd/adbunadur/likamlegt-alag/</a:t>
            </a:r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0376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Lyfta og bera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s-IS" dirty="0">
                <a:latin typeface="Arial" charset="0"/>
              </a:rPr>
              <a:t>Verið sem </a:t>
            </a:r>
            <a:r>
              <a:rPr lang="is-IS" dirty="0">
                <a:solidFill>
                  <a:srgbClr val="FF0000"/>
                </a:solidFill>
                <a:latin typeface="Arial" charset="0"/>
              </a:rPr>
              <a:t>nálægt því </a:t>
            </a:r>
            <a:r>
              <a:rPr lang="is-IS" dirty="0">
                <a:latin typeface="Arial" charset="0"/>
              </a:rPr>
              <a:t>sem lyfta skal.</a:t>
            </a:r>
          </a:p>
          <a:p>
            <a:r>
              <a:rPr lang="is-IS" dirty="0">
                <a:latin typeface="Arial" charset="0"/>
              </a:rPr>
              <a:t>Standið svolítið </a:t>
            </a:r>
            <a:r>
              <a:rPr lang="is-IS" dirty="0">
                <a:solidFill>
                  <a:srgbClr val="FF0000"/>
                </a:solidFill>
                <a:latin typeface="Arial" charset="0"/>
              </a:rPr>
              <a:t>gleitt.  </a:t>
            </a:r>
            <a:r>
              <a:rPr lang="is-IS" dirty="0">
                <a:latin typeface="Arial" charset="0"/>
              </a:rPr>
              <a:t>Meiri stoðflötur gefur betra jafnvægi.</a:t>
            </a:r>
          </a:p>
          <a:p>
            <a:r>
              <a:rPr lang="is-IS" dirty="0">
                <a:solidFill>
                  <a:srgbClr val="FF0000"/>
                </a:solidFill>
                <a:latin typeface="Arial" charset="0"/>
              </a:rPr>
              <a:t>Beygið hné og mjaðmir.  </a:t>
            </a:r>
            <a:r>
              <a:rPr lang="is-IS" dirty="0">
                <a:latin typeface="Arial" charset="0"/>
              </a:rPr>
              <a:t>Hafið eðlilega sveigju á hryggnum.</a:t>
            </a:r>
          </a:p>
          <a:p>
            <a:r>
              <a:rPr lang="is-IS" dirty="0">
                <a:solidFill>
                  <a:srgbClr val="FF0000"/>
                </a:solidFill>
                <a:latin typeface="Arial" charset="0"/>
              </a:rPr>
              <a:t>Forðist að vinda </a:t>
            </a:r>
            <a:r>
              <a:rPr lang="is-IS" dirty="0">
                <a:latin typeface="Arial" charset="0"/>
              </a:rPr>
              <a:t>ykkur til meðan lyft er.</a:t>
            </a:r>
          </a:p>
          <a:p>
            <a:r>
              <a:rPr lang="en-GB" dirty="0">
                <a:latin typeface="Arial" charset="0"/>
              </a:rPr>
              <a:t>http://www.spine-health.com/video/cervical-spine-anatomy-video</a:t>
            </a:r>
          </a:p>
          <a:p>
            <a:endParaRPr lang="is-I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2816"/>
            <a:ext cx="1700931" cy="229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7" descr="121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44824"/>
            <a:ext cx="166528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121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04476"/>
            <a:ext cx="1657350" cy="22098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30" y="4280676"/>
            <a:ext cx="165893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76545"/>
            <a:ext cx="2232248" cy="167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2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Rétt og rangt</a:t>
            </a:r>
          </a:p>
        </p:txBody>
      </p:sp>
      <p:pic>
        <p:nvPicPr>
          <p:cNvPr id="1026" name="Picture 2" descr="Tengd my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544788" cy="23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gd my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86" y="1916832"/>
            <a:ext cx="4077814" cy="224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ngd my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93846"/>
            <a:ext cx="3024336" cy="183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0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Hryggurinn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s-IS" dirty="0"/>
              <a:t>Hryggsúlan er hinn miðlægi hluti beinagrindarinnar. Hlutverk hennar er:</a:t>
            </a:r>
          </a:p>
          <a:p>
            <a:r>
              <a:rPr lang="is-IS" dirty="0">
                <a:solidFill>
                  <a:srgbClr val="FF0000"/>
                </a:solidFill>
              </a:rPr>
              <a:t>Að bera uppi</a:t>
            </a:r>
            <a:r>
              <a:rPr lang="is-IS" dirty="0"/>
              <a:t> mikinn hluta líkamsþyngdarinnar</a:t>
            </a:r>
          </a:p>
          <a:p>
            <a:r>
              <a:rPr lang="is-IS" dirty="0"/>
              <a:t>Að </a:t>
            </a:r>
            <a:r>
              <a:rPr lang="is-IS" dirty="0">
                <a:solidFill>
                  <a:srgbClr val="FF0000"/>
                </a:solidFill>
              </a:rPr>
              <a:t>vernda</a:t>
            </a:r>
            <a:r>
              <a:rPr lang="is-IS" dirty="0"/>
              <a:t> mænuna</a:t>
            </a:r>
          </a:p>
          <a:p>
            <a:r>
              <a:rPr lang="is-IS" dirty="0"/>
              <a:t>Að vera </a:t>
            </a:r>
            <a:r>
              <a:rPr lang="is-IS" dirty="0">
                <a:solidFill>
                  <a:srgbClr val="FF0000"/>
                </a:solidFill>
              </a:rPr>
              <a:t>höggdeyfir</a:t>
            </a:r>
            <a:r>
              <a:rPr lang="is-IS" dirty="0"/>
              <a:t> þegar gengið er og hlaupið</a:t>
            </a:r>
          </a:p>
          <a:p>
            <a:r>
              <a:rPr lang="is-IS" dirty="0"/>
              <a:t>Að vera bæði sterk og stöðug samhliða því að vera </a:t>
            </a:r>
            <a:r>
              <a:rPr lang="is-IS" dirty="0">
                <a:solidFill>
                  <a:srgbClr val="FF0000"/>
                </a:solidFill>
              </a:rPr>
              <a:t>sveigjanleg</a:t>
            </a:r>
          </a:p>
          <a:p>
            <a:endParaRPr lang="is-I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22" y="1805603"/>
            <a:ext cx="2712955" cy="411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0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269090"/>
            <a:ext cx="3714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Maðurinn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70" y="1495047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is-IS" dirty="0"/>
              <a:t>Upphafi flökkudýr</a:t>
            </a:r>
          </a:p>
          <a:p>
            <a:r>
              <a:rPr lang="is-IS" dirty="0"/>
              <a:t>Stoð-og hreyfikerfi líkamans þróaðist í samræmi við þessa lifnaðarhætti.</a:t>
            </a:r>
          </a:p>
          <a:p>
            <a:r>
              <a:rPr lang="is-IS" dirty="0"/>
              <a:t>Í dag er erum við umkringd tæknibúnaði og hreyfingin minnkar. Meiri kyrrseta.</a:t>
            </a:r>
          </a:p>
          <a:p>
            <a:r>
              <a:rPr lang="is-IS" dirty="0"/>
              <a:t>Hreyfing er öllum nauðsynleg, ekki bara þeim sem vinna kyrrsetustörf, líka þeim sem vinna erfiðisvinnu.</a:t>
            </a:r>
          </a:p>
          <a:p>
            <a:r>
              <a:rPr lang="is-IS" dirty="0"/>
              <a:t>Sé líkamanum beitt rétt þolir hann álag ótrúlega vel.</a:t>
            </a:r>
          </a:p>
          <a:p>
            <a:r>
              <a:rPr lang="is-IS" dirty="0"/>
              <a:t>En það er hægt að skemma líkamann. S.s. </a:t>
            </a:r>
            <a:r>
              <a:rPr lang="is-IS" b="1" dirty="0"/>
              <a:t>einhæf vinna og rangar vinnustellingar</a:t>
            </a:r>
          </a:p>
        </p:txBody>
      </p:sp>
    </p:spTree>
    <p:extLst>
      <p:ext uri="{BB962C8B-B14F-4D97-AF65-F5344CB8AC3E}">
        <p14:creationId xmlns:p14="http://schemas.microsoft.com/office/powerpoint/2010/main" val="385670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28956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Hryggjaliðir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s-IS" dirty="0"/>
              <a:t>Liggja í röð upp/niður </a:t>
            </a:r>
            <a:r>
              <a:rPr lang="is-IS" dirty="0" err="1"/>
              <a:t>hryggsúluna</a:t>
            </a:r>
            <a:r>
              <a:rPr lang="is-IS" dirty="0"/>
              <a:t>. Sinabönd halda þeim saman.</a:t>
            </a:r>
          </a:p>
          <a:p>
            <a:endParaRPr lang="is-IS" dirty="0"/>
          </a:p>
          <a:p>
            <a:endParaRPr lang="is-IS" dirty="0"/>
          </a:p>
          <a:p>
            <a:pPr>
              <a:lnSpc>
                <a:spcPct val="90000"/>
              </a:lnSpc>
            </a:pPr>
            <a:r>
              <a:rPr lang="is-IS" dirty="0"/>
              <a:t>Þeir mynda mænugöngin þar sem mænan er vel varin.  </a:t>
            </a:r>
          </a:p>
          <a:p>
            <a:pPr>
              <a:lnSpc>
                <a:spcPct val="90000"/>
              </a:lnSpc>
            </a:pPr>
            <a:r>
              <a:rPr lang="is-IS" dirty="0"/>
              <a:t>Mænan er mikilsverð taugabraut sem liggur frá heila.</a:t>
            </a:r>
          </a:p>
          <a:p>
            <a:pPr>
              <a:lnSpc>
                <a:spcPct val="90000"/>
              </a:lnSpc>
            </a:pPr>
            <a:r>
              <a:rPr lang="is-IS" dirty="0" err="1"/>
              <a:t>Út</a:t>
            </a:r>
            <a:r>
              <a:rPr lang="is-IS" dirty="0"/>
              <a:t> frá mænunni kvílast taugar um allan líkamann. 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10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8640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Hryggjaliðir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s-IS" dirty="0">
                <a:solidFill>
                  <a:srgbClr val="FF0000"/>
                </a:solidFill>
              </a:rPr>
              <a:t>Til að þola betur álag eru þeir öflugri í neðri hluta hryggjarins.</a:t>
            </a:r>
          </a:p>
          <a:p>
            <a:pPr>
              <a:lnSpc>
                <a:spcPct val="90000"/>
              </a:lnSpc>
            </a:pPr>
            <a:r>
              <a:rPr lang="is-IS" dirty="0"/>
              <a:t>Milli liðanna eru </a:t>
            </a:r>
            <a:r>
              <a:rPr lang="is-IS" dirty="0">
                <a:solidFill>
                  <a:srgbClr val="FF0000"/>
                </a:solidFill>
              </a:rPr>
              <a:t>liðþófar </a:t>
            </a:r>
            <a:r>
              <a:rPr lang="is-IS" dirty="0"/>
              <a:t>sem draga </a:t>
            </a:r>
            <a:r>
              <a:rPr lang="is-IS" dirty="0" err="1"/>
              <a:t>úr</a:t>
            </a:r>
            <a:r>
              <a:rPr lang="is-IS" dirty="0"/>
              <a:t> höggum og auka sveigjuhæfni líkamans.</a:t>
            </a:r>
          </a:p>
          <a:p>
            <a:pPr>
              <a:lnSpc>
                <a:spcPct val="90000"/>
              </a:lnSpc>
            </a:pPr>
            <a:r>
              <a:rPr lang="is-IS" dirty="0"/>
              <a:t>Í hverjum liðþófa er mjúkur hlaupkenndur kjarni sem er umvafinn sterkum trefjahringjum.</a:t>
            </a:r>
          </a:p>
          <a:p>
            <a:pPr>
              <a:lnSpc>
                <a:spcPct val="90000"/>
              </a:lnSpc>
            </a:pPr>
            <a:r>
              <a:rPr lang="is-IS" dirty="0"/>
              <a:t>Liðþófarnir eru </a:t>
            </a:r>
            <a:r>
              <a:rPr lang="is-IS" dirty="0">
                <a:solidFill>
                  <a:srgbClr val="FF0000"/>
                </a:solidFill>
              </a:rPr>
              <a:t>hálfur til einn cm </a:t>
            </a:r>
            <a:r>
              <a:rPr lang="is-IS" dirty="0"/>
              <a:t>að þykkt</a:t>
            </a:r>
          </a:p>
          <a:p>
            <a:pPr>
              <a:lnSpc>
                <a:spcPct val="90000"/>
              </a:lnSpc>
            </a:pPr>
            <a:r>
              <a:rPr lang="is-IS" dirty="0"/>
              <a:t>Kjarninn er undir þrýstingi og dreifir álaginu á liðþófana og liðina.</a:t>
            </a:r>
            <a:endParaRPr lang="en-GB" dirty="0"/>
          </a:p>
          <a:p>
            <a:pPr>
              <a:lnSpc>
                <a:spcPct val="90000"/>
              </a:lnSpc>
            </a:pPr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6534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Bakverkir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is-IS" dirty="0"/>
              <a:t>Bakverkir geta líka orsakast af vöðvameiðslum.</a:t>
            </a:r>
          </a:p>
          <a:p>
            <a:pPr>
              <a:lnSpc>
                <a:spcPct val="90000"/>
              </a:lnSpc>
            </a:pPr>
            <a:r>
              <a:rPr lang="is-IS" dirty="0"/>
              <a:t>Milli útskota á hryggjaliðum eru margir smávöðvar.  Þeir eru m.a. Notaðir til að snúa líkamanum. </a:t>
            </a:r>
          </a:p>
          <a:p>
            <a:pPr>
              <a:lnSpc>
                <a:spcPct val="90000"/>
              </a:lnSpc>
            </a:pPr>
            <a:endParaRPr lang="is-IS" dirty="0"/>
          </a:p>
          <a:p>
            <a:pPr>
              <a:lnSpc>
                <a:spcPct val="90000"/>
              </a:lnSpc>
            </a:pPr>
            <a:endParaRPr lang="is-IS" dirty="0"/>
          </a:p>
          <a:p>
            <a:pPr>
              <a:lnSpc>
                <a:spcPct val="90000"/>
              </a:lnSpc>
            </a:pPr>
            <a:endParaRPr lang="is-IS" dirty="0"/>
          </a:p>
          <a:p>
            <a:pPr>
              <a:lnSpc>
                <a:spcPct val="90000"/>
              </a:lnSpc>
            </a:pPr>
            <a:endParaRPr lang="is-IS" dirty="0"/>
          </a:p>
          <a:p>
            <a:pPr>
              <a:lnSpc>
                <a:spcPct val="90000"/>
              </a:lnSpc>
            </a:pPr>
            <a:r>
              <a:rPr lang="is-IS" dirty="0"/>
              <a:t>Of mikið álag á þá getur leitt af sér tognun og bólgur í sinafestingum.</a:t>
            </a:r>
          </a:p>
          <a:p>
            <a:endParaRPr lang="is-I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641" y="292494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3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2896"/>
            <a:ext cx="20002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Hvers vegna bakþjálfun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Vöðvar í baki og kvið halda </a:t>
            </a:r>
            <a:r>
              <a:rPr lang="is-IS" dirty="0" err="1"/>
              <a:t>hryggsúlunni</a:t>
            </a:r>
            <a:r>
              <a:rPr lang="is-IS" dirty="0"/>
              <a:t> réttri, styðja við  hana og </a:t>
            </a:r>
            <a:r>
              <a:rPr lang="is-IS" dirty="0" err="1"/>
              <a:t>móta</a:t>
            </a:r>
            <a:r>
              <a:rPr lang="is-IS" dirty="0"/>
              <a:t> bakið (líkamsstöðuna)</a:t>
            </a:r>
          </a:p>
          <a:p>
            <a:r>
              <a:rPr lang="is-IS" dirty="0"/>
              <a:t>Bakið verður að hafa aukastyrk til að taka óvæntu álagi.</a:t>
            </a:r>
          </a:p>
          <a:p>
            <a:r>
              <a:rPr lang="is-IS" dirty="0">
                <a:solidFill>
                  <a:srgbClr val="FF0000"/>
                </a:solidFill>
              </a:rPr>
              <a:t>Bakþjálfun er heilsuþjálfun.</a:t>
            </a:r>
          </a:p>
          <a:p>
            <a:r>
              <a:rPr lang="is-IS" dirty="0">
                <a:solidFill>
                  <a:srgbClr val="FF0000"/>
                </a:solidFill>
              </a:rPr>
              <a:t>Margir eru lengi frá vinnu um lengri eða skemmri tíma vegna álagssjúkdóma í baki.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5996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Snjallsíminn - líkamsstaða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 fontScale="92500" lnSpcReduction="10000"/>
          </a:bodyPr>
          <a:lstStyle/>
          <a:p>
            <a:r>
              <a:rPr lang="is-IS" dirty="0"/>
              <a:t>Rannsóknir sýna að slök líkamsstaða eins og að hengja höfuð og síga niður í öxlunum getur haft slæm langtíma áhrif á líkamann. </a:t>
            </a:r>
          </a:p>
          <a:p>
            <a:r>
              <a:rPr lang="is-IS" dirty="0"/>
              <a:t>Neikvæð áhrif á sálaralífið.</a:t>
            </a:r>
          </a:p>
          <a:p>
            <a:r>
              <a:rPr lang="is-IS" dirty="0"/>
              <a:t> líkamsstaðan er kölluð nöfnum á borð við „iPosture“ (iLíkamsstaða), „text neck“ (sms háls) og „iHunch“ (iHengilmænu). Kannski er „símastelling“ góð íslenskun á þessum orðum. </a:t>
            </a:r>
          </a:p>
        </p:txBody>
      </p:sp>
      <p:pic>
        <p:nvPicPr>
          <p:cNvPr id="2050" name="Picture 2" descr="Snallsiminn_april_20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10" y="1772816"/>
            <a:ext cx="276030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pos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587" y="3965923"/>
            <a:ext cx="247322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Spurningar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s-IS" dirty="0"/>
              <a:t>1. Um hvað fjallar vinnuvistfræði (líkamsbeiting)? </a:t>
            </a:r>
          </a:p>
          <a:p>
            <a:r>
              <a:rPr lang="is-IS" dirty="0"/>
              <a:t>2. Nefndu nokkur grundvallaratriði til að koma í veg fyrir álagsskaða? </a:t>
            </a:r>
          </a:p>
          <a:p>
            <a:r>
              <a:rPr lang="is-IS" dirty="0"/>
              <a:t>3. Hvaða álagsskaðar eru algengir hjá fólki sem situr mikið við vinnu? </a:t>
            </a:r>
          </a:p>
          <a:p>
            <a:r>
              <a:rPr lang="is-IS" dirty="0"/>
              <a:t>4.Hvað ætti sá sem vinnur á kassa í búð að gera til þess að koma í veg fyrir álagsmeiðsli?</a:t>
            </a:r>
          </a:p>
          <a:p>
            <a:r>
              <a:rPr lang="is-IS" dirty="0"/>
              <a:t>5.Hvað þarf sá sem vinnur standandi að hafa í huga svo hann fái ekki álagssjúkdóma?</a:t>
            </a:r>
          </a:p>
          <a:p>
            <a:r>
              <a:rPr lang="is-IS" dirty="0"/>
              <a:t>6.Hvað er átt við með einhæfri vinnu? </a:t>
            </a:r>
          </a:p>
          <a:p>
            <a:r>
              <a:rPr lang="is-IS" dirty="0"/>
              <a:t>7. Lýstu því hvernig á að lyfta rétt. 4 atriði.</a:t>
            </a:r>
          </a:p>
          <a:p>
            <a:r>
              <a:rPr lang="is-IS" dirty="0"/>
              <a:t>8. Hvernig er hryggsúlan uppbyggð og hvaða hlutverki gegnir hryggsúlan?</a:t>
            </a:r>
          </a:p>
          <a:p>
            <a:r>
              <a:rPr lang="is-IS" dirty="0"/>
              <a:t>9. Hvað gerist í hryggnum í undanfara brjóskloss?</a:t>
            </a:r>
          </a:p>
          <a:p>
            <a:r>
              <a:rPr lang="is-IS" dirty="0"/>
              <a:t>10. Hvers vegna eru neðstu hryggjaliðirnir þykkari en þeir efstu?</a:t>
            </a:r>
          </a:p>
          <a:p>
            <a:r>
              <a:rPr lang="is-IS" dirty="0"/>
              <a:t>11. Hvers vegna þarf að þjálfa hrygginn?</a:t>
            </a:r>
          </a:p>
          <a:p>
            <a:r>
              <a:rPr lang="is-IS" dirty="0"/>
              <a:t>12.Gerðu áætlun um bakæfingar fyrir sjálfa(n) þig. Lýstu æfingunum eða teiknaðu. Sjá bls 84 og 85</a:t>
            </a:r>
          </a:p>
        </p:txBody>
      </p:sp>
    </p:spTree>
    <p:extLst>
      <p:ext uri="{BB962C8B-B14F-4D97-AF65-F5344CB8AC3E}">
        <p14:creationId xmlns:p14="http://schemas.microsoft.com/office/powerpoint/2010/main" val="30201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Spurningar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is-IS" dirty="0"/>
              <a:t>Hvers vegna skiptir góð líkamsbeiting miklu máli fyrir einstaklinga?</a:t>
            </a:r>
          </a:p>
          <a:p>
            <a:pPr marL="514350" indent="-514350">
              <a:buAutoNum type="arabicPeriod"/>
            </a:pPr>
            <a:r>
              <a:rPr lang="is-IS" dirty="0"/>
              <a:t>Hvað ber að forðast líkamlega við vinnu? </a:t>
            </a:r>
          </a:p>
          <a:p>
            <a:pPr marL="514350" indent="-514350">
              <a:buAutoNum type="arabicPeriod"/>
            </a:pPr>
            <a:r>
              <a:rPr lang="is-IS" dirty="0"/>
              <a:t>Hvað getur gerst líkamlega við einhæfa vinnu?</a:t>
            </a:r>
          </a:p>
          <a:p>
            <a:pPr marL="514350" indent="-514350">
              <a:buAutoNum type="arabicPeriod"/>
            </a:pPr>
            <a:r>
              <a:rPr lang="is-IS" dirty="0"/>
              <a:t>Þegar unnið er sitjandi, hvaða líkamspartar verða fyrir mestu álagi?</a:t>
            </a:r>
          </a:p>
          <a:p>
            <a:pPr marL="514350" indent="-514350">
              <a:buAutoNum type="arabicPeriod"/>
            </a:pPr>
            <a:r>
              <a:rPr lang="is-IS" dirty="0"/>
              <a:t>Hver eru fyrstu einkenni áður en um álagssjúkdóm getur verið að ræða?</a:t>
            </a:r>
          </a:p>
          <a:p>
            <a:pPr marL="514350" indent="-514350">
              <a:buAutoNum type="arabicPeriod"/>
            </a:pPr>
            <a:r>
              <a:rPr lang="is-IS" dirty="0"/>
              <a:t>Hverju þarf að huga að líkamlega ef unnið er standandi vinnu?</a:t>
            </a:r>
          </a:p>
          <a:p>
            <a:pPr marL="514350" indent="-514350">
              <a:buAutoNum type="arabicPeriod"/>
            </a:pPr>
            <a:r>
              <a:rPr lang="is-IS" dirty="0"/>
              <a:t>Nefndu 4 atriði hvað varðar rétta lyftutækni þegar lyfta á hlut.</a:t>
            </a:r>
          </a:p>
          <a:p>
            <a:pPr marL="514350" indent="-514350">
              <a:buAutoNum type="arabicPeriod"/>
            </a:pPr>
            <a:r>
              <a:rPr lang="is-IS" dirty="0"/>
              <a:t>Hvert er hlutverk </a:t>
            </a:r>
            <a:r>
              <a:rPr lang="is-IS" dirty="0" err="1"/>
              <a:t>hryggsúlunnar</a:t>
            </a:r>
            <a:r>
              <a:rPr lang="is-IS" dirty="0"/>
              <a:t>, nefnið 4 atriði?</a:t>
            </a:r>
          </a:p>
          <a:p>
            <a:pPr marL="514350" indent="-514350">
              <a:buAutoNum type="arabicPeriod"/>
            </a:pPr>
            <a:r>
              <a:rPr lang="is-IS" dirty="0"/>
              <a:t>AF hverju eru neðstu hryggjaliðirnir þykkari en þeir efstu?</a:t>
            </a:r>
          </a:p>
          <a:p>
            <a:pPr marL="514350" indent="-514350">
              <a:buAutoNum type="arabicPeriod"/>
            </a:pPr>
            <a:r>
              <a:rPr lang="is-IS" dirty="0"/>
              <a:t>Hvert er hlutverk liðþófana milli hryggjaliða, og hvað getur gerst ef þeir rifna?</a:t>
            </a:r>
          </a:p>
          <a:p>
            <a:pPr marL="514350" indent="-514350">
              <a:buAutoNum type="arabicPeriod"/>
            </a:pPr>
            <a:r>
              <a:rPr lang="is-IS" dirty="0"/>
              <a:t>Hvers vegna </a:t>
            </a:r>
            <a:r>
              <a:rPr lang="is-IS" dirty="0" err="1"/>
              <a:t>ætti</a:t>
            </a:r>
            <a:r>
              <a:rPr lang="is-IS" dirty="0"/>
              <a:t> að þjálfa bakvöðva?</a:t>
            </a:r>
          </a:p>
          <a:p>
            <a:pPr marL="514350" indent="-514350">
              <a:buAutoNum type="arabicPeriod"/>
            </a:pPr>
            <a:endParaRPr lang="is-IS" dirty="0"/>
          </a:p>
          <a:p>
            <a:pPr marL="514350" indent="-514350">
              <a:buAutoNum type="arabicPeriod"/>
            </a:pPr>
            <a:endParaRPr lang="is-IS" dirty="0"/>
          </a:p>
          <a:p>
            <a:pPr marL="514350" indent="-514350">
              <a:buAutoNum type="arabicPeriod"/>
            </a:pPr>
            <a:endParaRPr lang="is-IS" dirty="0"/>
          </a:p>
          <a:p>
            <a:pPr marL="514350" indent="-514350">
              <a:buAutoNum type="arabicPeriod"/>
            </a:pPr>
            <a:endParaRPr lang="is-IS" dirty="0"/>
          </a:p>
          <a:p>
            <a:pPr marL="514350" indent="-514350">
              <a:buAutoNum type="arabicPeriod"/>
            </a:pPr>
            <a:endParaRPr lang="is-IS" dirty="0"/>
          </a:p>
          <a:p>
            <a:pPr marL="514350" indent="-514350">
              <a:buAutoNum type="arabicPeriod"/>
            </a:pPr>
            <a:endParaRPr lang="is-IS" dirty="0"/>
          </a:p>
          <a:p>
            <a:pPr marL="514350" indent="-514350">
              <a:buAutoNum type="arabicPeriod"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47550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365104"/>
            <a:ext cx="3627437" cy="211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Vinnustellingar og vinnutækni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Í hverju einasta starfi þarf að gæta að vinnustellingum/líkamsbeitingu.</a:t>
            </a:r>
          </a:p>
          <a:p>
            <a:r>
              <a:rPr lang="is-IS" dirty="0"/>
              <a:t>Mikilvægt að hafa ríka líkamsvitund og spá í líkamsstöðu.</a:t>
            </a:r>
          </a:p>
          <a:p>
            <a:r>
              <a:rPr lang="is-IS" dirty="0"/>
              <a:t>Röng líkamsstaða til lengdar getur raskað jafnvægi milli vöðva þannig að þeir </a:t>
            </a:r>
            <a:r>
              <a:rPr lang="is-IS" b="1" dirty="0"/>
              <a:t>verða stuttir og stífir </a:t>
            </a:r>
            <a:r>
              <a:rPr lang="is-IS" dirty="0"/>
              <a:t>annarsvegar og </a:t>
            </a:r>
            <a:r>
              <a:rPr lang="is-IS" b="1" dirty="0"/>
              <a:t>langir og slakir</a:t>
            </a:r>
            <a:r>
              <a:rPr lang="is-IS" dirty="0"/>
              <a:t> hinsvegar.</a:t>
            </a:r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2514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Rétt líkamsbeiting(vinnuvistfræði)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45" y="1195785"/>
            <a:ext cx="8229600" cy="4525963"/>
          </a:xfrm>
        </p:spPr>
        <p:txBody>
          <a:bodyPr/>
          <a:lstStyle/>
          <a:p>
            <a:r>
              <a:rPr lang="is-IS" dirty="0"/>
              <a:t>Gengur </a:t>
            </a:r>
            <a:r>
              <a:rPr lang="is-IS" dirty="0" err="1"/>
              <a:t>út</a:t>
            </a:r>
            <a:r>
              <a:rPr lang="is-IS" dirty="0"/>
              <a:t> á að fyrirbyggja </a:t>
            </a:r>
            <a:r>
              <a:rPr lang="is-IS" dirty="0" err="1"/>
              <a:t>vöðva-og</a:t>
            </a:r>
            <a:r>
              <a:rPr lang="is-IS" dirty="0"/>
              <a:t> </a:t>
            </a:r>
            <a:r>
              <a:rPr lang="is-IS" dirty="0" err="1"/>
              <a:t>stoðkerfissjúdóma</a:t>
            </a:r>
            <a:r>
              <a:rPr lang="is-IS" dirty="0"/>
              <a:t>.</a:t>
            </a:r>
          </a:p>
          <a:p>
            <a:r>
              <a:rPr lang="is-IS" dirty="0"/>
              <a:t>Að fólk skaðist ekki í því umhverfi sem það vinnur í með rangri líkamsbeitingu.</a:t>
            </a:r>
          </a:p>
          <a:p>
            <a:r>
              <a:rPr lang="is-IS" dirty="0"/>
              <a:t>Að einstaklingar hugsi um rétta </a:t>
            </a:r>
            <a:r>
              <a:rPr lang="is-IS" dirty="0" err="1"/>
              <a:t>líkamsbeitingingu</a:t>
            </a:r>
            <a:r>
              <a:rPr lang="is-IS" dirty="0"/>
              <a:t> .</a:t>
            </a:r>
          </a:p>
        </p:txBody>
      </p:sp>
      <p:pic>
        <p:nvPicPr>
          <p:cNvPr id="1028" name="Picture 4" descr="Image result for hryggsú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81972"/>
            <a:ext cx="2258325" cy="266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3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Hvað ber að forðast við vinnu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Vinnan á ekki að verða OF </a:t>
            </a:r>
            <a:r>
              <a:rPr lang="is-IS" dirty="0">
                <a:solidFill>
                  <a:srgbClr val="FF0000"/>
                </a:solidFill>
              </a:rPr>
              <a:t>erfið</a:t>
            </a:r>
            <a:r>
              <a:rPr lang="is-IS" dirty="0"/>
              <a:t> líkamlega</a:t>
            </a:r>
          </a:p>
          <a:p>
            <a:r>
              <a:rPr lang="is-IS" dirty="0"/>
              <a:t>Ekki að verða OF </a:t>
            </a:r>
            <a:r>
              <a:rPr lang="is-IS" dirty="0">
                <a:solidFill>
                  <a:srgbClr val="FF0000"/>
                </a:solidFill>
              </a:rPr>
              <a:t>einhæf</a:t>
            </a:r>
            <a:r>
              <a:rPr lang="is-IS" dirty="0"/>
              <a:t> líkamlega</a:t>
            </a:r>
          </a:p>
          <a:p>
            <a:r>
              <a:rPr lang="is-IS" dirty="0"/>
              <a:t>Vinnustellingar ekki OF </a:t>
            </a:r>
            <a:r>
              <a:rPr lang="is-IS" dirty="0" err="1">
                <a:solidFill>
                  <a:srgbClr val="FF0000"/>
                </a:solidFill>
              </a:rPr>
              <a:t>óþægilegar</a:t>
            </a:r>
            <a:r>
              <a:rPr lang="is-IS" dirty="0"/>
              <a:t> líkamlega</a:t>
            </a:r>
          </a:p>
          <a:p>
            <a:r>
              <a:rPr lang="is-IS" dirty="0"/>
              <a:t>Hver lota á ekki að standa OF </a:t>
            </a:r>
            <a:r>
              <a:rPr lang="is-IS" dirty="0">
                <a:solidFill>
                  <a:srgbClr val="FF0000"/>
                </a:solidFill>
              </a:rPr>
              <a:t>lengi</a:t>
            </a:r>
            <a:r>
              <a:rPr lang="is-IS" dirty="0"/>
              <a:t> líkamlega</a:t>
            </a:r>
          </a:p>
          <a:p>
            <a:endParaRPr lang="is-I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70048"/>
            <a:ext cx="3312368" cy="200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67530"/>
            <a:ext cx="396044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504825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Vinnustellingar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s-IS" sz="2800" dirty="0">
                <a:latin typeface="+mj-lt"/>
              </a:rPr>
              <a:t>Færri og færri störf eru líkamlega erfið.  Þó eru þau í heilbrigðiskerfinu, sjómennsku og á byggingavinnustöðum.</a:t>
            </a:r>
          </a:p>
          <a:p>
            <a:r>
              <a:rPr lang="is-IS" sz="2800" dirty="0">
                <a:latin typeface="+mj-lt"/>
              </a:rPr>
              <a:t>Fólk skaðast því ekki af erfiðinu sjálfu.</a:t>
            </a:r>
          </a:p>
          <a:p>
            <a:endParaRPr lang="is-IS" sz="2800" dirty="0">
              <a:latin typeface="+mj-lt"/>
            </a:endParaRPr>
          </a:p>
          <a:p>
            <a:r>
              <a:rPr lang="is-IS" sz="2800" dirty="0">
                <a:latin typeface="+mj-lt"/>
              </a:rPr>
              <a:t>Algengara í dag er að </a:t>
            </a:r>
            <a:r>
              <a:rPr lang="is-IS" sz="2800" b="1" spc="300" dirty="0">
                <a:solidFill>
                  <a:srgbClr val="FF0000"/>
                </a:solidFill>
                <a:latin typeface="+mj-lt"/>
              </a:rPr>
              <a:t>hreyfingar séu einhæfar og valdi álagssjúkdómum til lengri tíma litið.</a:t>
            </a:r>
          </a:p>
          <a:p>
            <a:r>
              <a:rPr lang="is-IS" sz="2800" dirty="0">
                <a:latin typeface="+mj-lt"/>
              </a:rPr>
              <a:t>Mikilvægt að vera vakandi og vita hvers konar álag fylgir hverju starfi og gera eitthvað til að fyrirbyggja skaða.</a:t>
            </a:r>
          </a:p>
          <a:p>
            <a:endParaRPr lang="is-I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347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   		Grundvallaratriði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is-IS" dirty="0"/>
          </a:p>
          <a:p>
            <a:r>
              <a:rPr lang="is-IS" dirty="0"/>
              <a:t>Tileinka ykkur </a:t>
            </a:r>
            <a:r>
              <a:rPr lang="is-IS" dirty="0">
                <a:solidFill>
                  <a:srgbClr val="FF0000"/>
                </a:solidFill>
              </a:rPr>
              <a:t>góðar vinnustellingar </a:t>
            </a:r>
            <a:r>
              <a:rPr lang="is-IS" dirty="0"/>
              <a:t>hvort sem staðið er eða setið við vinnu.</a:t>
            </a:r>
          </a:p>
          <a:p>
            <a:r>
              <a:rPr lang="is-IS" dirty="0">
                <a:solidFill>
                  <a:srgbClr val="FF0000"/>
                </a:solidFill>
              </a:rPr>
              <a:t>Forðist erfiða vinnu </a:t>
            </a:r>
            <a:r>
              <a:rPr lang="is-IS" dirty="0"/>
              <a:t>til lengdar og lyftið þungum hlutum með hjálp frá </a:t>
            </a:r>
            <a:r>
              <a:rPr lang="is-IS" dirty="0" err="1"/>
              <a:t>fólki</a:t>
            </a:r>
            <a:r>
              <a:rPr lang="is-IS" dirty="0"/>
              <a:t> eða tækjum.</a:t>
            </a:r>
          </a:p>
          <a:p>
            <a:r>
              <a:rPr lang="is-IS" dirty="0">
                <a:solidFill>
                  <a:srgbClr val="FF0000"/>
                </a:solidFill>
              </a:rPr>
              <a:t>Forðist einhæfni</a:t>
            </a:r>
            <a:r>
              <a:rPr lang="is-IS" dirty="0"/>
              <a:t>. Skipta upp vinnunni. Skipta um verkefni reglulega. Forðist tímapressu og annað stress.</a:t>
            </a:r>
          </a:p>
          <a:p>
            <a:r>
              <a:rPr lang="is-IS" dirty="0">
                <a:solidFill>
                  <a:srgbClr val="FF0000"/>
                </a:solidFill>
              </a:rPr>
              <a:t>Gerið líkamsæfingar í pásum </a:t>
            </a:r>
            <a:r>
              <a:rPr lang="is-IS" dirty="0"/>
              <a:t>sem þið fáið eða skapið sjálf. </a:t>
            </a:r>
          </a:p>
          <a:p>
            <a:r>
              <a:rPr lang="is-IS" dirty="0"/>
              <a:t>3 góðar æfingar til að gera daglega.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26765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47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Vinna sitjandi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solidFill>
                  <a:srgbClr val="FF0000"/>
                </a:solidFill>
              </a:rPr>
              <a:t>Hryggjaliðir og sérstaklega í mjóbaki </a:t>
            </a:r>
            <a:r>
              <a:rPr lang="is-IS" dirty="0"/>
              <a:t>verða fyrir miklu álagi þegar unnið er sitjandi.</a:t>
            </a:r>
          </a:p>
          <a:p>
            <a:r>
              <a:rPr lang="is-IS" dirty="0">
                <a:solidFill>
                  <a:srgbClr val="FF0000"/>
                </a:solidFill>
              </a:rPr>
              <a:t>Það dregur úr hringrás blóðsins </a:t>
            </a:r>
            <a:r>
              <a:rPr lang="is-IS" dirty="0"/>
              <a:t>og oft kemur óheppilegt álag á hnakka og herðar.</a:t>
            </a:r>
          </a:p>
          <a:p>
            <a:r>
              <a:rPr lang="is-IS" dirty="0"/>
              <a:t>Við reynum meira á bakið þegar við sitjum(6x) heldur en stöndum(4x) eða liggjum.</a:t>
            </a:r>
          </a:p>
          <a:p>
            <a:r>
              <a:rPr lang="is-IS" dirty="0">
                <a:hlinkClick r:id="rId2"/>
              </a:rPr>
              <a:t>https://www.youtube.com/watch?v=GSO6g3dNR7s</a:t>
            </a:r>
            <a:endParaRPr lang="is-IS" dirty="0"/>
          </a:p>
          <a:p>
            <a:endParaRPr lang="is-IS" dirty="0"/>
          </a:p>
          <a:p>
            <a:endParaRPr lang="is-I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965" y="4941168"/>
            <a:ext cx="2541587" cy="21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44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Vinna sitjandi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Gerið </a:t>
            </a:r>
            <a:r>
              <a:rPr lang="is-IS" dirty="0">
                <a:solidFill>
                  <a:srgbClr val="FF0000"/>
                </a:solidFill>
              </a:rPr>
              <a:t>hlé </a:t>
            </a:r>
            <a:r>
              <a:rPr lang="is-IS" dirty="0" err="1">
                <a:solidFill>
                  <a:srgbClr val="FF0000"/>
                </a:solidFill>
              </a:rPr>
              <a:t>inná</a:t>
            </a:r>
            <a:r>
              <a:rPr lang="is-IS" dirty="0">
                <a:solidFill>
                  <a:srgbClr val="FF0000"/>
                </a:solidFill>
              </a:rPr>
              <a:t> </a:t>
            </a:r>
            <a:r>
              <a:rPr lang="is-IS" dirty="0"/>
              <a:t>milli. Standa upp.</a:t>
            </a:r>
          </a:p>
          <a:p>
            <a:r>
              <a:rPr lang="is-IS" dirty="0"/>
              <a:t>Athugið </a:t>
            </a:r>
            <a:r>
              <a:rPr lang="is-IS" dirty="0">
                <a:solidFill>
                  <a:srgbClr val="FF0000"/>
                </a:solidFill>
              </a:rPr>
              <a:t>kvið og bakæfingar</a:t>
            </a:r>
            <a:r>
              <a:rPr lang="is-IS" dirty="0"/>
              <a:t>.</a:t>
            </a:r>
          </a:p>
          <a:p>
            <a:r>
              <a:rPr lang="is-IS" dirty="0"/>
              <a:t>Einbeiting á </a:t>
            </a:r>
            <a:r>
              <a:rPr lang="is-IS" dirty="0">
                <a:solidFill>
                  <a:srgbClr val="FF0000"/>
                </a:solidFill>
              </a:rPr>
              <a:t>rétta setustellingu.</a:t>
            </a:r>
          </a:p>
          <a:p>
            <a:r>
              <a:rPr lang="is-IS" dirty="0"/>
              <a:t>Sitja á </a:t>
            </a:r>
            <a:r>
              <a:rPr lang="is-IS" dirty="0">
                <a:solidFill>
                  <a:srgbClr val="FF0000"/>
                </a:solidFill>
              </a:rPr>
              <a:t>marga mismunandi </a:t>
            </a:r>
            <a:r>
              <a:rPr lang="is-IS" dirty="0"/>
              <a:t>vegu yfir daginn.</a:t>
            </a:r>
          </a:p>
          <a:p>
            <a:pPr marL="0" indent="0">
              <a:buNone/>
            </a:pPr>
            <a:endParaRPr lang="is-I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4"/>
            <a:ext cx="18288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1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33406</TotalTime>
  <Words>1337</Words>
  <Application>Microsoft Office PowerPoint</Application>
  <PresentationFormat>On-screen Show (4:3)</PresentationFormat>
  <Paragraphs>167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Líkamsbeiting (vinnuvistfræði)</vt:lpstr>
      <vt:lpstr>Maðurinn</vt:lpstr>
      <vt:lpstr>Vinnustellingar og vinnutækni</vt:lpstr>
      <vt:lpstr>Rétt líkamsbeiting(vinnuvistfræði)</vt:lpstr>
      <vt:lpstr>Hvað ber að forðast við vinnu</vt:lpstr>
      <vt:lpstr>Vinnustellingar </vt:lpstr>
      <vt:lpstr>     Grundvallaratriði</vt:lpstr>
      <vt:lpstr>Vinna sitjandi</vt:lpstr>
      <vt:lpstr>Vinna sitjandi</vt:lpstr>
      <vt:lpstr>Sitjandi vinna</vt:lpstr>
      <vt:lpstr>PowerPoint Presentation</vt:lpstr>
      <vt:lpstr>Að sitja of mikið</vt:lpstr>
      <vt:lpstr>Einhæf vinna</vt:lpstr>
      <vt:lpstr>Einhæf vinna</vt:lpstr>
      <vt:lpstr>Standandi vinna</vt:lpstr>
      <vt:lpstr>Lyfta og bera</vt:lpstr>
      <vt:lpstr>Lyfta og bera</vt:lpstr>
      <vt:lpstr>Rétt og rangt</vt:lpstr>
      <vt:lpstr>Hryggurinn</vt:lpstr>
      <vt:lpstr>Hryggjaliðir</vt:lpstr>
      <vt:lpstr>Hryggjaliðir</vt:lpstr>
      <vt:lpstr>Bakverkir</vt:lpstr>
      <vt:lpstr>Hvers vegna bakþjálfun</vt:lpstr>
      <vt:lpstr>Snjallsíminn - líkamsstaða</vt:lpstr>
      <vt:lpstr>Spurningar</vt:lpstr>
      <vt:lpstr>Spurningar</vt:lpstr>
    </vt:vector>
  </TitlesOfParts>
  <Company>Iðnskólinn Í Hafnarfirði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Líkamsbeiting (vinnuvistfræði)</dc:title>
  <dc:creator>Sigurbjörn Örn Hreiðarsson</dc:creator>
  <cp:lastModifiedBy>Björg Ósk Bjarnadóttir</cp:lastModifiedBy>
  <cp:revision>147</cp:revision>
  <dcterms:created xsi:type="dcterms:W3CDTF">2012-11-01T11:03:07Z</dcterms:created>
  <dcterms:modified xsi:type="dcterms:W3CDTF">2022-08-19T15:21:02Z</dcterms:modified>
</cp:coreProperties>
</file>