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70" r:id="rId2"/>
    <p:sldId id="280" r:id="rId3"/>
    <p:sldId id="256" r:id="rId4"/>
    <p:sldId id="286" r:id="rId5"/>
    <p:sldId id="283" r:id="rId6"/>
    <p:sldId id="282" r:id="rId7"/>
    <p:sldId id="278" r:id="rId8"/>
    <p:sldId id="258" r:id="rId9"/>
    <p:sldId id="274" r:id="rId10"/>
    <p:sldId id="260" r:id="rId11"/>
    <p:sldId id="262" r:id="rId12"/>
    <p:sldId id="275" r:id="rId13"/>
    <p:sldId id="263" r:id="rId14"/>
    <p:sldId id="276" r:id="rId15"/>
    <p:sldId id="264" r:id="rId16"/>
    <p:sldId id="273" r:id="rId17"/>
    <p:sldId id="265" r:id="rId18"/>
    <p:sldId id="266" r:id="rId19"/>
    <p:sldId id="267" r:id="rId20"/>
    <p:sldId id="287" r:id="rId21"/>
    <p:sldId id="277" r:id="rId22"/>
  </p:sldIdLst>
  <p:sldSz cx="9144000" cy="6858000" type="screen4x3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12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7A30-BE19-4B5B-A202-685999F347B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B50-5837-45E9-8BE8-F1839B5A949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8496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7A30-BE19-4B5B-A202-685999F347B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B50-5837-45E9-8BE8-F1839B5A949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3314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7A30-BE19-4B5B-A202-685999F347B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B50-5837-45E9-8BE8-F1839B5A949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3693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7A30-BE19-4B5B-A202-685999F347B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B50-5837-45E9-8BE8-F1839B5A949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2310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7A30-BE19-4B5B-A202-685999F347B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B50-5837-45E9-8BE8-F1839B5A949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3780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7A30-BE19-4B5B-A202-685999F347B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B50-5837-45E9-8BE8-F1839B5A949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4788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7A30-BE19-4B5B-A202-685999F347B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B50-5837-45E9-8BE8-F1839B5A949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24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7A30-BE19-4B5B-A202-685999F347B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B50-5837-45E9-8BE8-F1839B5A949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7442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7A30-BE19-4B5B-A202-685999F347B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B50-5837-45E9-8BE8-F1839B5A949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1752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7A30-BE19-4B5B-A202-685999F347B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B50-5837-45E9-8BE8-F1839B5A949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686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7A30-BE19-4B5B-A202-685999F347B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B50-5837-45E9-8BE8-F1839B5A949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626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D7A30-BE19-4B5B-A202-685999F347B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3B50-5837-45E9-8BE8-F1839B5A949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1982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4pb1i-Tq3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420888"/>
            <a:ext cx="6858000" cy="722461"/>
          </a:xfrm>
        </p:spPr>
        <p:txBody>
          <a:bodyPr>
            <a:normAutofit fontScale="90000"/>
          </a:bodyPr>
          <a:lstStyle/>
          <a:p>
            <a:pPr algn="ctr"/>
            <a:r>
              <a:rPr lang="is-IS" sz="4400" dirty="0"/>
              <a:t>Þjálfun heilsa og vellíðan</a:t>
            </a:r>
            <a:br>
              <a:rPr lang="is-IS" sz="4400" dirty="0"/>
            </a:br>
            <a:r>
              <a:rPr lang="is-IS" sz="3200" dirty="0"/>
              <a:t>Liðleiki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645024"/>
            <a:ext cx="6858000" cy="792088"/>
          </a:xfrm>
        </p:spPr>
        <p:txBody>
          <a:bodyPr/>
          <a:lstStyle/>
          <a:p>
            <a:r>
              <a:rPr lang="is-IS" dirty="0"/>
              <a:t>Lesbók </a:t>
            </a:r>
            <a:r>
              <a:rPr lang="is-IS" dirty="0" err="1"/>
              <a:t>bls</a:t>
            </a:r>
            <a:r>
              <a:rPr lang="is-IS" dirty="0"/>
              <a:t> 55-66</a:t>
            </a:r>
          </a:p>
        </p:txBody>
      </p:sp>
    </p:spTree>
    <p:extLst>
      <p:ext uri="{BB962C8B-B14F-4D97-AF65-F5344CB8AC3E}">
        <p14:creationId xmlns:p14="http://schemas.microsoft.com/office/powerpoint/2010/main" val="199933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25144"/>
            <a:ext cx="23336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Hvaða þættir hafa áhrif á liðleika?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/>
              <a:t>1. Ónóg upphitun. Heitari líkami virkar betur. </a:t>
            </a:r>
          </a:p>
          <a:p>
            <a:pPr marL="0" indent="0">
              <a:buNone/>
            </a:pPr>
            <a:r>
              <a:rPr lang="is-IS" dirty="0"/>
              <a:t>2. Hvernig beinin mætast í liðamótum.</a:t>
            </a:r>
          </a:p>
          <a:p>
            <a:pPr marL="0" indent="0">
              <a:buNone/>
            </a:pPr>
            <a:r>
              <a:rPr lang="is-IS" dirty="0"/>
              <a:t>3. Vöðvaspenna.</a:t>
            </a:r>
          </a:p>
          <a:p>
            <a:pPr marL="0" indent="0">
              <a:buNone/>
            </a:pPr>
            <a:r>
              <a:rPr lang="is-IS" dirty="0"/>
              <a:t>4. Bandvefur í vöðvum, sinum og liðum.</a:t>
            </a:r>
          </a:p>
          <a:p>
            <a:pPr marL="0" indent="0">
              <a:buNone/>
            </a:pPr>
            <a:r>
              <a:rPr lang="is-IS" dirty="0"/>
              <a:t>5. Meiðsli eða veikindi í liðnum eða vöðvunum í   kring. </a:t>
            </a:r>
          </a:p>
        </p:txBody>
      </p:sp>
    </p:spTree>
    <p:extLst>
      <p:ext uri="{BB962C8B-B14F-4D97-AF65-F5344CB8AC3E}">
        <p14:creationId xmlns:p14="http://schemas.microsoft.com/office/powerpoint/2010/main" val="327501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2592288" cy="1325563"/>
          </a:xfrm>
        </p:spPr>
        <p:txBody>
          <a:bodyPr>
            <a:normAutofit fontScale="90000"/>
          </a:bodyPr>
          <a:lstStyle/>
          <a:p>
            <a:r>
              <a:rPr lang="is-IS" dirty="0"/>
              <a:t>Hvað gerist inní liðum?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560776" cy="2107431"/>
          </a:xfrm>
        </p:spPr>
        <p:txBody>
          <a:bodyPr>
            <a:noAutofit/>
          </a:bodyPr>
          <a:lstStyle/>
          <a:p>
            <a:r>
              <a:rPr lang="is-IS" sz="2400" dirty="0"/>
              <a:t>Inn í liðnum myndast liðvökvi sem smyr liðinn.</a:t>
            </a:r>
          </a:p>
          <a:p>
            <a:r>
              <a:rPr lang="is-IS" sz="2400" dirty="0"/>
              <a:t>Á endum beinanna er mjúkt teygjanlegt brjósk.</a:t>
            </a:r>
          </a:p>
          <a:p>
            <a:r>
              <a:rPr lang="is-IS" sz="2400" dirty="0"/>
              <a:t>Í brjóskinu eru engar æðar.</a:t>
            </a:r>
          </a:p>
          <a:p>
            <a:r>
              <a:rPr lang="is-IS" sz="2400" dirty="0"/>
              <a:t>Brjóskið fær næringu úr liðvökvanum.</a:t>
            </a:r>
          </a:p>
          <a:p>
            <a:r>
              <a:rPr lang="is-IS" sz="2400" dirty="0"/>
              <a:t>Liðir verða að fá næga hreyfingu. </a:t>
            </a:r>
          </a:p>
          <a:p>
            <a:r>
              <a:rPr lang="is-IS" sz="2400" dirty="0"/>
              <a:t>Ef ekki þá minnkar liðbrjóskið sem getur valdið kvillum síðar á lífsleiðinni.</a:t>
            </a:r>
          </a:p>
        </p:txBody>
      </p:sp>
      <p:pic>
        <p:nvPicPr>
          <p:cNvPr id="1026" name="Picture 2" descr="Image result for bein lið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72816"/>
            <a:ext cx="3816424" cy="34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5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dirty="0"/>
              <a:t>Liðirnir</a:t>
            </a:r>
            <a:endParaRPr lang="en-GB" dirty="0"/>
          </a:p>
        </p:txBody>
      </p:sp>
      <p:pic>
        <p:nvPicPr>
          <p:cNvPr id="5124" name="Picture 5" descr="36a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133600"/>
            <a:ext cx="2079625" cy="4114800"/>
          </a:xfrm>
          <a:noFill/>
        </p:spPr>
      </p:pic>
      <p:sp>
        <p:nvSpPr>
          <p:cNvPr id="5123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685413" y="2118519"/>
            <a:ext cx="4419600" cy="4114800"/>
          </a:xfrm>
        </p:spPr>
        <p:txBody>
          <a:bodyPr/>
          <a:lstStyle/>
          <a:p>
            <a:pPr eaLnBrk="1" hangingPunct="1"/>
            <a:r>
              <a:rPr lang="is-IS" dirty="0"/>
              <a:t>Í liðamótum mætast beinin og tengjast saman með sterkum himnum.</a:t>
            </a:r>
          </a:p>
          <a:p>
            <a:pPr eaLnBrk="1" hangingPunct="1"/>
            <a:r>
              <a:rPr lang="is-IS" dirty="0"/>
              <a:t>Beinendarnir eru klæddir mjúku, teygjanlegu brjóski sem verja núningsfleti.</a:t>
            </a:r>
          </a:p>
          <a:p>
            <a:pPr eaLnBrk="1" hangingPunct="1"/>
            <a:r>
              <a:rPr lang="is-IS" dirty="0"/>
              <a:t>Liðurinn þolir mesta álagið í réttstöðu, þar sem brjóskið er þykkast.</a:t>
            </a:r>
          </a:p>
          <a:p>
            <a:pPr eaLnBrk="1" hangingPunct="1">
              <a:buFontTx/>
              <a:buNone/>
            </a:pPr>
            <a:endParaRPr lang="en-GB" dirty="0"/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2895600" y="5334000"/>
            <a:ext cx="990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is-IS" sz="1200"/>
              <a:t>liðbrjósk</a:t>
            </a:r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2895600" y="4495800"/>
            <a:ext cx="990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is-IS" sz="1200"/>
              <a:t>himna sem framleiðir liðvökva</a:t>
            </a: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2895600" y="4038600"/>
            <a:ext cx="990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is-IS" sz="1200"/>
              <a:t>liðhol</a:t>
            </a:r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2895600" y="3581400"/>
            <a:ext cx="990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is-IS" sz="1200"/>
              <a:t>liðhimna</a:t>
            </a: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2895600" y="3124200"/>
            <a:ext cx="990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is-IS" sz="1200"/>
              <a:t>liðband</a:t>
            </a:r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2819400" y="2743200"/>
            <a:ext cx="990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is-IS" sz="1200"/>
              <a:t>beinhimna</a:t>
            </a:r>
          </a:p>
        </p:txBody>
      </p:sp>
      <p:sp>
        <p:nvSpPr>
          <p:cNvPr id="5131" name="Line 14"/>
          <p:cNvSpPr>
            <a:spLocks noChangeShapeType="1"/>
          </p:cNvSpPr>
          <p:nvPr/>
        </p:nvSpPr>
        <p:spPr bwMode="auto">
          <a:xfrm flipH="1">
            <a:off x="2438400" y="2895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s-IS"/>
          </a:p>
        </p:txBody>
      </p:sp>
      <p:sp>
        <p:nvSpPr>
          <p:cNvPr id="5132" name="Line 15"/>
          <p:cNvSpPr>
            <a:spLocks noChangeShapeType="1"/>
          </p:cNvSpPr>
          <p:nvPr/>
        </p:nvSpPr>
        <p:spPr bwMode="auto">
          <a:xfrm flipH="1">
            <a:off x="2667000" y="3276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s-IS"/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 flipH="1">
            <a:off x="2590800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s-IS"/>
          </a:p>
        </p:txBody>
      </p:sp>
      <p:sp>
        <p:nvSpPr>
          <p:cNvPr id="5134" name="Line 17"/>
          <p:cNvSpPr>
            <a:spLocks noChangeShapeType="1"/>
          </p:cNvSpPr>
          <p:nvPr/>
        </p:nvSpPr>
        <p:spPr bwMode="auto">
          <a:xfrm flipH="1">
            <a:off x="2514600" y="41910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s-IS"/>
          </a:p>
        </p:txBody>
      </p:sp>
      <p:sp>
        <p:nvSpPr>
          <p:cNvPr id="5135" name="Line 18"/>
          <p:cNvSpPr>
            <a:spLocks noChangeShapeType="1"/>
          </p:cNvSpPr>
          <p:nvPr/>
        </p:nvSpPr>
        <p:spPr bwMode="auto">
          <a:xfrm flipH="1" flipV="1">
            <a:off x="2590800" y="4419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s-IS"/>
          </a:p>
        </p:txBody>
      </p:sp>
      <p:sp>
        <p:nvSpPr>
          <p:cNvPr id="5136" name="Line 19"/>
          <p:cNvSpPr>
            <a:spLocks noChangeShapeType="1"/>
          </p:cNvSpPr>
          <p:nvPr/>
        </p:nvSpPr>
        <p:spPr bwMode="auto">
          <a:xfrm flipH="1" flipV="1">
            <a:off x="2057400" y="4419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s-IS"/>
          </a:p>
        </p:txBody>
      </p:sp>
      <p:sp>
        <p:nvSpPr>
          <p:cNvPr id="5137" name="Text Box 20"/>
          <p:cNvSpPr txBox="1">
            <a:spLocks noChangeArrowheads="1"/>
          </p:cNvSpPr>
          <p:nvPr/>
        </p:nvSpPr>
        <p:spPr bwMode="auto">
          <a:xfrm>
            <a:off x="762000" y="59436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is-IS"/>
          </a:p>
        </p:txBody>
      </p:sp>
      <p:sp>
        <p:nvSpPr>
          <p:cNvPr id="5138" name="Text Box 21"/>
          <p:cNvSpPr txBox="1">
            <a:spLocks noChangeArrowheads="1"/>
          </p:cNvSpPr>
          <p:nvPr/>
        </p:nvSpPr>
        <p:spPr bwMode="auto">
          <a:xfrm>
            <a:off x="533400" y="1524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is-IS"/>
              <a:t>Hreyfanlegur liður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2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Vöðvarnir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Inn í vöðvunum eru margir vöðvaþræðir.</a:t>
            </a:r>
          </a:p>
          <a:p>
            <a:r>
              <a:rPr lang="is-IS" dirty="0"/>
              <a:t>Kringum vöðvaþræðina og milli þeirra er bandvefur.</a:t>
            </a:r>
          </a:p>
          <a:p>
            <a:r>
              <a:rPr lang="is-IS" dirty="0"/>
              <a:t>Bandvefurinn ræður lengd og stífleika vöðvans.</a:t>
            </a:r>
          </a:p>
          <a:p>
            <a:r>
              <a:rPr lang="is-IS" dirty="0"/>
              <a:t>Með liðleikaþjálfun þá teygjum við bandvefinn sem er gott.</a:t>
            </a:r>
          </a:p>
        </p:txBody>
      </p:sp>
    </p:spTree>
    <p:extLst>
      <p:ext uri="{BB962C8B-B14F-4D97-AF65-F5344CB8AC3E}">
        <p14:creationId xmlns:p14="http://schemas.microsoft.com/office/powerpoint/2010/main" val="337029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dirty="0"/>
              <a:t>Vöðvarnir</a:t>
            </a:r>
            <a:endParaRPr lang="en-GB" dirty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251520" y="1484784"/>
            <a:ext cx="3456384" cy="44196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is-IS" sz="3200" dirty="0"/>
              <a:t>Vöðvarnir hreyfa líkamann og halda liðum réttum.</a:t>
            </a:r>
          </a:p>
          <a:p>
            <a:pPr eaLnBrk="1" hangingPunct="1"/>
            <a:r>
              <a:rPr lang="is-IS" sz="3200" dirty="0"/>
              <a:t>Vöðvinn er myndaður úr mörgum </a:t>
            </a:r>
            <a:r>
              <a:rPr lang="is-IS" sz="3200" b="1" dirty="0"/>
              <a:t>vöðvaþráðum.</a:t>
            </a:r>
          </a:p>
          <a:p>
            <a:pPr eaLnBrk="1" hangingPunct="1"/>
            <a:r>
              <a:rPr lang="en-GB" sz="3200" dirty="0" err="1"/>
              <a:t>Kringum</a:t>
            </a:r>
            <a:r>
              <a:rPr lang="en-GB" sz="3200" dirty="0"/>
              <a:t> </a:t>
            </a:r>
            <a:r>
              <a:rPr lang="en-GB" sz="3200" dirty="0" err="1"/>
              <a:t>vöðvaþræðina</a:t>
            </a:r>
            <a:r>
              <a:rPr lang="en-GB" sz="3200" dirty="0"/>
              <a:t> </a:t>
            </a:r>
            <a:r>
              <a:rPr lang="en-GB" sz="3200" dirty="0" err="1"/>
              <a:t>og</a:t>
            </a:r>
            <a:r>
              <a:rPr lang="en-GB" sz="3200" dirty="0"/>
              <a:t> </a:t>
            </a:r>
            <a:r>
              <a:rPr lang="en-GB" sz="3200" dirty="0" err="1"/>
              <a:t>milli</a:t>
            </a:r>
            <a:r>
              <a:rPr lang="en-GB" sz="3200" dirty="0"/>
              <a:t> </a:t>
            </a:r>
            <a:r>
              <a:rPr lang="en-GB" sz="3200" dirty="0" err="1"/>
              <a:t>þeirra</a:t>
            </a:r>
            <a:r>
              <a:rPr lang="en-GB" sz="3200" dirty="0"/>
              <a:t> </a:t>
            </a:r>
            <a:r>
              <a:rPr lang="is-IS" sz="3200" dirty="0"/>
              <a:t>er </a:t>
            </a:r>
            <a:r>
              <a:rPr lang="en-GB" sz="3200" b="1" dirty="0" err="1"/>
              <a:t>bandvefur</a:t>
            </a:r>
            <a:r>
              <a:rPr lang="en-GB" sz="3200" b="1" dirty="0"/>
              <a:t>.</a:t>
            </a:r>
          </a:p>
          <a:p>
            <a:pPr eaLnBrk="1" hangingPunct="1"/>
            <a:r>
              <a:rPr lang="en-GB" sz="3200" b="1" dirty="0" err="1"/>
              <a:t>Bandvefurinn</a:t>
            </a:r>
            <a:r>
              <a:rPr lang="en-GB" sz="3200" b="1" dirty="0"/>
              <a:t> </a:t>
            </a:r>
            <a:r>
              <a:rPr lang="en-GB" sz="3200" dirty="0" err="1"/>
              <a:t>ræður</a:t>
            </a:r>
            <a:r>
              <a:rPr lang="en-GB" sz="3200" dirty="0"/>
              <a:t> </a:t>
            </a:r>
            <a:r>
              <a:rPr lang="en-GB" sz="3200" dirty="0" err="1"/>
              <a:t>lengd</a:t>
            </a:r>
            <a:r>
              <a:rPr lang="en-GB" sz="3200" dirty="0"/>
              <a:t> </a:t>
            </a:r>
            <a:r>
              <a:rPr lang="en-GB" sz="3200" dirty="0" err="1"/>
              <a:t>og</a:t>
            </a:r>
            <a:r>
              <a:rPr lang="en-GB" sz="3200" dirty="0"/>
              <a:t> </a:t>
            </a:r>
            <a:r>
              <a:rPr lang="en-GB" sz="3200" dirty="0" err="1"/>
              <a:t>stífleika</a:t>
            </a:r>
            <a:r>
              <a:rPr lang="en-GB" sz="3200" dirty="0"/>
              <a:t> </a:t>
            </a:r>
            <a:r>
              <a:rPr lang="en-GB" sz="3200" dirty="0" err="1"/>
              <a:t>vöðvans</a:t>
            </a:r>
            <a:r>
              <a:rPr lang="en-GB" sz="3200" dirty="0"/>
              <a:t>.</a:t>
            </a:r>
          </a:p>
          <a:p>
            <a:pPr eaLnBrk="1" hangingPunct="1"/>
            <a:r>
              <a:rPr lang="en-GB" sz="3200" b="1" dirty="0" err="1"/>
              <a:t>Liðleikaþjálfun</a:t>
            </a:r>
            <a:r>
              <a:rPr lang="en-GB" sz="3200" b="1" dirty="0"/>
              <a:t> </a:t>
            </a:r>
            <a:r>
              <a:rPr lang="en-GB" sz="3200" dirty="0" err="1"/>
              <a:t>felst</a:t>
            </a:r>
            <a:r>
              <a:rPr lang="en-GB" sz="3200" dirty="0"/>
              <a:t> </a:t>
            </a:r>
            <a:r>
              <a:rPr lang="en-GB" sz="3200" dirty="0" err="1"/>
              <a:t>þ.a.l</a:t>
            </a:r>
            <a:r>
              <a:rPr lang="en-GB" sz="3200" dirty="0"/>
              <a:t>. í </a:t>
            </a:r>
            <a:r>
              <a:rPr lang="is-IS" sz="3200" dirty="0"/>
              <a:t>því </a:t>
            </a:r>
            <a:r>
              <a:rPr lang="en-GB" sz="3200" dirty="0" err="1"/>
              <a:t>að</a:t>
            </a:r>
            <a:r>
              <a:rPr lang="en-GB" sz="3200" dirty="0"/>
              <a:t> </a:t>
            </a:r>
            <a:r>
              <a:rPr lang="en-GB" sz="3200" dirty="0" err="1"/>
              <a:t>teygja</a:t>
            </a:r>
            <a:r>
              <a:rPr lang="en-GB" sz="3200" dirty="0"/>
              <a:t> á </a:t>
            </a:r>
            <a:r>
              <a:rPr lang="en-GB" sz="3200" dirty="0" err="1"/>
              <a:t>bandvef</a:t>
            </a:r>
            <a:r>
              <a:rPr lang="is-IS" sz="3200" dirty="0"/>
              <a:t> </a:t>
            </a:r>
            <a:r>
              <a:rPr lang="en-GB" sz="3200" dirty="0" err="1"/>
              <a:t>vöðvans</a:t>
            </a:r>
            <a:r>
              <a:rPr lang="en-GB" sz="3200" dirty="0"/>
              <a:t>.</a:t>
            </a:r>
            <a:endParaRPr lang="en-GB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41" y="1930400"/>
            <a:ext cx="3327201" cy="27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7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Of mikill liðleiki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Of mikill liðleiki krefst þess að vöðvar í kring séu vel þjálfaðir svo stöðuleiki haldist.</a:t>
            </a:r>
          </a:p>
          <a:p>
            <a:r>
              <a:rPr lang="is-IS" dirty="0"/>
              <a:t>Ef liðleiki verður of mikill er alltof auðvelt að snúa sig t.d. í ökklalið og erfitt getur reynst að halda líkamanum stöðugum í mismunandi hreyfingum.</a:t>
            </a:r>
          </a:p>
          <a:p>
            <a:r>
              <a:rPr lang="is-IS" b="1" dirty="0"/>
              <a:t>Besta vörn liðamóta er sterkt vöðvakerfi í kring.</a:t>
            </a:r>
          </a:p>
        </p:txBody>
      </p:sp>
    </p:spTree>
    <p:extLst>
      <p:ext uri="{BB962C8B-B14F-4D97-AF65-F5344CB8AC3E}">
        <p14:creationId xmlns:p14="http://schemas.microsoft.com/office/powerpoint/2010/main" val="14341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Of mikill liðleiki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>
                <a:hlinkClick r:id="rId2"/>
              </a:rPr>
              <a:t>https://www.youtube.com/watch?v=V4pb1i-Tq3g</a:t>
            </a:r>
            <a:endParaRPr lang="is-IS" dirty="0"/>
          </a:p>
          <a:p>
            <a:pPr marL="0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857589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Þjálfun liðleika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9552" y="2132856"/>
            <a:ext cx="3090672" cy="576262"/>
          </a:xfrm>
        </p:spPr>
        <p:txBody>
          <a:bodyPr/>
          <a:lstStyle/>
          <a:p>
            <a:r>
              <a:rPr lang="is-IS" dirty="0"/>
              <a:t>Virkar teygjur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s-IS" dirty="0"/>
          </a:p>
          <a:p>
            <a:r>
              <a:rPr lang="is-IS" dirty="0"/>
              <a:t>Þá teygjum við með því að nota eigið vöðvaafl. Teygt er til hins ýtrasta og teygju haldið í 20-60 sek.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s-IS" dirty="0"/>
              <a:t>Óvirkar teygjur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s-IS" dirty="0"/>
              <a:t>Í óvirkum teygjum er átt við að teygja með hjálp einhvers félaga eða nýta sér líkamsþyngdina.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88553"/>
            <a:ext cx="19431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09120"/>
            <a:ext cx="264811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05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6347713" cy="1320800"/>
          </a:xfrm>
        </p:spPr>
        <p:txBody>
          <a:bodyPr/>
          <a:lstStyle/>
          <a:p>
            <a:r>
              <a:rPr lang="is-IS" dirty="0"/>
              <a:t>Þjálfun liðleika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Spennu-og teygjuaðferðin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s-IS" dirty="0"/>
              <a:t>Þreyta vöðvann áður en teygt er á honum. </a:t>
            </a:r>
          </a:p>
          <a:p>
            <a:r>
              <a:rPr lang="is-IS" dirty="0"/>
              <a:t>Vöðvinn verður slakari meðan á teygjunni stendur.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s-IS" dirty="0"/>
              <a:t>Langtímateygjur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s-IS" dirty="0"/>
              <a:t>Í langtímateygju (strekkingu) er haldið í ystu stöðu, í 20 sek- 2 mín.</a:t>
            </a:r>
          </a:p>
        </p:txBody>
      </p:sp>
    </p:spTree>
    <p:extLst>
      <p:ext uri="{BB962C8B-B14F-4D97-AF65-F5344CB8AC3E}">
        <p14:creationId xmlns:p14="http://schemas.microsoft.com/office/powerpoint/2010/main" val="298870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Góðar reglur fyrir liðleikaþjálfun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s-IS" dirty="0"/>
              <a:t>1. Heitir vöðvar og liðir.</a:t>
            </a:r>
          </a:p>
          <a:p>
            <a:pPr marL="0" indent="0">
              <a:buNone/>
            </a:pPr>
            <a:r>
              <a:rPr lang="is-IS" dirty="0"/>
              <a:t>2. Lærið æfingarnar vel.</a:t>
            </a:r>
          </a:p>
          <a:p>
            <a:pPr marL="0" indent="0">
              <a:buNone/>
            </a:pPr>
            <a:r>
              <a:rPr lang="is-IS" dirty="0"/>
              <a:t>3. Teygið að sársaukamörkum. Þetta á ekki að vera vont.</a:t>
            </a:r>
          </a:p>
          <a:p>
            <a:pPr marL="0" indent="0">
              <a:buNone/>
            </a:pPr>
            <a:r>
              <a:rPr lang="is-IS" dirty="0"/>
              <a:t>4. Gerið æfingarnar rólega. </a:t>
            </a:r>
          </a:p>
          <a:p>
            <a:pPr marL="0" indent="0">
              <a:buNone/>
            </a:pPr>
            <a:r>
              <a:rPr lang="is-IS" dirty="0"/>
              <a:t>5. Gera æfingar við ykkar hæfi og þarfir.</a:t>
            </a:r>
          </a:p>
          <a:p>
            <a:pPr marL="0" indent="0">
              <a:buNone/>
            </a:pPr>
            <a:r>
              <a:rPr lang="is-IS" dirty="0"/>
              <a:t>6. Frá 20 sek uppí 2 mín teygjur.</a:t>
            </a:r>
          </a:p>
          <a:p>
            <a:pPr marL="0" indent="0">
              <a:buNone/>
            </a:pPr>
            <a:r>
              <a:rPr lang="is-IS" dirty="0"/>
              <a:t>7. Ekki teygja á of þreyttum vöðvum. Slökun fyrst.</a:t>
            </a:r>
          </a:p>
          <a:p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00464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/>
              <a:t>Hvað hugsar </a:t>
            </a:r>
            <a:r>
              <a:rPr lang="is-IS" dirty="0" err="1"/>
              <a:t>þú</a:t>
            </a:r>
            <a:r>
              <a:rPr lang="is-IS" dirty="0"/>
              <a:t> þegar minnst er á liðleika?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Íþróttafólk?</a:t>
            </a:r>
          </a:p>
          <a:p>
            <a:r>
              <a:rPr lang="is-IS" dirty="0"/>
              <a:t>Yoga?</a:t>
            </a:r>
          </a:p>
          <a:p>
            <a:r>
              <a:rPr lang="is-IS" dirty="0"/>
              <a:t>Klæða sig í sokka?</a:t>
            </a:r>
          </a:p>
          <a:p>
            <a:r>
              <a:rPr lang="is-IS" dirty="0"/>
              <a:t>Teygja sig í eitthvað?</a:t>
            </a:r>
          </a:p>
          <a:p>
            <a:r>
              <a:rPr lang="is-IS" dirty="0"/>
              <a:t>Fimleika?</a:t>
            </a:r>
          </a:p>
          <a:p>
            <a:r>
              <a:rPr lang="is-IS" dirty="0"/>
              <a:t>Ballet?</a:t>
            </a:r>
          </a:p>
          <a:p>
            <a:r>
              <a:rPr lang="is-IS" dirty="0"/>
              <a:t>Annað?</a:t>
            </a:r>
          </a:p>
        </p:txBody>
      </p:sp>
    </p:spTree>
    <p:extLst>
      <p:ext uri="{BB962C8B-B14F-4D97-AF65-F5344CB8AC3E}">
        <p14:creationId xmlns:p14="http://schemas.microsoft.com/office/powerpoint/2010/main" val="42718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22447"/>
            <a:ext cx="8568952" cy="672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657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/>
              <a:t>Spurningar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s-IS" dirty="0"/>
              <a:t>1. Hvað er liðleiki?</a:t>
            </a:r>
          </a:p>
          <a:p>
            <a:pPr marL="0" indent="0">
              <a:buNone/>
            </a:pPr>
            <a:r>
              <a:rPr lang="is-IS" dirty="0"/>
              <a:t>2. Hver er munurinn á teygjum og liðleikaþjálfun?</a:t>
            </a:r>
          </a:p>
          <a:p>
            <a:pPr marL="0" indent="0">
              <a:buNone/>
            </a:pPr>
            <a:r>
              <a:rPr lang="is-IS" dirty="0"/>
              <a:t>3. Nefndu dæmi um mikilvægi liðleika.</a:t>
            </a:r>
          </a:p>
          <a:p>
            <a:pPr marL="0" indent="0">
              <a:buNone/>
            </a:pPr>
            <a:r>
              <a:rPr lang="is-IS" dirty="0"/>
              <a:t>4. Hvaða þættir hafa áhrif á liðleika okkar?</a:t>
            </a:r>
          </a:p>
          <a:p>
            <a:pPr marL="0" indent="0">
              <a:buNone/>
            </a:pPr>
            <a:r>
              <a:rPr lang="is-IS" dirty="0"/>
              <a:t>5. Hvað er liður og nefndu dæmi um liði.</a:t>
            </a:r>
          </a:p>
          <a:p>
            <a:pPr marL="0" indent="0">
              <a:buNone/>
            </a:pPr>
            <a:r>
              <a:rPr lang="is-IS" dirty="0"/>
              <a:t>6. Hvaða hlutverki gegnir liðvökvi og hvar fer framleiðsla hans fram?</a:t>
            </a:r>
          </a:p>
          <a:p>
            <a:pPr marL="0" indent="0">
              <a:buNone/>
            </a:pPr>
            <a:r>
              <a:rPr lang="is-IS" dirty="0"/>
              <a:t>7. Hvað er bandvefur og hvert er hlutverk hans. Hvað gerir teygjanleiki fyrir bandvef?</a:t>
            </a:r>
          </a:p>
          <a:p>
            <a:pPr marL="0" indent="0">
              <a:buNone/>
            </a:pPr>
            <a:r>
              <a:rPr lang="is-IS" dirty="0"/>
              <a:t>8. Hvað er besta vörn liðamóta?</a:t>
            </a:r>
          </a:p>
          <a:p>
            <a:pPr marL="0" indent="0">
              <a:buNone/>
            </a:pPr>
            <a:r>
              <a:rPr lang="is-IS" dirty="0"/>
              <a:t>9. Hver er munurinn á virkri og óvirkri teygju?</a:t>
            </a:r>
          </a:p>
          <a:p>
            <a:pPr marL="0" indent="0">
              <a:buNone/>
            </a:pPr>
            <a:r>
              <a:rPr lang="is-IS" dirty="0"/>
              <a:t>10.Útskýrðu langtímateygju.</a:t>
            </a:r>
          </a:p>
          <a:p>
            <a:pPr marL="0" indent="0">
              <a:buNone/>
            </a:pPr>
            <a:r>
              <a:rPr lang="is-IS" dirty="0"/>
              <a:t>11. Hvaða góðu ráð þarf að hafa í huga við liðleikaþjálfun?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2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Hvað er Liðleiki?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b="1" dirty="0"/>
              <a:t>Liðleiki er hreyfigeta liðanna. </a:t>
            </a:r>
          </a:p>
          <a:p>
            <a:r>
              <a:rPr lang="is-IS" b="1" dirty="0"/>
              <a:t>Liður er þar sem bein mætast.</a:t>
            </a:r>
          </a:p>
          <a:p>
            <a:r>
              <a:rPr lang="is-IS" dirty="0"/>
              <a:t>Til að viðhalda og bæta liðleika þarf að gera æfingar reglulega.</a:t>
            </a:r>
          </a:p>
        </p:txBody>
      </p:sp>
      <p:pic>
        <p:nvPicPr>
          <p:cNvPr id="6" name="Picture 2" descr="Image result for bein lið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4005064"/>
            <a:ext cx="2808312" cy="251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36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6256" y="188640"/>
            <a:ext cx="1361728" cy="269435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82" y="4211502"/>
            <a:ext cx="2133228" cy="210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10481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8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Liður/Liðir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Liður eða liðamót er þar sem tvö eða fleiri bein tengjast saman með sterkum himnum.</a:t>
            </a:r>
          </a:p>
          <a:p>
            <a:endParaRPr lang="is-I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640871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16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Liðleiki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Liðleiki er einn þáttur í líkamlegu hreysti einstaklingsins. Eins og þol, kraftur, samhæfing </a:t>
            </a:r>
            <a:r>
              <a:rPr lang="is-IS" dirty="0" err="1"/>
              <a:t>osfrv</a:t>
            </a:r>
            <a:r>
              <a:rPr lang="is-IS" dirty="0"/>
              <a:t>.</a:t>
            </a:r>
          </a:p>
          <a:p>
            <a:r>
              <a:rPr lang="is-IS" dirty="0"/>
              <a:t>Liðleika þarf að þjálfa upp og viðhalda með teygjuæfingum.</a:t>
            </a:r>
          </a:p>
          <a:p>
            <a:r>
              <a:rPr lang="is-IS" dirty="0"/>
              <a:t>Til að ná góðri tækni í íþróttum þurfa menn að vera liðugir.</a:t>
            </a:r>
          </a:p>
        </p:txBody>
      </p:sp>
    </p:spTree>
    <p:extLst>
      <p:ext uri="{BB962C8B-B14F-4D97-AF65-F5344CB8AC3E}">
        <p14:creationId xmlns:p14="http://schemas.microsoft.com/office/powerpoint/2010/main" val="344497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Hvar er þörf fyrir liðleika?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Íþróttamenn þurfa að vera </a:t>
            </a:r>
            <a:r>
              <a:rPr lang="is-IS" dirty="0" err="1"/>
              <a:t>liðugir</a:t>
            </a:r>
            <a:r>
              <a:rPr lang="is-IS" dirty="0"/>
              <a:t>. Sérstaklega þeir sem þurfa á tækni að halda.</a:t>
            </a:r>
          </a:p>
          <a:p>
            <a:r>
              <a:rPr lang="is-IS" dirty="0"/>
              <a:t>Vinnandi fólk. Bæði í sitjandi vinnu og hreyfivinnu.</a:t>
            </a:r>
          </a:p>
          <a:p>
            <a:r>
              <a:rPr lang="is-IS" dirty="0"/>
              <a:t>Liðleiki skiptir miklu uppá góða líkamsstöðu.</a:t>
            </a:r>
          </a:p>
          <a:p>
            <a:r>
              <a:rPr lang="is-IS" dirty="0"/>
              <a:t>Hefur jákvæð áhrif á líkamsbeitingu.</a:t>
            </a:r>
          </a:p>
          <a:p>
            <a:endParaRPr lang="is-IS" dirty="0"/>
          </a:p>
          <a:p>
            <a:endParaRPr lang="is-I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277780"/>
            <a:ext cx="1744209" cy="259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4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Til hvers liðleiki?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Liðleiki getur komið í veg fyrir meiðsli eins og tognun. Kemst betur í ystu stöðu með liðinn.</a:t>
            </a:r>
          </a:p>
          <a:p>
            <a:r>
              <a:rPr lang="is-IS" dirty="0"/>
              <a:t>Vöðvar sem eru sterkir og teygjanlegir eru tilbúnari fyrir átök en stífir vöðvar. </a:t>
            </a:r>
          </a:p>
          <a:p>
            <a:r>
              <a:rPr lang="is-IS" dirty="0"/>
              <a:t>Spenntur vöðvi hefur neikvæð áhrif á liðleika.</a:t>
            </a:r>
          </a:p>
          <a:p>
            <a:r>
              <a:rPr lang="is-IS" dirty="0"/>
              <a:t>Spenntur vöðvi eyðir meiri orku en slakur, og hindrar blóðflæði sem kostar minna súrefni og næringu til vöðvans.</a:t>
            </a:r>
          </a:p>
        </p:txBody>
      </p:sp>
    </p:spTree>
    <p:extLst>
      <p:ext uri="{BB962C8B-B14F-4D97-AF65-F5344CB8AC3E}">
        <p14:creationId xmlns:p14="http://schemas.microsoft.com/office/powerpoint/2010/main" val="18133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Viðhald og </a:t>
            </a:r>
            <a:r>
              <a:rPr lang="is-IS" dirty="0" err="1"/>
              <a:t>bæting</a:t>
            </a:r>
            <a:r>
              <a:rPr lang="is-IS" dirty="0"/>
              <a:t> liðleika.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Teygjur og liðleikaþjálfun er ekki það sama</a:t>
            </a:r>
          </a:p>
          <a:p>
            <a:r>
              <a:rPr lang="is-IS" dirty="0"/>
              <a:t>Við getum teygt án þess að bæta liðleika í liðum.  Þá tölum við um teygjur.</a:t>
            </a:r>
          </a:p>
          <a:p>
            <a:r>
              <a:rPr lang="is-IS" dirty="0"/>
              <a:t>Teygjur eftir æfingu viðhalda liðleika og eykur vellíðan.</a:t>
            </a:r>
          </a:p>
          <a:p>
            <a:r>
              <a:rPr lang="is-IS" dirty="0"/>
              <a:t>Aðalmarkmið teygjuæfinga er að viðhalda hreyfigetu í liðum.</a:t>
            </a:r>
          </a:p>
          <a:p>
            <a:endParaRPr lang="is-I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085184"/>
            <a:ext cx="27527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0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Teyjur og liðleikaþjálfun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Á meðan teygjur ganga út á að viðhalda liðleika þá gengur liðleika þjálfun útá að bæta liðleika þ.e auka mýkt</a:t>
            </a:r>
          </a:p>
          <a:p>
            <a:r>
              <a:rPr lang="is-IS" dirty="0"/>
              <a:t>Til að bæta liðleika verður að teygja frá 20 sek til 2 mín hver teygja og jafnvel nokkrar umferðir.</a:t>
            </a:r>
          </a:p>
          <a:p>
            <a:r>
              <a:rPr lang="is-IS" dirty="0"/>
              <a:t>Liðleikaþjálfun tekur tíma.</a:t>
            </a:r>
          </a:p>
          <a:p>
            <a:endParaRPr lang="is-I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316683"/>
            <a:ext cx="17145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5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38238</TotalTime>
  <Words>872</Words>
  <Application>Microsoft Office PowerPoint</Application>
  <PresentationFormat>On-screen Show (4:3)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Þjálfun heilsa og vellíðan Liðleiki</vt:lpstr>
      <vt:lpstr>Hvað hugsar þú þegar minnst er á liðleika?</vt:lpstr>
      <vt:lpstr>Hvað er Liðleiki? </vt:lpstr>
      <vt:lpstr>Liður/Liðir</vt:lpstr>
      <vt:lpstr>Liðleiki</vt:lpstr>
      <vt:lpstr>Hvar er þörf fyrir liðleika?</vt:lpstr>
      <vt:lpstr>Til hvers liðleiki?</vt:lpstr>
      <vt:lpstr>Viðhald og bæting liðleika.</vt:lpstr>
      <vt:lpstr>Teyjur og liðleikaþjálfun</vt:lpstr>
      <vt:lpstr>Hvaða þættir hafa áhrif á liðleika?</vt:lpstr>
      <vt:lpstr>Hvað gerist inní liðum?</vt:lpstr>
      <vt:lpstr>Liðirnir</vt:lpstr>
      <vt:lpstr>Vöðvarnir</vt:lpstr>
      <vt:lpstr>Vöðvarnir</vt:lpstr>
      <vt:lpstr>Of mikill liðleiki</vt:lpstr>
      <vt:lpstr>Of mikill liðleiki</vt:lpstr>
      <vt:lpstr>Þjálfun liðleika</vt:lpstr>
      <vt:lpstr>Þjálfun liðleika</vt:lpstr>
      <vt:lpstr>Góðar reglur fyrir liðleikaþjálfun</vt:lpstr>
      <vt:lpstr>PowerPoint Presentation</vt:lpstr>
      <vt:lpstr>Spurningar</vt:lpstr>
    </vt:vector>
  </TitlesOfParts>
  <Company>Skýrr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Hvað er Liðleiki?</dc:title>
  <dc:creator>Bríet Pálsdóttir</dc:creator>
  <cp:lastModifiedBy>Björg Ósk Bjarnadóttir</cp:lastModifiedBy>
  <cp:revision>98</cp:revision>
  <dcterms:created xsi:type="dcterms:W3CDTF">2012-10-09T20:04:29Z</dcterms:created>
  <dcterms:modified xsi:type="dcterms:W3CDTF">2022-08-19T15:22:56Z</dcterms:modified>
</cp:coreProperties>
</file>