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2"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utomating the Creation of User Accounts" id="{4EBA2484-6B93-4AA9-8C30-A5868B0332B6}">
          <p14:sldIdLst>
            <p14:sldId id="257"/>
            <p14:sldId id="258"/>
            <p14:sldId id="259"/>
            <p14:sldId id="260"/>
            <p14:sldId id="261"/>
            <p14:sldId id="263"/>
            <p14:sldId id="264"/>
            <p14:sldId id="262"/>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6" autoAdjust="0"/>
    <p:restoredTop sz="94660"/>
  </p:normalViewPr>
  <p:slideViewPr>
    <p:cSldViewPr snapToGrid="0">
      <p:cViewPr varScale="1">
        <p:scale>
          <a:sx n="106" d="100"/>
          <a:sy n="106" d="100"/>
        </p:scale>
        <p:origin x="12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D1DA83-0278-4320-808E-4AAC04052CDD}"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413088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D1DA83-0278-4320-808E-4AAC04052CDD}"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338222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D1DA83-0278-4320-808E-4AAC04052CDD}"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399264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D1DA83-0278-4320-808E-4AAC04052CDD}"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247734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1DA83-0278-4320-808E-4AAC04052CDD}"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244420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D1DA83-0278-4320-808E-4AAC04052CDD}"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219380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D1DA83-0278-4320-808E-4AAC04052CDD}"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242792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D1DA83-0278-4320-808E-4AAC04052CDD}"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281298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1DA83-0278-4320-808E-4AAC04052CDD}"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324795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D1DA83-0278-4320-808E-4AAC04052CDD}"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7847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D1DA83-0278-4320-808E-4AAC04052CDD}"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83FBC-5341-442E-8601-E2500B8775D3}" type="slidenum">
              <a:rPr lang="en-US" smtClean="0"/>
              <a:t>‹#›</a:t>
            </a:fld>
            <a:endParaRPr lang="en-US"/>
          </a:p>
        </p:txBody>
      </p:sp>
    </p:spTree>
    <p:extLst>
      <p:ext uri="{BB962C8B-B14F-4D97-AF65-F5344CB8AC3E}">
        <p14:creationId xmlns:p14="http://schemas.microsoft.com/office/powerpoint/2010/main" val="390678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1DA83-0278-4320-808E-4AAC04052CDD}" type="datetimeFigureOut">
              <a:rPr lang="en-US" smtClean="0"/>
              <a:t>9/10/2019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83FBC-5341-442E-8601-E2500B8775D3}" type="slidenum">
              <a:rPr lang="en-US" smtClean="0"/>
              <a:t>‹#›</a:t>
            </a:fld>
            <a:endParaRPr lang="en-US"/>
          </a:p>
        </p:txBody>
      </p:sp>
    </p:spTree>
    <p:extLst>
      <p:ext uri="{BB962C8B-B14F-4D97-AF65-F5344CB8AC3E}">
        <p14:creationId xmlns:p14="http://schemas.microsoft.com/office/powerpoint/2010/main" val="166396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en-US" sz="4000" b="1" dirty="0">
                <a:solidFill>
                  <a:schemeClr val="bg1"/>
                </a:solidFill>
              </a:rPr>
              <a:t>Automating the Creation of User Accounts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211287"/>
            <a:ext cx="9144000" cy="5189512"/>
          </a:xfrm>
        </p:spPr>
        <p:txBody>
          <a:bodyPr anchorCtr="0"/>
          <a:lstStyle/>
          <a:p>
            <a:pPr algn="l"/>
            <a:r>
              <a:rPr lang="en-US" sz="3200" dirty="0">
                <a:solidFill>
                  <a:schemeClr val="accent5"/>
                </a:solidFill>
              </a:rPr>
              <a:t>After this lesson, you will be able to:</a:t>
            </a:r>
          </a:p>
          <a:p>
            <a:pPr marL="457200" indent="-457200" algn="l">
              <a:buFont typeface="Wingdings" panose="05000000000000000000" pitchFamily="2" charset="2"/>
              <a:buChar char="§"/>
            </a:pPr>
            <a:r>
              <a:rPr lang="en-US" sz="3200" dirty="0"/>
              <a:t>Create users from user account templates.</a:t>
            </a:r>
          </a:p>
          <a:p>
            <a:pPr marL="457200" indent="-457200" algn="l">
              <a:buFont typeface="Wingdings" panose="05000000000000000000" pitchFamily="2" charset="2"/>
              <a:buChar char="§"/>
            </a:pPr>
            <a:r>
              <a:rPr lang="en-US" sz="3200" dirty="0"/>
              <a:t>Import users with CSVDE.</a:t>
            </a:r>
          </a:p>
          <a:p>
            <a:pPr marL="457200" indent="-457200" algn="l">
              <a:buFont typeface="Wingdings" panose="05000000000000000000" pitchFamily="2" charset="2"/>
              <a:buChar char="§"/>
            </a:pPr>
            <a:r>
              <a:rPr lang="en-US" sz="3200" dirty="0"/>
              <a:t>Set password with PowerShell</a:t>
            </a:r>
          </a:p>
          <a:p>
            <a:pPr marL="457200" indent="-457200" algn="l">
              <a:buFont typeface="Wingdings" panose="05000000000000000000" pitchFamily="2" charset="2"/>
              <a:buChar char="§"/>
            </a:pPr>
            <a:r>
              <a:rPr lang="en-US" sz="3200" dirty="0"/>
              <a:t>Enable account with PowerShell</a:t>
            </a:r>
          </a:p>
          <a:p>
            <a:pPr marL="457200" indent="-457200" algn="l">
              <a:buFont typeface="Wingdings" panose="05000000000000000000" pitchFamily="2" charset="2"/>
              <a:buChar char="§"/>
            </a:pPr>
            <a:r>
              <a:rPr lang="en-US" sz="3200" dirty="0"/>
              <a:t>Verify users account using PowerShell</a:t>
            </a:r>
          </a:p>
          <a:p>
            <a:pPr marL="457200" indent="-457200" algn="l">
              <a:buFont typeface="Wingdings" panose="05000000000000000000" pitchFamily="2" charset="2"/>
              <a:buChar char="§"/>
            </a:pPr>
            <a:r>
              <a:rPr lang="en-US" sz="3200" dirty="0"/>
              <a:t>Move users from one OU to another</a:t>
            </a:r>
            <a:endParaRPr lang="is-IS" sz="3200" dirty="0"/>
          </a:p>
          <a:p>
            <a:pPr lvl="0"/>
            <a:endParaRPr lang="en-US" sz="3200" dirty="0"/>
          </a:p>
          <a:p>
            <a:pPr lvl="0"/>
            <a:endParaRPr lang="en-US" sz="3200" dirty="0"/>
          </a:p>
        </p:txBody>
      </p:sp>
    </p:spTree>
    <p:extLst>
      <p:ext uri="{BB962C8B-B14F-4D97-AF65-F5344CB8AC3E}">
        <p14:creationId xmlns:p14="http://schemas.microsoft.com/office/powerpoint/2010/main" val="999275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is-IS" sz="4000" b="1" dirty="0">
                <a:solidFill>
                  <a:schemeClr val="bg1"/>
                </a:solidFill>
                <a:latin typeface="Verdana" pitchFamily="34"/>
                <a:ea typeface="Verdana" pitchFamily="34"/>
                <a:cs typeface="Verdana" pitchFamily="34"/>
              </a:rPr>
              <a:t>Creat user continued</a:t>
            </a:r>
          </a:p>
        </p:txBody>
      </p:sp>
      <p:sp>
        <p:nvSpPr>
          <p:cNvPr id="3" name="Subtitle 2"/>
          <p:cNvSpPr txBox="1">
            <a:spLocks noGrp="1"/>
          </p:cNvSpPr>
          <p:nvPr>
            <p:ph type="subTitle" idx="1"/>
          </p:nvPr>
        </p:nvSpPr>
        <p:spPr>
          <a:xfrm>
            <a:off x="1229193" y="1211287"/>
            <a:ext cx="9653666" cy="5189512"/>
          </a:xfrm>
        </p:spPr>
        <p:txBody>
          <a:bodyPr anchorCtr="0">
            <a:normAutofit/>
          </a:bodyPr>
          <a:lstStyle/>
          <a:p>
            <a:pPr marL="342900" indent="-342900" algn="l">
              <a:buFont typeface="Wingdings" panose="05000000000000000000" pitchFamily="2" charset="2"/>
              <a:buChar char="§"/>
            </a:pPr>
            <a:r>
              <a:rPr lang="en-US" b="1" dirty="0"/>
              <a:t>Create user </a:t>
            </a:r>
            <a:r>
              <a:rPr lang="en-US" b="1" dirty="0" err="1"/>
              <a:t>accont</a:t>
            </a:r>
            <a:r>
              <a:rPr lang="en-US" b="1" dirty="0"/>
              <a:t>, set login password and enable the account.</a:t>
            </a:r>
          </a:p>
          <a:p>
            <a:pPr algn="l"/>
            <a:r>
              <a:rPr lang="en-US" dirty="0">
                <a:solidFill>
                  <a:schemeClr val="accent6">
                    <a:lumMod val="50000"/>
                  </a:schemeClr>
                </a:solidFill>
              </a:rPr>
              <a:t>New-</a:t>
            </a:r>
            <a:r>
              <a:rPr lang="en-US" dirty="0" err="1">
                <a:solidFill>
                  <a:schemeClr val="accent6">
                    <a:lumMod val="50000"/>
                  </a:schemeClr>
                </a:solidFill>
              </a:rPr>
              <a:t>ADUser</a:t>
            </a:r>
            <a:r>
              <a:rPr lang="en-US" dirty="0">
                <a:solidFill>
                  <a:schemeClr val="accent6">
                    <a:lumMod val="50000"/>
                  </a:schemeClr>
                </a:solidFill>
              </a:rPr>
              <a:t> -Name "Vito Corleone" -</a:t>
            </a:r>
            <a:r>
              <a:rPr lang="en-US" dirty="0" err="1">
                <a:solidFill>
                  <a:schemeClr val="accent6">
                    <a:lumMod val="50000"/>
                  </a:schemeClr>
                </a:solidFill>
              </a:rPr>
              <a:t>SamAccountName</a:t>
            </a:r>
            <a:r>
              <a:rPr lang="en-US" dirty="0">
                <a:solidFill>
                  <a:schemeClr val="accent6">
                    <a:lumMod val="50000"/>
                  </a:schemeClr>
                </a:solidFill>
              </a:rPr>
              <a:t> "</a:t>
            </a:r>
            <a:r>
              <a:rPr lang="en-US" dirty="0" err="1">
                <a:solidFill>
                  <a:schemeClr val="accent6">
                    <a:lumMod val="50000"/>
                  </a:schemeClr>
                </a:solidFill>
              </a:rPr>
              <a:t>Vcorleone</a:t>
            </a:r>
            <a:r>
              <a:rPr lang="en-US" dirty="0">
                <a:solidFill>
                  <a:schemeClr val="accent6">
                    <a:lumMod val="50000"/>
                  </a:schemeClr>
                </a:solidFill>
              </a:rPr>
              <a:t>" </a:t>
            </a:r>
          </a:p>
          <a:p>
            <a:pPr algn="l"/>
            <a:r>
              <a:rPr lang="en-US" dirty="0">
                <a:solidFill>
                  <a:schemeClr val="accent6">
                    <a:lumMod val="50000"/>
                  </a:schemeClr>
                </a:solidFill>
              </a:rPr>
              <a:t>-</a:t>
            </a:r>
            <a:r>
              <a:rPr lang="en-US" dirty="0" err="1">
                <a:solidFill>
                  <a:schemeClr val="accent6">
                    <a:lumMod val="50000"/>
                  </a:schemeClr>
                </a:solidFill>
              </a:rPr>
              <a:t>GivenName</a:t>
            </a:r>
            <a:r>
              <a:rPr lang="en-US" dirty="0">
                <a:solidFill>
                  <a:schemeClr val="accent6">
                    <a:lumMod val="50000"/>
                  </a:schemeClr>
                </a:solidFill>
              </a:rPr>
              <a:t> "Vito" -Surname "Corleone" -</a:t>
            </a:r>
            <a:r>
              <a:rPr lang="en-US" dirty="0" err="1">
                <a:solidFill>
                  <a:schemeClr val="accent6">
                    <a:lumMod val="50000"/>
                  </a:schemeClr>
                </a:solidFill>
              </a:rPr>
              <a:t>DisplayName</a:t>
            </a:r>
            <a:r>
              <a:rPr lang="en-US" dirty="0">
                <a:solidFill>
                  <a:schemeClr val="accent6">
                    <a:lumMod val="50000"/>
                  </a:schemeClr>
                </a:solidFill>
              </a:rPr>
              <a:t> "</a:t>
            </a:r>
            <a:r>
              <a:rPr lang="en-US" dirty="0" err="1">
                <a:solidFill>
                  <a:schemeClr val="accent6">
                    <a:lumMod val="50000"/>
                  </a:schemeClr>
                </a:solidFill>
              </a:rPr>
              <a:t>VitoCorleone</a:t>
            </a:r>
            <a:r>
              <a:rPr lang="en-US" dirty="0">
                <a:solidFill>
                  <a:schemeClr val="accent6">
                    <a:lumMod val="50000"/>
                  </a:schemeClr>
                </a:solidFill>
              </a:rPr>
              <a:t>" </a:t>
            </a:r>
          </a:p>
          <a:p>
            <a:pPr algn="l"/>
            <a:r>
              <a:rPr lang="en-US" dirty="0">
                <a:solidFill>
                  <a:schemeClr val="accent6">
                    <a:lumMod val="50000"/>
                  </a:schemeClr>
                </a:solidFill>
              </a:rPr>
              <a:t>-</a:t>
            </a:r>
            <a:r>
              <a:rPr lang="en-US" dirty="0" err="1">
                <a:solidFill>
                  <a:schemeClr val="accent6">
                    <a:lumMod val="50000"/>
                  </a:schemeClr>
                </a:solidFill>
              </a:rPr>
              <a:t>UserPrincipalName</a:t>
            </a:r>
            <a:r>
              <a:rPr lang="en-US" dirty="0">
                <a:solidFill>
                  <a:schemeClr val="accent6">
                    <a:lumMod val="50000"/>
                  </a:schemeClr>
                </a:solidFill>
              </a:rPr>
              <a:t> "</a:t>
            </a:r>
            <a:r>
              <a:rPr lang="en-US" dirty="0" err="1">
                <a:solidFill>
                  <a:schemeClr val="accent6">
                    <a:lumMod val="50000"/>
                  </a:schemeClr>
                </a:solidFill>
              </a:rPr>
              <a:t>vito@abdel.local</a:t>
            </a:r>
            <a:r>
              <a:rPr lang="en-US" dirty="0">
                <a:solidFill>
                  <a:schemeClr val="accent6">
                    <a:lumMod val="50000"/>
                  </a:schemeClr>
                </a:solidFill>
              </a:rPr>
              <a:t>" -Enabled $true </a:t>
            </a:r>
          </a:p>
          <a:p>
            <a:pPr algn="l"/>
            <a:r>
              <a:rPr lang="en-US" dirty="0">
                <a:solidFill>
                  <a:schemeClr val="accent6">
                    <a:lumMod val="50000"/>
                  </a:schemeClr>
                </a:solidFill>
              </a:rPr>
              <a:t>-Path "OU=</a:t>
            </a:r>
            <a:r>
              <a:rPr lang="en-US" dirty="0" err="1">
                <a:solidFill>
                  <a:schemeClr val="accent6">
                    <a:lumMod val="50000"/>
                  </a:schemeClr>
                </a:solidFill>
              </a:rPr>
              <a:t>Sales,OU</a:t>
            </a:r>
            <a:r>
              <a:rPr lang="en-US" dirty="0">
                <a:solidFill>
                  <a:schemeClr val="accent6">
                    <a:lumMod val="50000"/>
                  </a:schemeClr>
                </a:solidFill>
              </a:rPr>
              <a:t>=</a:t>
            </a:r>
            <a:r>
              <a:rPr lang="en-US" dirty="0" err="1">
                <a:solidFill>
                  <a:schemeClr val="accent6">
                    <a:lumMod val="50000"/>
                  </a:schemeClr>
                </a:solidFill>
              </a:rPr>
              <a:t>Iceland,DC</a:t>
            </a:r>
            <a:r>
              <a:rPr lang="en-US" dirty="0">
                <a:solidFill>
                  <a:schemeClr val="accent6">
                    <a:lumMod val="50000"/>
                  </a:schemeClr>
                </a:solidFill>
              </a:rPr>
              <a:t>=</a:t>
            </a:r>
            <a:r>
              <a:rPr lang="en-US" dirty="0" err="1">
                <a:solidFill>
                  <a:schemeClr val="accent6">
                    <a:lumMod val="50000"/>
                  </a:schemeClr>
                </a:solidFill>
              </a:rPr>
              <a:t>abdel,DC</a:t>
            </a:r>
            <a:r>
              <a:rPr lang="en-US" dirty="0">
                <a:solidFill>
                  <a:schemeClr val="accent6">
                    <a:lumMod val="50000"/>
                  </a:schemeClr>
                </a:solidFill>
              </a:rPr>
              <a:t>=local" -Department "Sales" </a:t>
            </a:r>
          </a:p>
          <a:p>
            <a:pPr algn="l"/>
            <a:r>
              <a:rPr lang="en-US" dirty="0">
                <a:solidFill>
                  <a:schemeClr val="accent6">
                    <a:lumMod val="50000"/>
                  </a:schemeClr>
                </a:solidFill>
              </a:rPr>
              <a:t>-</a:t>
            </a:r>
            <a:r>
              <a:rPr lang="en-US" dirty="0" err="1">
                <a:solidFill>
                  <a:schemeClr val="accent6">
                    <a:lumMod val="50000"/>
                  </a:schemeClr>
                </a:solidFill>
              </a:rPr>
              <a:t>AccountPassword</a:t>
            </a:r>
            <a:r>
              <a:rPr lang="en-US" dirty="0">
                <a:solidFill>
                  <a:schemeClr val="accent6">
                    <a:lumMod val="50000"/>
                  </a:schemeClr>
                </a:solidFill>
              </a:rPr>
              <a:t> (</a:t>
            </a:r>
            <a:r>
              <a:rPr lang="en-US" dirty="0" err="1">
                <a:solidFill>
                  <a:schemeClr val="accent6">
                    <a:lumMod val="50000"/>
                  </a:schemeClr>
                </a:solidFill>
              </a:rPr>
              <a:t>ConvertTo-SecureString</a:t>
            </a:r>
            <a:r>
              <a:rPr lang="en-US" dirty="0">
                <a:solidFill>
                  <a:schemeClr val="accent6">
                    <a:lumMod val="50000"/>
                  </a:schemeClr>
                </a:solidFill>
              </a:rPr>
              <a:t> "Pa$$w0rd"</a:t>
            </a:r>
          </a:p>
          <a:p>
            <a:pPr algn="l"/>
            <a:r>
              <a:rPr lang="en-US" dirty="0">
                <a:solidFill>
                  <a:schemeClr val="accent6">
                    <a:lumMod val="50000"/>
                  </a:schemeClr>
                </a:solidFill>
              </a:rPr>
              <a:t>-</a:t>
            </a:r>
            <a:r>
              <a:rPr lang="en-US" dirty="0" err="1">
                <a:solidFill>
                  <a:schemeClr val="accent6">
                    <a:lumMod val="50000"/>
                  </a:schemeClr>
                </a:solidFill>
              </a:rPr>
              <a:t>AsPlainText</a:t>
            </a:r>
            <a:r>
              <a:rPr lang="en-US" dirty="0">
                <a:solidFill>
                  <a:schemeClr val="accent6">
                    <a:lumMod val="50000"/>
                  </a:schemeClr>
                </a:solidFill>
              </a:rPr>
              <a:t> -Force)</a:t>
            </a:r>
          </a:p>
          <a:p>
            <a:pPr marL="342900" indent="-342900" algn="l">
              <a:buFont typeface="Wingdings" panose="05000000000000000000" pitchFamily="2" charset="2"/>
              <a:buChar char="§"/>
            </a:pPr>
            <a:r>
              <a:rPr lang="en-US" dirty="0"/>
              <a:t>The preceding code we used the New-</a:t>
            </a:r>
            <a:r>
              <a:rPr lang="en-US" dirty="0" err="1"/>
              <a:t>ADUser</a:t>
            </a:r>
            <a:r>
              <a:rPr lang="en-US" dirty="0"/>
              <a:t> cmdlet again, but this time two parameters –</a:t>
            </a:r>
            <a:r>
              <a:rPr lang="en-US" dirty="0" err="1"/>
              <a:t>AccountPassword</a:t>
            </a:r>
            <a:r>
              <a:rPr lang="en-US" dirty="0"/>
              <a:t> and –Enabled were added to securely configure a password and to enable the account.</a:t>
            </a:r>
            <a:endParaRPr lang="en-US" dirty="0">
              <a:solidFill>
                <a:schemeClr val="accent6">
                  <a:lumMod val="50000"/>
                </a:schemeClr>
              </a:solidFill>
            </a:endParaRPr>
          </a:p>
          <a:p>
            <a:pPr lvl="0"/>
            <a:endParaRPr lang="en-US" sz="3200" dirty="0"/>
          </a:p>
        </p:txBody>
      </p:sp>
    </p:spTree>
    <p:extLst>
      <p:ext uri="{BB962C8B-B14F-4D97-AF65-F5344CB8AC3E}">
        <p14:creationId xmlns:p14="http://schemas.microsoft.com/office/powerpoint/2010/main" val="106043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normAutofit/>
          </a:bodyPr>
          <a:lstStyle/>
          <a:p>
            <a:r>
              <a:rPr lang="en-US" sz="4000" b="1" dirty="0">
                <a:solidFill>
                  <a:schemeClr val="bg1"/>
                </a:solidFill>
              </a:rPr>
              <a:t>Managing Multiple AD User Accounts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269170" y="1181306"/>
            <a:ext cx="9653666" cy="5189512"/>
          </a:xfrm>
        </p:spPr>
        <p:txBody>
          <a:bodyPr anchorCtr="0">
            <a:normAutofit fontScale="92500" lnSpcReduction="20000"/>
          </a:bodyPr>
          <a:lstStyle/>
          <a:p>
            <a:pPr lvl="0" algn="l"/>
            <a:r>
              <a:rPr lang="en-US" sz="3200" dirty="0"/>
              <a:t>Hundreds and even thousands of user accountants can be created and managed in Active Directory with a few lines of code. Let’s demonstrate this procedure by importing the user names and properties from a comma-separated value (CSV) file. </a:t>
            </a:r>
          </a:p>
          <a:p>
            <a:pPr lvl="0" algn="l"/>
            <a:r>
              <a:rPr lang="en-US" sz="3200" dirty="0"/>
              <a:t>Let’s say that you need to create several user accounts, you can generate a CSV file with all the accounts’ information and use the Import-CSV cmdlet to import and then pipe that data to the New-</a:t>
            </a:r>
            <a:r>
              <a:rPr lang="en-US" sz="3200" dirty="0" err="1"/>
              <a:t>ADUser</a:t>
            </a:r>
            <a:r>
              <a:rPr lang="en-US" sz="3200" dirty="0"/>
              <a:t> cmdlet. </a:t>
            </a:r>
          </a:p>
          <a:p>
            <a:pPr lvl="0" algn="l"/>
            <a:r>
              <a:rPr lang="en-US" sz="3200" dirty="0"/>
              <a:t>The New-</a:t>
            </a:r>
            <a:r>
              <a:rPr lang="en-US" sz="3200" dirty="0" err="1"/>
              <a:t>ADUser</a:t>
            </a:r>
            <a:r>
              <a:rPr lang="en-US" sz="3200" dirty="0"/>
              <a:t> cmdlet picks up all the parameters names and values from the PowerShell pipeline and creates the user accounts in the directory. </a:t>
            </a:r>
          </a:p>
          <a:p>
            <a:pPr lvl="0" algn="l"/>
            <a:r>
              <a:rPr lang="en-US" sz="3200" dirty="0"/>
              <a:t>The figure below shows the CSV file used in our demonstration.</a:t>
            </a:r>
          </a:p>
        </p:txBody>
      </p:sp>
    </p:spTree>
    <p:extLst>
      <p:ext uri="{BB962C8B-B14F-4D97-AF65-F5344CB8AC3E}">
        <p14:creationId xmlns:p14="http://schemas.microsoft.com/office/powerpoint/2010/main" val="195213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normAutofit/>
          </a:bodyPr>
          <a:lstStyle/>
          <a:p>
            <a:r>
              <a:rPr lang="en-US" sz="4000" b="1" dirty="0">
                <a:solidFill>
                  <a:schemeClr val="bg1"/>
                </a:solidFill>
              </a:rPr>
              <a:t>Managing Multiple AD User Accounts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173812"/>
            <a:ext cx="9653666" cy="5189512"/>
          </a:xfrm>
        </p:spPr>
        <p:txBody>
          <a:bodyPr anchorCtr="0">
            <a:normAutofit/>
          </a:bodyPr>
          <a:lstStyle/>
          <a:p>
            <a:pPr lvl="0" algn="l"/>
            <a:r>
              <a:rPr lang="en-US" sz="3200" dirty="0"/>
              <a:t>CSV File </a:t>
            </a:r>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468" y="1644729"/>
            <a:ext cx="8419070" cy="3421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40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normAutofit/>
          </a:bodyPr>
          <a:lstStyle/>
          <a:p>
            <a:r>
              <a:rPr lang="en-US" sz="4000" b="1" dirty="0">
                <a:solidFill>
                  <a:schemeClr val="bg1"/>
                </a:solidFill>
              </a:rPr>
              <a:t>Managing Multiple AD User Accounts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173812"/>
            <a:ext cx="9144000" cy="5189512"/>
          </a:xfrm>
        </p:spPr>
        <p:txBody>
          <a:bodyPr anchorCtr="0">
            <a:normAutofit/>
          </a:bodyPr>
          <a:lstStyle/>
          <a:p>
            <a:pPr marL="457200" lvl="0" indent="-457200" algn="l">
              <a:buFont typeface="Wingdings" panose="05000000000000000000" pitchFamily="2" charset="2"/>
              <a:buChar char="§"/>
            </a:pPr>
            <a:r>
              <a:rPr lang="en-US" sz="3200" dirty="0"/>
              <a:t>Once the CSV file is ready, running the following script will create all the user accounts in the directory.</a:t>
            </a:r>
          </a:p>
          <a:p>
            <a:pPr lvl="0" algn="l"/>
            <a:r>
              <a:rPr lang="en-US" sz="3200" dirty="0">
                <a:solidFill>
                  <a:schemeClr val="accent6">
                    <a:lumMod val="50000"/>
                  </a:schemeClr>
                </a:solidFill>
              </a:rPr>
              <a:t>Import-Csv -Path c:\scripts\users.csv | </a:t>
            </a:r>
            <a:r>
              <a:rPr lang="en-US" sz="3200" dirty="0" err="1">
                <a:solidFill>
                  <a:schemeClr val="accent6">
                    <a:lumMod val="50000"/>
                  </a:schemeClr>
                </a:solidFill>
              </a:rPr>
              <a:t>foreach</a:t>
            </a:r>
            <a:r>
              <a:rPr lang="en-US" sz="3200" dirty="0">
                <a:solidFill>
                  <a:schemeClr val="accent6">
                    <a:lumMod val="50000"/>
                  </a:schemeClr>
                </a:solidFill>
              </a:rPr>
              <a:t> {New-</a:t>
            </a:r>
            <a:r>
              <a:rPr lang="en-US" sz="3200" dirty="0" err="1">
                <a:solidFill>
                  <a:schemeClr val="accent6">
                    <a:lumMod val="50000"/>
                  </a:schemeClr>
                </a:solidFill>
              </a:rPr>
              <a:t>ADUser</a:t>
            </a:r>
            <a:r>
              <a:rPr lang="en-US" sz="3200" dirty="0">
                <a:solidFill>
                  <a:schemeClr val="accent6">
                    <a:lumMod val="50000"/>
                  </a:schemeClr>
                </a:solidFill>
              </a:rPr>
              <a:t> -Name $_.Name -</a:t>
            </a:r>
            <a:r>
              <a:rPr lang="en-US" sz="3200" dirty="0" err="1">
                <a:solidFill>
                  <a:schemeClr val="accent6">
                    <a:lumMod val="50000"/>
                  </a:schemeClr>
                </a:solidFill>
              </a:rPr>
              <a:t>SamAccountName</a:t>
            </a:r>
            <a:r>
              <a:rPr lang="en-US" sz="3200" dirty="0">
                <a:solidFill>
                  <a:schemeClr val="accent6">
                    <a:lumMod val="50000"/>
                  </a:schemeClr>
                </a:solidFill>
              </a:rPr>
              <a:t> $_.</a:t>
            </a:r>
            <a:r>
              <a:rPr lang="en-US" sz="3200" dirty="0" err="1">
                <a:solidFill>
                  <a:schemeClr val="accent6">
                    <a:lumMod val="50000"/>
                  </a:schemeClr>
                </a:solidFill>
              </a:rPr>
              <a:t>samAccountName</a:t>
            </a:r>
            <a:r>
              <a:rPr lang="en-US" sz="3200" dirty="0">
                <a:solidFill>
                  <a:schemeClr val="accent6">
                    <a:lumMod val="50000"/>
                  </a:schemeClr>
                </a:solidFill>
              </a:rPr>
              <a:t> -City $_.city -Department $_.Department -</a:t>
            </a:r>
            <a:r>
              <a:rPr lang="en-US" sz="3200" dirty="0" err="1">
                <a:solidFill>
                  <a:schemeClr val="accent6">
                    <a:lumMod val="50000"/>
                  </a:schemeClr>
                </a:solidFill>
              </a:rPr>
              <a:t>EmployeeID</a:t>
            </a:r>
            <a:r>
              <a:rPr lang="en-US" sz="3200" dirty="0">
                <a:solidFill>
                  <a:schemeClr val="accent6">
                    <a:lumMod val="50000"/>
                  </a:schemeClr>
                </a:solidFill>
              </a:rPr>
              <a:t> $_.</a:t>
            </a:r>
            <a:r>
              <a:rPr lang="en-US" sz="3200" dirty="0" err="1">
                <a:solidFill>
                  <a:schemeClr val="accent6">
                    <a:lumMod val="50000"/>
                  </a:schemeClr>
                </a:solidFill>
              </a:rPr>
              <a:t>EmployeeID</a:t>
            </a:r>
            <a:r>
              <a:rPr lang="en-US" sz="3200" dirty="0">
                <a:solidFill>
                  <a:schemeClr val="accent6">
                    <a:lumMod val="50000"/>
                  </a:schemeClr>
                </a:solidFill>
              </a:rPr>
              <a:t> -</a:t>
            </a:r>
            <a:r>
              <a:rPr lang="en-US" sz="3200" dirty="0" err="1">
                <a:solidFill>
                  <a:schemeClr val="accent6">
                    <a:lumMod val="50000"/>
                  </a:schemeClr>
                </a:solidFill>
              </a:rPr>
              <a:t>AccountPassword</a:t>
            </a:r>
            <a:r>
              <a:rPr lang="en-US" sz="3200" dirty="0">
                <a:solidFill>
                  <a:schemeClr val="accent6">
                    <a:lumMod val="50000"/>
                  </a:schemeClr>
                </a:solidFill>
              </a:rPr>
              <a:t>(</a:t>
            </a:r>
            <a:r>
              <a:rPr lang="en-US" sz="3200" dirty="0" err="1">
                <a:solidFill>
                  <a:schemeClr val="accent6">
                    <a:lumMod val="50000"/>
                  </a:schemeClr>
                </a:solidFill>
              </a:rPr>
              <a:t>ConvertTo-SecureString</a:t>
            </a:r>
            <a:r>
              <a:rPr lang="en-US" sz="3200" dirty="0">
                <a:solidFill>
                  <a:schemeClr val="accent6">
                    <a:lumMod val="50000"/>
                  </a:schemeClr>
                </a:solidFill>
              </a:rPr>
              <a:t> $_.password -</a:t>
            </a:r>
            <a:r>
              <a:rPr lang="en-US" sz="3200" dirty="0" err="1">
                <a:solidFill>
                  <a:schemeClr val="accent6">
                    <a:lumMod val="50000"/>
                  </a:schemeClr>
                </a:solidFill>
              </a:rPr>
              <a:t>AsPlainText</a:t>
            </a:r>
            <a:r>
              <a:rPr lang="en-US" sz="3200" dirty="0">
                <a:solidFill>
                  <a:schemeClr val="accent6">
                    <a:lumMod val="50000"/>
                  </a:schemeClr>
                </a:solidFill>
              </a:rPr>
              <a:t> -Force) -Enabled $true -Path "OU=</a:t>
            </a:r>
            <a:r>
              <a:rPr lang="en-US" sz="3200" dirty="0" err="1">
                <a:solidFill>
                  <a:schemeClr val="accent6">
                    <a:lumMod val="50000"/>
                  </a:schemeClr>
                </a:solidFill>
              </a:rPr>
              <a:t>Sales,OU</a:t>
            </a:r>
            <a:r>
              <a:rPr lang="en-US" sz="3200" dirty="0">
                <a:solidFill>
                  <a:schemeClr val="accent6">
                    <a:lumMod val="50000"/>
                  </a:schemeClr>
                </a:solidFill>
              </a:rPr>
              <a:t>=</a:t>
            </a:r>
            <a:r>
              <a:rPr lang="en-US" sz="3200" dirty="0" err="1">
                <a:solidFill>
                  <a:schemeClr val="accent6">
                    <a:lumMod val="50000"/>
                  </a:schemeClr>
                </a:solidFill>
              </a:rPr>
              <a:t>Iceland,DC</a:t>
            </a:r>
            <a:r>
              <a:rPr lang="en-US" sz="3200" dirty="0">
                <a:solidFill>
                  <a:schemeClr val="accent6">
                    <a:lumMod val="50000"/>
                  </a:schemeClr>
                </a:solidFill>
              </a:rPr>
              <a:t>=</a:t>
            </a:r>
            <a:r>
              <a:rPr lang="en-US" sz="3200" dirty="0" err="1">
                <a:solidFill>
                  <a:schemeClr val="accent6">
                    <a:lumMod val="50000"/>
                  </a:schemeClr>
                </a:solidFill>
              </a:rPr>
              <a:t>abdel,DC</a:t>
            </a:r>
            <a:r>
              <a:rPr lang="en-US" sz="3200" dirty="0">
                <a:solidFill>
                  <a:schemeClr val="accent6">
                    <a:lumMod val="50000"/>
                  </a:schemeClr>
                </a:solidFill>
              </a:rPr>
              <a:t>=local"}</a:t>
            </a:r>
          </a:p>
        </p:txBody>
      </p:sp>
    </p:spTree>
    <p:extLst>
      <p:ext uri="{BB962C8B-B14F-4D97-AF65-F5344CB8AC3E}">
        <p14:creationId xmlns:p14="http://schemas.microsoft.com/office/powerpoint/2010/main" val="302070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normAutofit/>
          </a:bodyPr>
          <a:lstStyle/>
          <a:p>
            <a:r>
              <a:rPr lang="en-US" sz="4000" b="1" dirty="0">
                <a:solidFill>
                  <a:schemeClr val="bg1"/>
                </a:solidFill>
              </a:rPr>
              <a:t>Managing Multiple AD User Accounts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173812"/>
            <a:ext cx="9144000" cy="5189512"/>
          </a:xfrm>
        </p:spPr>
        <p:txBody>
          <a:bodyPr anchorCtr="0">
            <a:normAutofit/>
          </a:bodyPr>
          <a:lstStyle/>
          <a:p>
            <a:pPr marL="457200" indent="-457200" algn="l">
              <a:buFont typeface="Wingdings" panose="05000000000000000000" pitchFamily="2" charset="2"/>
              <a:buChar char="§"/>
            </a:pPr>
            <a:r>
              <a:rPr lang="en-US" sz="3200" dirty="0"/>
              <a:t>Let’s verify that the user accounts were created in the Sales OU by executing this code:</a:t>
            </a:r>
          </a:p>
          <a:p>
            <a:pPr lvl="0" algn="l"/>
            <a:r>
              <a:rPr lang="en-US" sz="3200" dirty="0">
                <a:solidFill>
                  <a:schemeClr val="accent6">
                    <a:lumMod val="50000"/>
                  </a:schemeClr>
                </a:solidFill>
              </a:rPr>
              <a:t>Get-</a:t>
            </a:r>
            <a:r>
              <a:rPr lang="en-US" sz="3200" dirty="0" err="1">
                <a:solidFill>
                  <a:schemeClr val="accent6">
                    <a:lumMod val="50000"/>
                  </a:schemeClr>
                </a:solidFill>
              </a:rPr>
              <a:t>ADUser</a:t>
            </a:r>
            <a:r>
              <a:rPr lang="en-US" sz="3200" dirty="0">
                <a:solidFill>
                  <a:schemeClr val="accent6">
                    <a:lumMod val="50000"/>
                  </a:schemeClr>
                </a:solidFill>
              </a:rPr>
              <a:t> -Filter * -</a:t>
            </a:r>
            <a:r>
              <a:rPr lang="en-US" sz="3200" dirty="0" err="1">
                <a:solidFill>
                  <a:schemeClr val="accent6">
                    <a:lumMod val="50000"/>
                  </a:schemeClr>
                </a:solidFill>
              </a:rPr>
              <a:t>SearchBase</a:t>
            </a:r>
            <a:r>
              <a:rPr lang="en-US" sz="3200" dirty="0">
                <a:solidFill>
                  <a:schemeClr val="accent6">
                    <a:lumMod val="50000"/>
                  </a:schemeClr>
                </a:solidFill>
              </a:rPr>
              <a:t> "OU=</a:t>
            </a:r>
            <a:r>
              <a:rPr lang="en-US" sz="3200" dirty="0" err="1">
                <a:solidFill>
                  <a:schemeClr val="accent6">
                    <a:lumMod val="50000"/>
                  </a:schemeClr>
                </a:solidFill>
              </a:rPr>
              <a:t>Sales,OU</a:t>
            </a:r>
            <a:r>
              <a:rPr lang="en-US" sz="3200" dirty="0">
                <a:solidFill>
                  <a:schemeClr val="accent6">
                    <a:lumMod val="50000"/>
                  </a:schemeClr>
                </a:solidFill>
              </a:rPr>
              <a:t>=</a:t>
            </a:r>
            <a:r>
              <a:rPr lang="en-US" sz="3200" dirty="0" err="1">
                <a:solidFill>
                  <a:schemeClr val="accent6">
                    <a:lumMod val="50000"/>
                  </a:schemeClr>
                </a:solidFill>
              </a:rPr>
              <a:t>Iceland,dc</a:t>
            </a:r>
            <a:r>
              <a:rPr lang="en-US" sz="3200" dirty="0">
                <a:solidFill>
                  <a:schemeClr val="accent6">
                    <a:lumMod val="50000"/>
                  </a:schemeClr>
                </a:solidFill>
              </a:rPr>
              <a:t>=</a:t>
            </a:r>
            <a:r>
              <a:rPr lang="en-US" sz="3200" dirty="0" err="1">
                <a:solidFill>
                  <a:schemeClr val="accent6">
                    <a:lumMod val="50000"/>
                  </a:schemeClr>
                </a:solidFill>
              </a:rPr>
              <a:t>abdel,dc</a:t>
            </a:r>
            <a:r>
              <a:rPr lang="en-US" sz="3200" dirty="0">
                <a:solidFill>
                  <a:schemeClr val="accent6">
                    <a:lumMod val="50000"/>
                  </a:schemeClr>
                </a:solidFill>
              </a:rPr>
              <a:t>=local" | Format-table </a:t>
            </a:r>
            <a:r>
              <a:rPr lang="en-US" sz="3200" dirty="0" err="1">
                <a:solidFill>
                  <a:schemeClr val="accent6">
                    <a:lumMod val="50000"/>
                  </a:schemeClr>
                </a:solidFill>
              </a:rPr>
              <a:t>Name,Distinguishedname,Enabled</a:t>
            </a:r>
            <a:r>
              <a:rPr lang="en-US" sz="3200" dirty="0">
                <a:solidFill>
                  <a:schemeClr val="accent6">
                    <a:lumMod val="50000"/>
                  </a:schemeClr>
                </a:solidFill>
              </a:rPr>
              <a:t> –</a:t>
            </a:r>
            <a:r>
              <a:rPr lang="en-US" sz="3200" dirty="0" err="1">
                <a:solidFill>
                  <a:schemeClr val="accent6">
                    <a:lumMod val="50000"/>
                  </a:schemeClr>
                </a:solidFill>
              </a:rPr>
              <a:t>AutoSize</a:t>
            </a:r>
            <a:endParaRPr lang="en-US" sz="3200" dirty="0">
              <a:solidFill>
                <a:schemeClr val="accent6">
                  <a:lumMod val="50000"/>
                </a:schemeClr>
              </a:solidFill>
            </a:endParaRPr>
          </a:p>
          <a:p>
            <a:pPr lvl="0" algn="l"/>
            <a:endParaRPr lang="en-US" sz="3200" dirty="0">
              <a:solidFill>
                <a:schemeClr val="accent6">
                  <a:lumMod val="50000"/>
                </a:schemeClr>
              </a:solidFill>
            </a:endParaRPr>
          </a:p>
          <a:p>
            <a:pPr lvl="0" algn="l"/>
            <a:endParaRPr lang="en-US" sz="3200" dirty="0">
              <a:solidFill>
                <a:schemeClr val="accent6">
                  <a:lumMod val="50000"/>
                </a:schemeClr>
              </a:solidFill>
            </a:endParaRPr>
          </a:p>
        </p:txBody>
      </p:sp>
    </p:spTree>
    <p:extLst>
      <p:ext uri="{BB962C8B-B14F-4D97-AF65-F5344CB8AC3E}">
        <p14:creationId xmlns:p14="http://schemas.microsoft.com/office/powerpoint/2010/main" val="171645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normAutofit/>
          </a:bodyPr>
          <a:lstStyle/>
          <a:p>
            <a:r>
              <a:rPr lang="en-US" sz="4000" b="1" dirty="0">
                <a:solidFill>
                  <a:schemeClr val="bg1"/>
                </a:solidFill>
              </a:rPr>
              <a:t>Managing Multiple AD User Accounts</a:t>
            </a:r>
            <a:endParaRPr lang="is-IS" sz="4000" b="1" dirty="0">
              <a:solidFill>
                <a:schemeClr val="bg1"/>
              </a:solidFill>
              <a:latin typeface="Verdana" pitchFamily="34"/>
              <a:ea typeface="Verdana" pitchFamily="34"/>
              <a:cs typeface="Verdana" pitchFamily="34"/>
            </a:endParaRPr>
          </a:p>
        </p:txBody>
      </p:sp>
      <p:pic>
        <p:nvPicPr>
          <p:cNvPr id="4" name="Picture 3"/>
          <p:cNvPicPr>
            <a:picLocks noChangeAspect="1"/>
          </p:cNvPicPr>
          <p:nvPr/>
        </p:nvPicPr>
        <p:blipFill>
          <a:blip r:embed="rId2"/>
          <a:stretch>
            <a:fillRect/>
          </a:stretch>
        </p:blipFill>
        <p:spPr>
          <a:xfrm>
            <a:off x="1524003" y="1394086"/>
            <a:ext cx="9452070" cy="3140064"/>
          </a:xfrm>
          <a:prstGeom prst="rect">
            <a:avLst/>
          </a:prstGeom>
        </p:spPr>
      </p:pic>
    </p:spTree>
    <p:extLst>
      <p:ext uri="{BB962C8B-B14F-4D97-AF65-F5344CB8AC3E}">
        <p14:creationId xmlns:p14="http://schemas.microsoft.com/office/powerpoint/2010/main" val="32056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normAutofit fontScale="90000"/>
          </a:bodyPr>
          <a:lstStyle/>
          <a:p>
            <a:r>
              <a:rPr lang="is-IS" sz="4000" b="1" dirty="0" err="1">
                <a:solidFill>
                  <a:schemeClr val="bg1"/>
                </a:solidFill>
                <a:latin typeface="Verdana" pitchFamily="34"/>
                <a:ea typeface="Verdana" pitchFamily="34"/>
                <a:cs typeface="Verdana" pitchFamily="34"/>
              </a:rPr>
              <a:t>Moving</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Objects</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with</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powershell</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173812"/>
            <a:ext cx="9144000" cy="5189512"/>
          </a:xfrm>
        </p:spPr>
        <p:txBody>
          <a:bodyPr anchorCtr="0">
            <a:normAutofit/>
          </a:bodyPr>
          <a:lstStyle/>
          <a:p>
            <a:pPr marL="342900" lvl="0" indent="-342900" algn="l">
              <a:buFont typeface="Wingdings" panose="05000000000000000000" pitchFamily="2" charset="2"/>
              <a:buChar char="§"/>
            </a:pPr>
            <a:r>
              <a:rPr lang="en-US" sz="2000" dirty="0"/>
              <a:t>Once the user accounts are created, many managing and maintenance tasks can be automated using Windows PowerShell. For example, the figure above shows that there are nine accounts in the Sales OU. Let’s say that we want to move all these users to the Finance OU. This code will complete the task:</a:t>
            </a:r>
            <a:endParaRPr lang="en-US" sz="2000" dirty="0">
              <a:solidFill>
                <a:schemeClr val="accent6">
                  <a:lumMod val="50000"/>
                </a:schemeClr>
              </a:solidFill>
            </a:endParaRPr>
          </a:p>
          <a:p>
            <a:pPr lvl="0" algn="l"/>
            <a:endParaRPr lang="en-US" sz="3200" dirty="0">
              <a:solidFill>
                <a:schemeClr val="accent6">
                  <a:lumMod val="50000"/>
                </a:schemeClr>
              </a:solidFill>
            </a:endParaRPr>
          </a:p>
        </p:txBody>
      </p:sp>
      <p:sp>
        <p:nvSpPr>
          <p:cNvPr id="4" name="Rectangle 3"/>
          <p:cNvSpPr/>
          <p:nvPr/>
        </p:nvSpPr>
        <p:spPr>
          <a:xfrm>
            <a:off x="1792099" y="2491013"/>
            <a:ext cx="9135731" cy="1200329"/>
          </a:xfrm>
          <a:prstGeom prst="rect">
            <a:avLst/>
          </a:prstGeom>
        </p:spPr>
        <p:txBody>
          <a:bodyPr wrap="square">
            <a:spAutoFit/>
          </a:bodyPr>
          <a:lstStyle/>
          <a:p>
            <a:r>
              <a:rPr lang="en-US" sz="2400" i="0" dirty="0">
                <a:solidFill>
                  <a:schemeClr val="accent6">
                    <a:lumMod val="50000"/>
                  </a:schemeClr>
                </a:solidFill>
                <a:effectLst/>
                <a:latin typeface="Arial" panose="020B0604020202020204" pitchFamily="34" charset="0"/>
              </a:rPr>
              <a:t>Get-</a:t>
            </a:r>
            <a:r>
              <a:rPr lang="en-US" sz="2400" i="0" dirty="0" err="1">
                <a:solidFill>
                  <a:schemeClr val="accent6">
                    <a:lumMod val="50000"/>
                  </a:schemeClr>
                </a:solidFill>
                <a:effectLst/>
                <a:latin typeface="Arial" panose="020B0604020202020204" pitchFamily="34" charset="0"/>
              </a:rPr>
              <a:t>ADUser</a:t>
            </a:r>
            <a:r>
              <a:rPr lang="en-US" sz="2400" i="0" dirty="0">
                <a:solidFill>
                  <a:schemeClr val="accent6">
                    <a:lumMod val="50000"/>
                  </a:schemeClr>
                </a:solidFill>
                <a:effectLst/>
                <a:latin typeface="Arial" panose="020B0604020202020204" pitchFamily="34" charset="0"/>
              </a:rPr>
              <a:t> -Filter * -</a:t>
            </a:r>
            <a:r>
              <a:rPr lang="en-US" sz="2400" i="0" dirty="0" err="1">
                <a:solidFill>
                  <a:schemeClr val="accent6">
                    <a:lumMod val="50000"/>
                  </a:schemeClr>
                </a:solidFill>
                <a:effectLst/>
                <a:latin typeface="Arial" panose="020B0604020202020204" pitchFamily="34" charset="0"/>
              </a:rPr>
              <a:t>SearchBase</a:t>
            </a:r>
            <a:r>
              <a:rPr lang="en-US" sz="2400" i="0" dirty="0">
                <a:solidFill>
                  <a:schemeClr val="accent6">
                    <a:lumMod val="50000"/>
                  </a:schemeClr>
                </a:solidFill>
                <a:effectLst/>
                <a:latin typeface="Arial" panose="020B0604020202020204" pitchFamily="34" charset="0"/>
              </a:rPr>
              <a:t> "OU=</a:t>
            </a:r>
            <a:r>
              <a:rPr lang="en-US" sz="2400" dirty="0" err="1">
                <a:solidFill>
                  <a:schemeClr val="accent6">
                    <a:lumMod val="50000"/>
                  </a:schemeClr>
                </a:solidFill>
                <a:latin typeface="Arial" panose="020B0604020202020204" pitchFamily="34" charset="0"/>
              </a:rPr>
              <a:t>S</a:t>
            </a:r>
            <a:r>
              <a:rPr lang="en-US" sz="2400" i="0" dirty="0" err="1">
                <a:solidFill>
                  <a:schemeClr val="accent6">
                    <a:lumMod val="50000"/>
                  </a:schemeClr>
                </a:solidFill>
                <a:effectLst/>
                <a:latin typeface="Arial" panose="020B0604020202020204" pitchFamily="34" charset="0"/>
              </a:rPr>
              <a:t>ales,OU</a:t>
            </a:r>
            <a:r>
              <a:rPr lang="en-US" sz="2400" i="0" dirty="0">
                <a:solidFill>
                  <a:schemeClr val="accent6">
                    <a:lumMod val="50000"/>
                  </a:schemeClr>
                </a:solidFill>
                <a:effectLst/>
                <a:latin typeface="Arial" panose="020B0604020202020204" pitchFamily="34" charset="0"/>
              </a:rPr>
              <a:t>=</a:t>
            </a:r>
            <a:r>
              <a:rPr lang="en-US" sz="2400" i="0" dirty="0" err="1">
                <a:solidFill>
                  <a:schemeClr val="accent6">
                    <a:lumMod val="50000"/>
                  </a:schemeClr>
                </a:solidFill>
                <a:effectLst/>
                <a:latin typeface="Arial" panose="020B0604020202020204" pitchFamily="34" charset="0"/>
              </a:rPr>
              <a:t>Iceland,dc</a:t>
            </a:r>
            <a:r>
              <a:rPr lang="en-US" sz="2400" i="0" dirty="0">
                <a:solidFill>
                  <a:schemeClr val="accent6">
                    <a:lumMod val="50000"/>
                  </a:schemeClr>
                </a:solidFill>
                <a:effectLst/>
                <a:latin typeface="Arial" panose="020B0604020202020204" pitchFamily="34" charset="0"/>
              </a:rPr>
              <a:t>=</a:t>
            </a:r>
            <a:r>
              <a:rPr lang="en-US" sz="2400" dirty="0" err="1">
                <a:solidFill>
                  <a:schemeClr val="accent6">
                    <a:lumMod val="50000"/>
                  </a:schemeClr>
                </a:solidFill>
                <a:latin typeface="Arial" panose="020B0604020202020204" pitchFamily="34" charset="0"/>
              </a:rPr>
              <a:t>abdel</a:t>
            </a:r>
            <a:r>
              <a:rPr lang="en-US" sz="2400" i="0" dirty="0" err="1">
                <a:solidFill>
                  <a:schemeClr val="accent6">
                    <a:lumMod val="50000"/>
                  </a:schemeClr>
                </a:solidFill>
                <a:effectLst/>
                <a:latin typeface="Arial" panose="020B0604020202020204" pitchFamily="34" charset="0"/>
              </a:rPr>
              <a:t>,dc</a:t>
            </a:r>
            <a:r>
              <a:rPr lang="en-US" sz="2400" i="0" dirty="0">
                <a:solidFill>
                  <a:schemeClr val="accent6">
                    <a:lumMod val="50000"/>
                  </a:schemeClr>
                </a:solidFill>
                <a:effectLst/>
                <a:latin typeface="Arial" panose="020B0604020202020204" pitchFamily="34" charset="0"/>
              </a:rPr>
              <a:t>=local" |</a:t>
            </a:r>
          </a:p>
          <a:p>
            <a:r>
              <a:rPr lang="en-US" sz="2400" i="0" dirty="0">
                <a:solidFill>
                  <a:schemeClr val="accent6">
                    <a:lumMod val="50000"/>
                  </a:schemeClr>
                </a:solidFill>
                <a:effectLst/>
                <a:latin typeface="Arial" panose="020B0604020202020204" pitchFamily="34" charset="0"/>
              </a:rPr>
              <a:t>Move-</a:t>
            </a:r>
            <a:r>
              <a:rPr lang="en-US" sz="2400" i="0" dirty="0" err="1">
                <a:solidFill>
                  <a:schemeClr val="accent6">
                    <a:lumMod val="50000"/>
                  </a:schemeClr>
                </a:solidFill>
                <a:effectLst/>
                <a:latin typeface="Arial" panose="020B0604020202020204" pitchFamily="34" charset="0"/>
              </a:rPr>
              <a:t>ADObject</a:t>
            </a:r>
            <a:r>
              <a:rPr lang="en-US" sz="2400" i="0" dirty="0">
                <a:solidFill>
                  <a:schemeClr val="accent6">
                    <a:lumMod val="50000"/>
                  </a:schemeClr>
                </a:solidFill>
                <a:effectLst/>
                <a:latin typeface="Arial" panose="020B0604020202020204" pitchFamily="34" charset="0"/>
              </a:rPr>
              <a:t> -</a:t>
            </a:r>
            <a:r>
              <a:rPr lang="en-US" sz="2400" i="0" dirty="0" err="1">
                <a:solidFill>
                  <a:schemeClr val="accent6">
                    <a:lumMod val="50000"/>
                  </a:schemeClr>
                </a:solidFill>
                <a:effectLst/>
                <a:latin typeface="Arial" panose="020B0604020202020204" pitchFamily="34" charset="0"/>
              </a:rPr>
              <a:t>TargetPath</a:t>
            </a:r>
            <a:r>
              <a:rPr lang="en-US" sz="2400" i="0" dirty="0">
                <a:solidFill>
                  <a:schemeClr val="accent6">
                    <a:lumMod val="50000"/>
                  </a:schemeClr>
                </a:solidFill>
                <a:effectLst/>
                <a:latin typeface="Arial" panose="020B0604020202020204" pitchFamily="34" charset="0"/>
              </a:rPr>
              <a:t> "OU=</a:t>
            </a:r>
            <a:r>
              <a:rPr lang="en-US" sz="2400" i="0" dirty="0" err="1">
                <a:solidFill>
                  <a:schemeClr val="accent6">
                    <a:lumMod val="50000"/>
                  </a:schemeClr>
                </a:solidFill>
                <a:effectLst/>
                <a:latin typeface="Arial" panose="020B0604020202020204" pitchFamily="34" charset="0"/>
              </a:rPr>
              <a:t>Finance,DC</a:t>
            </a:r>
            <a:r>
              <a:rPr lang="en-US" sz="2400" i="0" dirty="0">
                <a:solidFill>
                  <a:schemeClr val="accent6">
                    <a:lumMod val="50000"/>
                  </a:schemeClr>
                </a:solidFill>
                <a:effectLst/>
                <a:latin typeface="Arial" panose="020B0604020202020204" pitchFamily="34" charset="0"/>
              </a:rPr>
              <a:t>=</a:t>
            </a:r>
            <a:r>
              <a:rPr lang="en-US" sz="2400" dirty="0" err="1">
                <a:solidFill>
                  <a:schemeClr val="accent6">
                    <a:lumMod val="50000"/>
                  </a:schemeClr>
                </a:solidFill>
                <a:latin typeface="Arial" panose="020B0604020202020204" pitchFamily="34" charset="0"/>
              </a:rPr>
              <a:t>abdel</a:t>
            </a:r>
            <a:r>
              <a:rPr lang="en-US" sz="2400" i="0" dirty="0" err="1">
                <a:solidFill>
                  <a:schemeClr val="accent6">
                    <a:lumMod val="50000"/>
                  </a:schemeClr>
                </a:solidFill>
                <a:effectLst/>
                <a:latin typeface="Arial" panose="020B0604020202020204" pitchFamily="34" charset="0"/>
              </a:rPr>
              <a:t>,DC</a:t>
            </a:r>
            <a:r>
              <a:rPr lang="en-US" sz="2400" i="0" dirty="0">
                <a:solidFill>
                  <a:schemeClr val="accent6">
                    <a:lumMod val="50000"/>
                  </a:schemeClr>
                </a:solidFill>
                <a:effectLst/>
                <a:latin typeface="Arial" panose="020B0604020202020204" pitchFamily="34" charset="0"/>
              </a:rPr>
              <a:t>=local"</a:t>
            </a:r>
          </a:p>
        </p:txBody>
      </p:sp>
    </p:spTree>
    <p:extLst>
      <p:ext uri="{BB962C8B-B14F-4D97-AF65-F5344CB8AC3E}">
        <p14:creationId xmlns:p14="http://schemas.microsoft.com/office/powerpoint/2010/main" val="2442986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430690" cy="908319"/>
          </a:xfrm>
          <a:solidFill>
            <a:srgbClr val="5B9BD5"/>
          </a:solidFill>
          <a:ln w="12701" cap="flat">
            <a:solidFill>
              <a:srgbClr val="41719C"/>
            </a:solidFill>
            <a:prstDash val="solid"/>
            <a:miter/>
          </a:ln>
        </p:spPr>
        <p:txBody>
          <a:bodyPr>
            <a:normAutofit fontScale="90000"/>
          </a:bodyPr>
          <a:lstStyle/>
          <a:p>
            <a:r>
              <a:rPr lang="en-US" sz="4000" b="1" dirty="0">
                <a:solidFill>
                  <a:schemeClr val="bg1"/>
                </a:solidFill>
                <a:latin typeface="Verdana" pitchFamily="34"/>
                <a:ea typeface="Verdana" pitchFamily="34"/>
                <a:cs typeface="Verdana" pitchFamily="34"/>
              </a:rPr>
              <a:t>Removing</a:t>
            </a:r>
            <a:r>
              <a:rPr lang="is-IS" sz="4000" b="1" dirty="0">
                <a:solidFill>
                  <a:schemeClr val="bg1"/>
                </a:solidFill>
                <a:latin typeface="Verdana" pitchFamily="34"/>
                <a:ea typeface="Verdana" pitchFamily="34"/>
                <a:cs typeface="Verdana" pitchFamily="34"/>
              </a:rPr>
              <a:t> Objects with </a:t>
            </a:r>
            <a:r>
              <a:rPr lang="is-IS" sz="4000" b="1" dirty="0" err="1">
                <a:solidFill>
                  <a:schemeClr val="bg1"/>
                </a:solidFill>
                <a:latin typeface="Verdana" pitchFamily="34"/>
                <a:ea typeface="Verdana" pitchFamily="34"/>
                <a:cs typeface="Verdana" pitchFamily="34"/>
              </a:rPr>
              <a:t>powerShell</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173812"/>
            <a:ext cx="9430690" cy="5189512"/>
          </a:xfrm>
        </p:spPr>
        <p:txBody>
          <a:bodyPr anchorCtr="0">
            <a:normAutofit/>
          </a:bodyPr>
          <a:lstStyle/>
          <a:p>
            <a:pPr marL="457200" lvl="0" indent="-457200" algn="l">
              <a:buFont typeface="Wingdings" panose="05000000000000000000" pitchFamily="2" charset="2"/>
              <a:buChar char="§"/>
            </a:pPr>
            <a:r>
              <a:rPr lang="en-US" sz="3200" dirty="0"/>
              <a:t>To filter all the users in the in OU called “Reykjavik”</a:t>
            </a:r>
          </a:p>
          <a:p>
            <a:pPr lvl="0" algn="l"/>
            <a:r>
              <a:rPr lang="en-US" sz="3200" dirty="0"/>
              <a:t>      We can use:</a:t>
            </a:r>
          </a:p>
          <a:p>
            <a:pPr algn="l"/>
            <a:r>
              <a:rPr lang="en-US" sz="3200" dirty="0">
                <a:solidFill>
                  <a:schemeClr val="accent6">
                    <a:lumMod val="50000"/>
                  </a:schemeClr>
                </a:solidFill>
                <a:latin typeface="Times New Roman" panose="02020603050405020304" pitchFamily="18" charset="0"/>
                <a:cs typeface="Times New Roman" panose="02020603050405020304" pitchFamily="18" charset="0"/>
              </a:rPr>
              <a:t>Get-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ADUser</a:t>
            </a:r>
            <a:r>
              <a:rPr lang="en-US" sz="3200" dirty="0">
                <a:solidFill>
                  <a:schemeClr val="accent6">
                    <a:lumMod val="50000"/>
                  </a:schemeClr>
                </a:solidFill>
                <a:latin typeface="Times New Roman" panose="02020603050405020304" pitchFamily="18" charset="0"/>
                <a:cs typeface="Times New Roman" panose="02020603050405020304" pitchFamily="18" charset="0"/>
              </a:rPr>
              <a:t> -filter * -</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SearchBase</a:t>
            </a:r>
            <a:r>
              <a:rPr lang="en-US" sz="3200" dirty="0">
                <a:solidFill>
                  <a:schemeClr val="accent6">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ou</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Reykjavik,dc</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abdel,dc</a:t>
            </a:r>
            <a:r>
              <a:rPr lang="en-US" sz="3200" dirty="0">
                <a:solidFill>
                  <a:schemeClr val="accent6">
                    <a:lumMod val="50000"/>
                  </a:schemeClr>
                </a:solidFill>
                <a:latin typeface="Times New Roman" panose="02020603050405020304" pitchFamily="18" charset="0"/>
                <a:cs typeface="Times New Roman" panose="02020603050405020304" pitchFamily="18" charset="0"/>
              </a:rPr>
              <a:t>=local" </a:t>
            </a:r>
          </a:p>
          <a:p>
            <a:pPr algn="l"/>
            <a:endParaRPr lang="en-US" sz="3200" dirty="0">
              <a:solidFill>
                <a:schemeClr val="accent6">
                  <a:lumMod val="50000"/>
                </a:schemeClr>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We can also filter the users and remove them</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p>
          <a:p>
            <a:pPr algn="l"/>
            <a:r>
              <a:rPr lang="en-US" sz="3200" dirty="0">
                <a:solidFill>
                  <a:schemeClr val="accent6">
                    <a:lumMod val="50000"/>
                  </a:schemeClr>
                </a:solidFill>
                <a:latin typeface="Times New Roman" panose="02020603050405020304" pitchFamily="18" charset="0"/>
                <a:cs typeface="Times New Roman" panose="02020603050405020304" pitchFamily="18" charset="0"/>
              </a:rPr>
              <a:t>Get-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ADUser</a:t>
            </a:r>
            <a:r>
              <a:rPr lang="en-US" sz="3200" dirty="0">
                <a:solidFill>
                  <a:schemeClr val="accent6">
                    <a:lumMod val="50000"/>
                  </a:schemeClr>
                </a:solidFill>
                <a:latin typeface="Times New Roman" panose="02020603050405020304" pitchFamily="18" charset="0"/>
                <a:cs typeface="Times New Roman" panose="02020603050405020304" pitchFamily="18" charset="0"/>
              </a:rPr>
              <a:t> -filter * -</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SearchBase</a:t>
            </a:r>
            <a:r>
              <a:rPr lang="en-US" sz="3200" dirty="0">
                <a:solidFill>
                  <a:schemeClr val="accent6">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ou</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Reykjavik,dc</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abdel,dc</a:t>
            </a:r>
            <a:r>
              <a:rPr lang="en-US" sz="3200" dirty="0">
                <a:solidFill>
                  <a:schemeClr val="accent6">
                    <a:lumMod val="50000"/>
                  </a:schemeClr>
                </a:solidFill>
                <a:latin typeface="Times New Roman" panose="02020603050405020304" pitchFamily="18" charset="0"/>
                <a:cs typeface="Times New Roman" panose="02020603050405020304" pitchFamily="18" charset="0"/>
              </a:rPr>
              <a:t>=local" | Remove-</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ADUser</a:t>
            </a:r>
            <a:endParaRPr lang="en-US" sz="3200" dirty="0">
              <a:solidFill>
                <a:schemeClr val="accent6">
                  <a:lumMod val="50000"/>
                </a:schemeClr>
              </a:solidFill>
              <a:latin typeface="Times New Roman" panose="02020603050405020304" pitchFamily="18" charset="0"/>
              <a:cs typeface="Times New Roman" panose="02020603050405020304" pitchFamily="18" charset="0"/>
            </a:endParaRPr>
          </a:p>
          <a:p>
            <a:pPr algn="l"/>
            <a:endParaRPr lang="en-US" sz="3200" dirty="0"/>
          </a:p>
          <a:p>
            <a:pPr lvl="0" algn="l"/>
            <a:endParaRPr lang="en-US" sz="3200" dirty="0">
              <a:solidFill>
                <a:schemeClr val="accent6">
                  <a:lumMod val="50000"/>
                </a:schemeClr>
              </a:solidFill>
            </a:endParaRPr>
          </a:p>
        </p:txBody>
      </p:sp>
    </p:spTree>
    <p:extLst>
      <p:ext uri="{BB962C8B-B14F-4D97-AF65-F5344CB8AC3E}">
        <p14:creationId xmlns:p14="http://schemas.microsoft.com/office/powerpoint/2010/main" val="107669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430690" cy="908319"/>
          </a:xfrm>
          <a:solidFill>
            <a:srgbClr val="5B9BD5"/>
          </a:solidFill>
          <a:ln w="12701" cap="flat">
            <a:solidFill>
              <a:srgbClr val="41719C"/>
            </a:solidFill>
            <a:prstDash val="solid"/>
            <a:miter/>
          </a:ln>
        </p:spPr>
        <p:txBody>
          <a:bodyPr>
            <a:normAutofit/>
          </a:bodyPr>
          <a:lstStyle/>
          <a:p>
            <a:r>
              <a:rPr lang="en-US" sz="4000" b="1" dirty="0">
                <a:solidFill>
                  <a:schemeClr val="bg1"/>
                </a:solidFill>
                <a:latin typeface="Verdana" pitchFamily="34"/>
                <a:ea typeface="Verdana" pitchFamily="34"/>
                <a:cs typeface="Verdana" pitchFamily="34"/>
              </a:rPr>
              <a:t>Removing</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OUs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173812"/>
            <a:ext cx="9430690" cy="5189512"/>
          </a:xfrm>
        </p:spPr>
        <p:txBody>
          <a:bodyPr anchorCtr="0">
            <a:normAutofit/>
          </a:bodyPr>
          <a:lstStyle/>
          <a:p>
            <a:pPr marL="457200" lvl="0" indent="-457200" algn="l">
              <a:buFont typeface="Wingdings" panose="05000000000000000000" pitchFamily="2" charset="2"/>
              <a:buChar char="§"/>
            </a:pPr>
            <a:r>
              <a:rPr lang="en-US" sz="3200" dirty="0"/>
              <a:t>To remove an OU that is protected by accidental deletion you need to remove the accidental deletion first:</a:t>
            </a:r>
          </a:p>
          <a:p>
            <a:pPr algn="l"/>
            <a:r>
              <a:rPr lang="en-US" sz="3200" dirty="0">
                <a:solidFill>
                  <a:schemeClr val="accent6">
                    <a:lumMod val="50000"/>
                  </a:schemeClr>
                </a:solidFill>
                <a:latin typeface="Times New Roman" panose="02020603050405020304" pitchFamily="18" charset="0"/>
                <a:cs typeface="Times New Roman" panose="02020603050405020304" pitchFamily="18" charset="0"/>
              </a:rPr>
              <a:t>Set-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ADOrganizationalUnit</a:t>
            </a:r>
            <a:r>
              <a:rPr lang="en-US" sz="3200" dirty="0">
                <a:solidFill>
                  <a:schemeClr val="accent6">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ProtectedFromAccidentalDeletion</a:t>
            </a:r>
            <a:r>
              <a:rPr lang="en-US" sz="3200" dirty="0">
                <a:solidFill>
                  <a:schemeClr val="accent6">
                    <a:lumMod val="50000"/>
                  </a:schemeClr>
                </a:solidFill>
                <a:latin typeface="Times New Roman" panose="02020603050405020304" pitchFamily="18" charset="0"/>
                <a:cs typeface="Times New Roman" panose="02020603050405020304" pitchFamily="18" charset="0"/>
              </a:rPr>
              <a:t>:$false -</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PassThru</a:t>
            </a:r>
            <a:r>
              <a:rPr lang="en-US" sz="3200" dirty="0">
                <a:solidFill>
                  <a:schemeClr val="accent6">
                    <a:lumMod val="50000"/>
                  </a:schemeClr>
                </a:solidFill>
                <a:latin typeface="Times New Roman" panose="02020603050405020304" pitchFamily="18" charset="0"/>
                <a:cs typeface="Times New Roman" panose="02020603050405020304" pitchFamily="18" charset="0"/>
              </a:rPr>
              <a:t> -Identity "</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ou</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Reykjavik,dc</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abdel,dc</a:t>
            </a:r>
            <a:r>
              <a:rPr lang="en-US" sz="3200" dirty="0">
                <a:solidFill>
                  <a:schemeClr val="accent6">
                    <a:lumMod val="50000"/>
                  </a:schemeClr>
                </a:solidFill>
                <a:latin typeface="Times New Roman" panose="02020603050405020304" pitchFamily="18" charset="0"/>
                <a:cs typeface="Times New Roman" panose="02020603050405020304" pitchFamily="18" charset="0"/>
              </a:rPr>
              <a:t>=local" </a:t>
            </a:r>
          </a:p>
          <a:p>
            <a:pPr marL="457200" indent="-457200" algn="l">
              <a:buFont typeface="Wingdings" panose="05000000000000000000" pitchFamily="2" charset="2"/>
              <a:buChar char="§"/>
            </a:pPr>
            <a:r>
              <a:rPr lang="en-US" sz="3200" dirty="0">
                <a:latin typeface="Arial" panose="020B0604020202020204" pitchFamily="34" charset="0"/>
                <a:cs typeface="Arial" panose="020B0604020202020204" pitchFamily="34" charset="0"/>
              </a:rPr>
              <a:t>To remove an OU use:</a:t>
            </a:r>
          </a:p>
          <a:p>
            <a:pPr algn="l"/>
            <a:r>
              <a:rPr lang="en-US" sz="3200" dirty="0">
                <a:solidFill>
                  <a:schemeClr val="accent6">
                    <a:lumMod val="50000"/>
                  </a:schemeClr>
                </a:solidFill>
                <a:latin typeface="Times New Roman" panose="02020603050405020304" pitchFamily="18" charset="0"/>
                <a:cs typeface="Times New Roman" panose="02020603050405020304" pitchFamily="18" charset="0"/>
              </a:rPr>
              <a:t>Remove-</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ADOrganizationalUnit</a:t>
            </a:r>
            <a:r>
              <a:rPr lang="en-US" sz="3200" dirty="0">
                <a:solidFill>
                  <a:schemeClr val="accent6">
                    <a:lumMod val="50000"/>
                  </a:schemeClr>
                </a:solidFill>
                <a:latin typeface="Times New Roman" panose="02020603050405020304" pitchFamily="18" charset="0"/>
                <a:cs typeface="Times New Roman" panose="02020603050405020304" pitchFamily="18" charset="0"/>
              </a:rPr>
              <a:t> -Identity "</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ou</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Reykjavik,dc</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abdel,dc</a:t>
            </a:r>
            <a:r>
              <a:rPr lang="en-US" sz="3200" dirty="0">
                <a:solidFill>
                  <a:schemeClr val="accent6">
                    <a:lumMod val="50000"/>
                  </a:schemeClr>
                </a:solidFill>
                <a:latin typeface="Times New Roman" panose="02020603050405020304" pitchFamily="18" charset="0"/>
                <a:cs typeface="Times New Roman" panose="02020603050405020304" pitchFamily="18" charset="0"/>
              </a:rPr>
              <a:t>=local" -server "dc1" -Confirm:$false</a:t>
            </a:r>
          </a:p>
          <a:p>
            <a:pPr lvl="0" algn="l"/>
            <a:endParaRPr lang="en-US" sz="3200" dirty="0">
              <a:solidFill>
                <a:schemeClr val="accent6">
                  <a:lumMod val="50000"/>
                </a:schemeClr>
              </a:solidFill>
            </a:endParaRPr>
          </a:p>
        </p:txBody>
      </p:sp>
    </p:spTree>
    <p:extLst>
      <p:ext uri="{BB962C8B-B14F-4D97-AF65-F5344CB8AC3E}">
        <p14:creationId xmlns:p14="http://schemas.microsoft.com/office/powerpoint/2010/main" val="396952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430690" cy="908319"/>
          </a:xfrm>
          <a:solidFill>
            <a:srgbClr val="5B9BD5"/>
          </a:solidFill>
          <a:ln w="12701" cap="flat">
            <a:solidFill>
              <a:srgbClr val="41719C"/>
            </a:solidFill>
            <a:prstDash val="solid"/>
            <a:miter/>
          </a:ln>
        </p:spPr>
        <p:txBody>
          <a:bodyPr>
            <a:normAutofit/>
          </a:bodyPr>
          <a:lstStyle/>
          <a:p>
            <a:r>
              <a:rPr lang="en-US" sz="4000" b="1" dirty="0">
                <a:solidFill>
                  <a:schemeClr val="bg1"/>
                </a:solidFill>
                <a:latin typeface="Verdana" pitchFamily="34"/>
                <a:ea typeface="Verdana" pitchFamily="34"/>
                <a:cs typeface="Verdana" pitchFamily="34"/>
              </a:rPr>
              <a:t>Removing</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OUs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173812"/>
            <a:ext cx="9430690" cy="5189512"/>
          </a:xfrm>
        </p:spPr>
        <p:txBody>
          <a:bodyPr anchorCtr="0">
            <a:normAutofit/>
          </a:bodyPr>
          <a:lstStyle/>
          <a:p>
            <a:pPr marL="457200" lvl="0" indent="-457200" algn="l">
              <a:buFont typeface="Wingdings" panose="05000000000000000000" pitchFamily="2" charset="2"/>
              <a:buChar char="§"/>
            </a:pPr>
            <a:r>
              <a:rPr lang="en-US" sz="3200" dirty="0"/>
              <a:t>You can’t remove an OU that have child OUs:</a:t>
            </a:r>
          </a:p>
          <a:p>
            <a:pPr marL="457200" indent="-457200" algn="l">
              <a:buFont typeface="Wingdings" panose="05000000000000000000" pitchFamily="2" charset="2"/>
              <a:buChar char="§"/>
            </a:pPr>
            <a:r>
              <a:rPr lang="en-US" sz="3200" dirty="0">
                <a:latin typeface="Arial" panose="020B0604020202020204" pitchFamily="34" charset="0"/>
                <a:cs typeface="Arial" panose="020B0604020202020204" pitchFamily="34" charset="0"/>
              </a:rPr>
              <a:t>Remove child OUs first then the parent OU:</a:t>
            </a:r>
          </a:p>
          <a:p>
            <a:pPr lvl="0" algn="l"/>
            <a:r>
              <a:rPr lang="en-US" sz="3200" dirty="0">
                <a:solidFill>
                  <a:schemeClr val="accent6">
                    <a:lumMod val="50000"/>
                  </a:schemeClr>
                </a:solidFill>
                <a:latin typeface="Times New Roman" panose="02020603050405020304" pitchFamily="18" charset="0"/>
                <a:cs typeface="Times New Roman" panose="02020603050405020304" pitchFamily="18" charset="0"/>
              </a:rPr>
              <a:t>Remove-</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ADOrganizationalUnit</a:t>
            </a:r>
            <a:r>
              <a:rPr lang="en-US" sz="3200" dirty="0">
                <a:solidFill>
                  <a:schemeClr val="accent6">
                    <a:lumMod val="50000"/>
                  </a:schemeClr>
                </a:solidFill>
                <a:latin typeface="Times New Roman" panose="02020603050405020304" pitchFamily="18" charset="0"/>
                <a:cs typeface="Times New Roman" panose="02020603050405020304" pitchFamily="18" charset="0"/>
              </a:rPr>
              <a:t> -Identity "</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ou</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Reykjavik,dc</a:t>
            </a:r>
            <a:r>
              <a:rPr lang="en-US" sz="3200" dirty="0">
                <a:solidFill>
                  <a:schemeClr val="accent6">
                    <a:lumMod val="50000"/>
                  </a:schemeClr>
                </a:solidFill>
                <a:latin typeface="Times New Roman" panose="02020603050405020304" pitchFamily="18" charset="0"/>
                <a:cs typeface="Times New Roman" panose="02020603050405020304" pitchFamily="18" charset="0"/>
              </a:rPr>
              <a:t>=</a:t>
            </a:r>
            <a:r>
              <a:rPr lang="en-US" sz="3200" dirty="0" err="1">
                <a:solidFill>
                  <a:schemeClr val="accent6">
                    <a:lumMod val="50000"/>
                  </a:schemeClr>
                </a:solidFill>
                <a:latin typeface="Times New Roman" panose="02020603050405020304" pitchFamily="18" charset="0"/>
                <a:cs typeface="Times New Roman" panose="02020603050405020304" pitchFamily="18" charset="0"/>
              </a:rPr>
              <a:t>abdel,dc</a:t>
            </a:r>
            <a:r>
              <a:rPr lang="en-US" sz="3200" dirty="0">
                <a:solidFill>
                  <a:schemeClr val="accent6">
                    <a:lumMod val="50000"/>
                  </a:schemeClr>
                </a:solidFill>
                <a:latin typeface="Times New Roman" panose="02020603050405020304" pitchFamily="18" charset="0"/>
                <a:cs typeface="Times New Roman" panose="02020603050405020304" pitchFamily="18" charset="0"/>
              </a:rPr>
              <a:t>=local" -server "dc1" -Confirm:$false</a:t>
            </a:r>
          </a:p>
          <a:p>
            <a:pPr lvl="0" algn="l"/>
            <a:r>
              <a:rPr lang="en-US" sz="3200" dirty="0">
                <a:solidFill>
                  <a:schemeClr val="accent6">
                    <a:lumMod val="50000"/>
                  </a:schemeClr>
                </a:solidFill>
                <a:latin typeface="Times New Roman" panose="02020603050405020304" pitchFamily="18" charset="0"/>
                <a:cs typeface="Times New Roman" panose="02020603050405020304" pitchFamily="18" charset="0"/>
              </a:rPr>
              <a:t> </a:t>
            </a:r>
            <a:r>
              <a:rPr lang="en-US" sz="3200" dirty="0">
                <a:solidFill>
                  <a:srgbClr val="C00000"/>
                </a:solidFill>
                <a:latin typeface="Times New Roman" panose="02020603050405020304" pitchFamily="18" charset="0"/>
                <a:cs typeface="Times New Roman" panose="02020603050405020304" pitchFamily="18" charset="0"/>
              </a:rPr>
              <a:t>Error : Remove-</a:t>
            </a:r>
            <a:r>
              <a:rPr lang="en-US" sz="3200" dirty="0" err="1">
                <a:solidFill>
                  <a:srgbClr val="C00000"/>
                </a:solidFill>
                <a:latin typeface="Times New Roman" panose="02020603050405020304" pitchFamily="18" charset="0"/>
                <a:cs typeface="Times New Roman" panose="02020603050405020304" pitchFamily="18" charset="0"/>
              </a:rPr>
              <a:t>ADOrganizationalUnit</a:t>
            </a:r>
            <a:r>
              <a:rPr lang="en-US" sz="3200" dirty="0">
                <a:solidFill>
                  <a:srgbClr val="C00000"/>
                </a:solidFill>
                <a:latin typeface="Times New Roman" panose="02020603050405020304" pitchFamily="18" charset="0"/>
                <a:cs typeface="Times New Roman" panose="02020603050405020304" pitchFamily="18" charset="0"/>
              </a:rPr>
              <a:t> : The operation cannot be performed because child objects exist</a:t>
            </a:r>
          </a:p>
        </p:txBody>
      </p:sp>
    </p:spTree>
    <p:extLst>
      <p:ext uri="{BB962C8B-B14F-4D97-AF65-F5344CB8AC3E}">
        <p14:creationId xmlns:p14="http://schemas.microsoft.com/office/powerpoint/2010/main" val="304184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en-US" sz="4000" dirty="0">
                <a:solidFill>
                  <a:schemeClr val="bg1"/>
                </a:solidFill>
              </a:rPr>
              <a:t>Creating Users with Templates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211287"/>
            <a:ext cx="9144000" cy="5189512"/>
          </a:xfrm>
        </p:spPr>
        <p:txBody>
          <a:bodyPr anchorCtr="0">
            <a:normAutofit fontScale="92500" lnSpcReduction="10000"/>
          </a:bodyPr>
          <a:lstStyle/>
          <a:p>
            <a:pPr algn="l"/>
            <a:r>
              <a:rPr lang="en-US" dirty="0"/>
              <a:t>Users in a domain often share many similar properties. For example, all sales representatives can belong to the same security groups, log on to the network during similar hours, and have home folders and roaming profiles stored on the same server. When you create a new user, you can simply copy an existing user account rather than create a blank account and populate each property.</a:t>
            </a:r>
          </a:p>
          <a:p>
            <a:pPr marL="342900" indent="-342900" algn="l">
              <a:buFont typeface="Wingdings" panose="05000000000000000000" pitchFamily="2" charset="2"/>
              <a:buChar char="§"/>
            </a:pPr>
            <a:r>
              <a:rPr lang="en-US" dirty="0">
                <a:solidFill>
                  <a:schemeClr val="accent5"/>
                </a:solidFill>
              </a:rPr>
              <a:t>To create a user based on the template, perform the following steps:</a:t>
            </a:r>
          </a:p>
          <a:p>
            <a:pPr marL="457200" indent="-457200" algn="l">
              <a:buFont typeface="+mj-lt"/>
              <a:buAutoNum type="arabicPeriod"/>
            </a:pPr>
            <a:r>
              <a:rPr lang="en-US" dirty="0"/>
              <a:t>Create an OU called Iceland, then create OU  Sales under Iceland OU</a:t>
            </a:r>
          </a:p>
          <a:p>
            <a:pPr marL="457200" indent="-457200" algn="l">
              <a:buFont typeface="+mj-lt"/>
              <a:buAutoNum type="arabicPeriod"/>
            </a:pPr>
            <a:r>
              <a:rPr lang="en-US" dirty="0"/>
              <a:t>In the Sales OU create a group called </a:t>
            </a:r>
            <a:r>
              <a:rPr lang="en-US" dirty="0" err="1"/>
              <a:t>Sales_Group</a:t>
            </a:r>
            <a:r>
              <a:rPr lang="en-US" dirty="0"/>
              <a:t> </a:t>
            </a:r>
          </a:p>
          <a:p>
            <a:pPr marL="457200" indent="-457200" algn="l">
              <a:buFont typeface="+mj-lt"/>
              <a:buAutoNum type="arabicPeriod"/>
            </a:pPr>
            <a:r>
              <a:rPr lang="en-US" dirty="0"/>
              <a:t>Create a user template name it _Sales User </a:t>
            </a:r>
          </a:p>
          <a:p>
            <a:pPr marL="457200" indent="-457200" algn="l">
              <a:buFont typeface="+mj-lt"/>
              <a:buAutoNum type="arabicPeriod"/>
            </a:pPr>
            <a:r>
              <a:rPr lang="en-US" dirty="0"/>
              <a:t>Right-click the template user account, and then click Copy. The Copy Object – User Wizard appears.</a:t>
            </a:r>
          </a:p>
          <a:p>
            <a:pPr marL="457200" indent="-457200" algn="l">
              <a:buFont typeface="+mj-lt"/>
              <a:buAutoNum type="arabicPeriod"/>
            </a:pPr>
            <a:r>
              <a:rPr lang="en-US" dirty="0"/>
              <a:t>In the First Name box, type the user’s first name.</a:t>
            </a:r>
          </a:p>
          <a:p>
            <a:pPr marL="457200" indent="-457200" algn="l">
              <a:buFont typeface="+mj-lt"/>
              <a:buAutoNum type="arabicPeriod"/>
            </a:pPr>
            <a:r>
              <a:rPr lang="en-US" dirty="0"/>
              <a:t>In the Last Name box, type the user’s last name.</a:t>
            </a:r>
          </a:p>
          <a:p>
            <a:pPr marL="457200" indent="-457200" algn="l">
              <a:buFont typeface="+mj-lt"/>
              <a:buAutoNum type="arabicPeriod"/>
            </a:pPr>
            <a:r>
              <a:rPr lang="en-US" dirty="0"/>
              <a:t>Modify the Full Name value if necessary.</a:t>
            </a:r>
          </a:p>
          <a:p>
            <a:pPr lvl="0" algn="l"/>
            <a:endParaRPr lang="en-US" sz="3200" dirty="0"/>
          </a:p>
          <a:p>
            <a:pPr lvl="0"/>
            <a:endParaRPr lang="en-US" sz="3200" dirty="0"/>
          </a:p>
        </p:txBody>
      </p:sp>
    </p:spTree>
    <p:extLst>
      <p:ext uri="{BB962C8B-B14F-4D97-AF65-F5344CB8AC3E}">
        <p14:creationId xmlns:p14="http://schemas.microsoft.com/office/powerpoint/2010/main" val="311554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en-US" sz="4000" dirty="0">
                <a:solidFill>
                  <a:schemeClr val="bg1"/>
                </a:solidFill>
              </a:rPr>
              <a:t>Creating Users with Templates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211287"/>
            <a:ext cx="9144000" cy="5189512"/>
          </a:xfrm>
        </p:spPr>
        <p:txBody>
          <a:bodyPr anchorCtr="0"/>
          <a:lstStyle/>
          <a:p>
            <a:pPr lvl="0"/>
            <a:endParaRPr lang="is-IS" sz="3200" b="1" dirty="0">
              <a:solidFill>
                <a:srgbClr val="4472C4"/>
              </a:solidFill>
            </a:endParaRPr>
          </a:p>
          <a:p>
            <a:pPr lvl="0"/>
            <a:endParaRPr lang="en-US" sz="3200" dirty="0"/>
          </a:p>
          <a:p>
            <a:pPr lvl="0"/>
            <a:endParaRPr lang="en-US" sz="3200" dirty="0"/>
          </a:p>
        </p:txBody>
      </p:sp>
      <p:sp>
        <p:nvSpPr>
          <p:cNvPr id="4" name="Rectangle 3"/>
          <p:cNvSpPr/>
          <p:nvPr/>
        </p:nvSpPr>
        <p:spPr>
          <a:xfrm>
            <a:off x="1524003" y="1443789"/>
            <a:ext cx="9144000" cy="2862322"/>
          </a:xfrm>
          <a:prstGeom prst="rect">
            <a:avLst/>
          </a:prstGeom>
        </p:spPr>
        <p:txBody>
          <a:bodyPr wrap="square">
            <a:spAutoFit/>
          </a:bodyPr>
          <a:lstStyle/>
          <a:p>
            <a:r>
              <a:rPr lang="en-US" sz="2000" dirty="0"/>
              <a:t>8. In the User Logon Name box, type the user logon name, and then select the   </a:t>
            </a:r>
          </a:p>
          <a:p>
            <a:r>
              <a:rPr lang="en-US" sz="2000" dirty="0"/>
              <a:t>    appropriate user principal name (UPN) suffix in the drop-down list.</a:t>
            </a:r>
          </a:p>
          <a:p>
            <a:r>
              <a:rPr lang="en-US" sz="2000" dirty="0"/>
              <a:t>9. In the User Logon Name (Pre-Windows 2000) box, type the user’s pre–Windows</a:t>
            </a:r>
          </a:p>
          <a:p>
            <a:r>
              <a:rPr lang="en-US" sz="2000" dirty="0"/>
              <a:t>    2000 user name, and then click Next.</a:t>
            </a:r>
          </a:p>
          <a:p>
            <a:r>
              <a:rPr lang="en-US" sz="2000" dirty="0"/>
              <a:t>10. In Password and Confirm Password, type the user’s password.</a:t>
            </a:r>
          </a:p>
          <a:p>
            <a:r>
              <a:rPr lang="en-US" sz="2000" dirty="0"/>
              <a:t>11. Select the appropriate password options.</a:t>
            </a:r>
          </a:p>
          <a:p>
            <a:r>
              <a:rPr lang="en-US" sz="2000" dirty="0"/>
              <a:t>12. If the user account from which the new user account was copied was disabled,</a:t>
            </a:r>
          </a:p>
          <a:p>
            <a:r>
              <a:rPr lang="en-US" sz="2000" dirty="0"/>
              <a:t>      clear the Account Is Disabled check box to enable the new account.</a:t>
            </a:r>
          </a:p>
          <a:p>
            <a:r>
              <a:rPr lang="en-US" sz="2000" dirty="0"/>
              <a:t>13. Click Next, and then click Finish.</a:t>
            </a:r>
            <a:endParaRPr lang="is-IS" sz="2000" b="1" dirty="0">
              <a:solidFill>
                <a:srgbClr val="4472C4"/>
              </a:solidFill>
            </a:endParaRPr>
          </a:p>
        </p:txBody>
      </p:sp>
    </p:spTree>
    <p:extLst>
      <p:ext uri="{BB962C8B-B14F-4D97-AF65-F5344CB8AC3E}">
        <p14:creationId xmlns:p14="http://schemas.microsoft.com/office/powerpoint/2010/main" val="124766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en-US" sz="4000" dirty="0">
                <a:solidFill>
                  <a:schemeClr val="bg1"/>
                </a:solidFill>
              </a:rPr>
              <a:t>Creating Users with Templates</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211287"/>
            <a:ext cx="9144000" cy="5189512"/>
          </a:xfrm>
        </p:spPr>
        <p:txBody>
          <a:bodyPr anchorCtr="0">
            <a:normAutofit fontScale="85000" lnSpcReduction="20000"/>
          </a:bodyPr>
          <a:lstStyle/>
          <a:p>
            <a:pPr lvl="0"/>
            <a:endParaRPr lang="en-US" sz="3200" dirty="0"/>
          </a:p>
          <a:p>
            <a:pPr marL="457200" indent="-457200" algn="l">
              <a:buFont typeface="Wingdings" panose="05000000000000000000" pitchFamily="2" charset="2"/>
              <a:buChar char="§"/>
            </a:pPr>
            <a:r>
              <a:rPr lang="en-US" sz="3200" b="1" dirty="0"/>
              <a:t>General tab </a:t>
            </a:r>
            <a:r>
              <a:rPr lang="en-US" sz="3200" dirty="0"/>
              <a:t>No properties are copied from the General tab.</a:t>
            </a:r>
          </a:p>
          <a:p>
            <a:pPr marL="457200" indent="-457200" algn="l">
              <a:buFont typeface="Wingdings" panose="05000000000000000000" pitchFamily="2" charset="2"/>
              <a:buChar char="§"/>
            </a:pPr>
            <a:r>
              <a:rPr lang="en-US" sz="3200" b="1" dirty="0"/>
              <a:t>Address tab </a:t>
            </a:r>
            <a:r>
              <a:rPr lang="en-US" sz="3200" dirty="0"/>
              <a:t>P.O. box, city, state or province, ZIP or postal code, and country</a:t>
            </a:r>
          </a:p>
          <a:p>
            <a:pPr marL="457200" indent="-457200" algn="l">
              <a:buFont typeface="Wingdings" panose="05000000000000000000" pitchFamily="2" charset="2"/>
              <a:buChar char="§"/>
            </a:pPr>
            <a:r>
              <a:rPr lang="en-US" sz="3200" dirty="0"/>
              <a:t>or region are copied. Note that the street address itself is not copied.</a:t>
            </a:r>
          </a:p>
          <a:p>
            <a:pPr marL="457200" indent="-457200" algn="l">
              <a:buFont typeface="Wingdings" panose="05000000000000000000" pitchFamily="2" charset="2"/>
              <a:buChar char="§"/>
            </a:pPr>
            <a:r>
              <a:rPr lang="en-US" sz="3200" b="1" dirty="0"/>
              <a:t>Account tab </a:t>
            </a:r>
            <a:r>
              <a:rPr lang="en-US" sz="3200" dirty="0"/>
              <a:t>Logon hours, logon workstations, account options, and account expiration are copied.</a:t>
            </a:r>
          </a:p>
          <a:p>
            <a:pPr marL="457200" indent="-457200" algn="l">
              <a:buFont typeface="Wingdings" panose="05000000000000000000" pitchFamily="2" charset="2"/>
              <a:buChar char="§"/>
            </a:pPr>
            <a:r>
              <a:rPr lang="en-US" sz="3200" b="1" dirty="0"/>
              <a:t>Profile tab </a:t>
            </a:r>
            <a:r>
              <a:rPr lang="en-US" sz="3200" dirty="0"/>
              <a:t>Profile path, logon script, home drive, and home folder path are copied.</a:t>
            </a:r>
          </a:p>
          <a:p>
            <a:pPr marL="457200" indent="-457200" algn="l">
              <a:buFont typeface="Wingdings" panose="05000000000000000000" pitchFamily="2" charset="2"/>
              <a:buChar char="§"/>
            </a:pPr>
            <a:r>
              <a:rPr lang="en-US" sz="3200" b="1" dirty="0"/>
              <a:t>Organization tab </a:t>
            </a:r>
            <a:r>
              <a:rPr lang="en-US" sz="3200" dirty="0"/>
              <a:t>Department, company, and manager are copied.</a:t>
            </a:r>
          </a:p>
          <a:p>
            <a:pPr marL="457200" indent="-457200" algn="l">
              <a:buFont typeface="Wingdings" panose="05000000000000000000" pitchFamily="2" charset="2"/>
              <a:buChar char="§"/>
            </a:pPr>
            <a:r>
              <a:rPr lang="en-US" sz="3200" b="1" dirty="0"/>
              <a:t>Member Of tab </a:t>
            </a:r>
            <a:r>
              <a:rPr lang="en-US" sz="3200" dirty="0"/>
              <a:t>Group membership and primary group are copied.</a:t>
            </a:r>
          </a:p>
        </p:txBody>
      </p:sp>
    </p:spTree>
    <p:extLst>
      <p:ext uri="{BB962C8B-B14F-4D97-AF65-F5344CB8AC3E}">
        <p14:creationId xmlns:p14="http://schemas.microsoft.com/office/powerpoint/2010/main" val="164694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is-IS" sz="4000" b="1" dirty="0" err="1">
                <a:solidFill>
                  <a:schemeClr val="bg1"/>
                </a:solidFill>
                <a:latin typeface="Verdana" pitchFamily="34"/>
                <a:ea typeface="Verdana" pitchFamily="34"/>
                <a:cs typeface="Verdana" pitchFamily="34"/>
              </a:rPr>
              <a:t>Creat</a:t>
            </a:r>
            <a:r>
              <a:rPr lang="is-IS" sz="4000" b="1" dirty="0">
                <a:solidFill>
                  <a:schemeClr val="bg1"/>
                </a:solidFill>
                <a:latin typeface="Verdana" pitchFamily="34"/>
                <a:ea typeface="Verdana" pitchFamily="34"/>
                <a:cs typeface="Verdana" pitchFamily="34"/>
              </a:rPr>
              <a:t> a </a:t>
            </a:r>
            <a:r>
              <a:rPr lang="is-IS" sz="4000" b="1" dirty="0" err="1">
                <a:solidFill>
                  <a:schemeClr val="bg1"/>
                </a:solidFill>
                <a:latin typeface="Verdana" pitchFamily="34"/>
                <a:ea typeface="Verdana" pitchFamily="34"/>
                <a:cs typeface="Verdana" pitchFamily="34"/>
              </a:rPr>
              <a:t>user</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with</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Powershell</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211287"/>
            <a:ext cx="9144000" cy="5189512"/>
          </a:xfrm>
        </p:spPr>
        <p:txBody>
          <a:bodyPr anchorCtr="0"/>
          <a:lstStyle/>
          <a:p>
            <a:pPr marL="457200" lvl="0" indent="-457200" algn="l">
              <a:buFont typeface="Wingdings" panose="05000000000000000000" pitchFamily="2" charset="2"/>
              <a:buChar char="§"/>
            </a:pPr>
            <a:r>
              <a:rPr lang="is-IS" sz="3200" b="1" dirty="0" err="1"/>
              <a:t>Lets</a:t>
            </a:r>
            <a:r>
              <a:rPr lang="is-IS" sz="3200" b="1" dirty="0"/>
              <a:t> </a:t>
            </a:r>
            <a:r>
              <a:rPr lang="is-IS" sz="3200" b="1" dirty="0" err="1"/>
              <a:t>create</a:t>
            </a:r>
            <a:r>
              <a:rPr lang="is-IS" sz="3200" b="1" dirty="0"/>
              <a:t> a </a:t>
            </a:r>
            <a:r>
              <a:rPr lang="is-IS" sz="3200" b="1" dirty="0" err="1"/>
              <a:t>new</a:t>
            </a:r>
            <a:r>
              <a:rPr lang="is-IS" sz="3200" b="1" dirty="0"/>
              <a:t> </a:t>
            </a:r>
            <a:r>
              <a:rPr lang="is-IS" sz="3200" b="1" dirty="0" err="1"/>
              <a:t>user</a:t>
            </a:r>
            <a:r>
              <a:rPr lang="is-IS" sz="3200" b="1" dirty="0"/>
              <a:t> </a:t>
            </a:r>
            <a:r>
              <a:rPr lang="is-IS" sz="3200" b="1" dirty="0" err="1"/>
              <a:t>called</a:t>
            </a:r>
            <a:r>
              <a:rPr lang="is-IS" sz="3200" b="1" dirty="0"/>
              <a:t> </a:t>
            </a:r>
            <a:r>
              <a:rPr lang="is-IS" sz="3200" b="1" dirty="0" err="1"/>
              <a:t>Will</a:t>
            </a:r>
            <a:r>
              <a:rPr lang="is-IS" sz="3200" b="1" dirty="0"/>
              <a:t> </a:t>
            </a:r>
            <a:r>
              <a:rPr lang="is-IS" sz="3200" b="1" dirty="0" err="1"/>
              <a:t>Lanz</a:t>
            </a:r>
            <a:endParaRPr lang="is-IS" sz="3200" b="1" dirty="0"/>
          </a:p>
          <a:p>
            <a:pPr marL="457200" lvl="0" indent="-457200" algn="l">
              <a:buFont typeface="Wingdings" panose="05000000000000000000" pitchFamily="2" charset="2"/>
              <a:buChar char="§"/>
            </a:pPr>
            <a:r>
              <a:rPr lang="is-IS" sz="3200" b="1" dirty="0" err="1">
                <a:solidFill>
                  <a:schemeClr val="accent5"/>
                </a:solidFill>
              </a:rPr>
              <a:t>New-ADUser</a:t>
            </a:r>
            <a:r>
              <a:rPr lang="is-IS" sz="3200" b="1" dirty="0"/>
              <a:t> </a:t>
            </a:r>
            <a:r>
              <a:rPr lang="is-IS" sz="3200" b="1" dirty="0" err="1"/>
              <a:t>creates</a:t>
            </a:r>
            <a:r>
              <a:rPr lang="is-IS" sz="3200" b="1" dirty="0"/>
              <a:t> </a:t>
            </a:r>
            <a:r>
              <a:rPr lang="is-IS" sz="3200" b="1" dirty="0" err="1"/>
              <a:t>new</a:t>
            </a:r>
            <a:r>
              <a:rPr lang="is-IS" sz="3200" b="1" dirty="0"/>
              <a:t> </a:t>
            </a:r>
            <a:r>
              <a:rPr lang="is-IS" sz="3200" b="1" dirty="0" err="1"/>
              <a:t>user</a:t>
            </a:r>
            <a:r>
              <a:rPr lang="is-IS" sz="3200" b="1" dirty="0"/>
              <a:t> </a:t>
            </a:r>
          </a:p>
          <a:p>
            <a:pPr lvl="0" algn="l"/>
            <a:r>
              <a:rPr lang="en-US" dirty="0">
                <a:solidFill>
                  <a:schemeClr val="accent6">
                    <a:lumMod val="50000"/>
                  </a:schemeClr>
                </a:solidFill>
              </a:rPr>
              <a:t>New-</a:t>
            </a:r>
            <a:r>
              <a:rPr lang="en-US" dirty="0" err="1">
                <a:solidFill>
                  <a:schemeClr val="accent6">
                    <a:lumMod val="50000"/>
                  </a:schemeClr>
                </a:solidFill>
              </a:rPr>
              <a:t>ADUser</a:t>
            </a:r>
            <a:r>
              <a:rPr lang="en-US" dirty="0">
                <a:solidFill>
                  <a:schemeClr val="accent6">
                    <a:lumMod val="50000"/>
                  </a:schemeClr>
                </a:solidFill>
              </a:rPr>
              <a:t> -Name </a:t>
            </a:r>
            <a:r>
              <a:rPr lang="en-US" dirty="0"/>
              <a:t>"Will </a:t>
            </a:r>
            <a:r>
              <a:rPr lang="en-US" dirty="0" err="1"/>
              <a:t>Lanz</a:t>
            </a:r>
            <a:r>
              <a:rPr lang="en-US" dirty="0"/>
              <a:t>“ </a:t>
            </a:r>
            <a:r>
              <a:rPr lang="en-US" dirty="0">
                <a:solidFill>
                  <a:schemeClr val="accent6">
                    <a:lumMod val="50000"/>
                  </a:schemeClr>
                </a:solidFill>
              </a:rPr>
              <a:t>-</a:t>
            </a:r>
            <a:r>
              <a:rPr lang="en-US" dirty="0" err="1">
                <a:solidFill>
                  <a:schemeClr val="accent6">
                    <a:lumMod val="50000"/>
                  </a:schemeClr>
                </a:solidFill>
              </a:rPr>
              <a:t>SamAccountName</a:t>
            </a:r>
            <a:r>
              <a:rPr lang="en-US" dirty="0">
                <a:solidFill>
                  <a:schemeClr val="accent6">
                    <a:lumMod val="50000"/>
                  </a:schemeClr>
                </a:solidFill>
              </a:rPr>
              <a:t> </a:t>
            </a:r>
            <a:r>
              <a:rPr lang="en-US" dirty="0"/>
              <a:t>"</a:t>
            </a:r>
            <a:r>
              <a:rPr lang="en-US" dirty="0" err="1"/>
              <a:t>wlanz</a:t>
            </a:r>
            <a:r>
              <a:rPr lang="en-US" dirty="0"/>
              <a:t>" </a:t>
            </a:r>
          </a:p>
          <a:p>
            <a:pPr lvl="0" algn="l"/>
            <a:r>
              <a:rPr lang="en-US" dirty="0">
                <a:solidFill>
                  <a:schemeClr val="accent6">
                    <a:lumMod val="50000"/>
                  </a:schemeClr>
                </a:solidFill>
              </a:rPr>
              <a:t>-</a:t>
            </a:r>
            <a:r>
              <a:rPr lang="en-US" dirty="0" err="1">
                <a:solidFill>
                  <a:schemeClr val="accent6">
                    <a:lumMod val="50000"/>
                  </a:schemeClr>
                </a:solidFill>
              </a:rPr>
              <a:t>GivenName</a:t>
            </a:r>
            <a:r>
              <a:rPr lang="en-US" dirty="0">
                <a:solidFill>
                  <a:schemeClr val="accent6">
                    <a:lumMod val="50000"/>
                  </a:schemeClr>
                </a:solidFill>
              </a:rPr>
              <a:t> </a:t>
            </a:r>
            <a:r>
              <a:rPr lang="en-US" dirty="0"/>
              <a:t>"Will" </a:t>
            </a:r>
            <a:r>
              <a:rPr lang="en-US" dirty="0">
                <a:solidFill>
                  <a:schemeClr val="accent6">
                    <a:lumMod val="50000"/>
                  </a:schemeClr>
                </a:solidFill>
              </a:rPr>
              <a:t>-Surname </a:t>
            </a:r>
            <a:r>
              <a:rPr lang="en-US" dirty="0"/>
              <a:t>"</a:t>
            </a:r>
            <a:r>
              <a:rPr lang="en-US" dirty="0" err="1"/>
              <a:t>Lanz</a:t>
            </a:r>
            <a:r>
              <a:rPr lang="en-US" dirty="0"/>
              <a:t>“ </a:t>
            </a:r>
            <a:r>
              <a:rPr lang="en-US" dirty="0">
                <a:solidFill>
                  <a:schemeClr val="accent6">
                    <a:lumMod val="50000"/>
                  </a:schemeClr>
                </a:solidFill>
              </a:rPr>
              <a:t>-</a:t>
            </a:r>
            <a:r>
              <a:rPr lang="en-US" dirty="0" err="1">
                <a:solidFill>
                  <a:schemeClr val="accent6">
                    <a:lumMod val="50000"/>
                  </a:schemeClr>
                </a:solidFill>
              </a:rPr>
              <a:t>DisplayName</a:t>
            </a:r>
            <a:r>
              <a:rPr lang="en-US" dirty="0">
                <a:solidFill>
                  <a:schemeClr val="accent6">
                    <a:lumMod val="50000"/>
                  </a:schemeClr>
                </a:solidFill>
              </a:rPr>
              <a:t> </a:t>
            </a:r>
            <a:r>
              <a:rPr lang="en-US" dirty="0"/>
              <a:t>"Will </a:t>
            </a:r>
            <a:r>
              <a:rPr lang="en-US" dirty="0" err="1"/>
              <a:t>Lanz</a:t>
            </a:r>
            <a:r>
              <a:rPr lang="en-US" dirty="0"/>
              <a:t>“</a:t>
            </a:r>
          </a:p>
          <a:p>
            <a:pPr lvl="0" algn="l"/>
            <a:r>
              <a:rPr lang="en-US" dirty="0">
                <a:solidFill>
                  <a:schemeClr val="accent6">
                    <a:lumMod val="50000"/>
                  </a:schemeClr>
                </a:solidFill>
              </a:rPr>
              <a:t>-</a:t>
            </a:r>
            <a:r>
              <a:rPr lang="en-US" dirty="0" err="1">
                <a:solidFill>
                  <a:schemeClr val="accent6">
                    <a:lumMod val="50000"/>
                  </a:schemeClr>
                </a:solidFill>
              </a:rPr>
              <a:t>UserPrincipalName</a:t>
            </a:r>
            <a:r>
              <a:rPr lang="en-US" dirty="0">
                <a:solidFill>
                  <a:schemeClr val="accent6">
                    <a:lumMod val="50000"/>
                  </a:schemeClr>
                </a:solidFill>
              </a:rPr>
              <a:t> </a:t>
            </a:r>
            <a:r>
              <a:rPr lang="en-US" dirty="0"/>
              <a:t>"</a:t>
            </a:r>
            <a:r>
              <a:rPr lang="en-US" dirty="0" err="1"/>
              <a:t>will@abdel.local</a:t>
            </a:r>
            <a:r>
              <a:rPr lang="en-US" dirty="0"/>
              <a:t>"</a:t>
            </a:r>
          </a:p>
          <a:p>
            <a:pPr lvl="0" algn="l"/>
            <a:r>
              <a:rPr lang="en-US" dirty="0">
                <a:solidFill>
                  <a:schemeClr val="accent6">
                    <a:lumMod val="50000"/>
                  </a:schemeClr>
                </a:solidFill>
              </a:rPr>
              <a:t>-Path </a:t>
            </a:r>
            <a:r>
              <a:rPr lang="en-US" dirty="0"/>
              <a:t>"OU=</a:t>
            </a:r>
            <a:r>
              <a:rPr lang="en-US" dirty="0" err="1"/>
              <a:t>Sales,OU</a:t>
            </a:r>
            <a:r>
              <a:rPr lang="en-US" dirty="0"/>
              <a:t>=</a:t>
            </a:r>
            <a:r>
              <a:rPr lang="en-US" dirty="0" err="1"/>
              <a:t>Iceland,DC</a:t>
            </a:r>
            <a:r>
              <a:rPr lang="en-US" dirty="0"/>
              <a:t>=</a:t>
            </a:r>
            <a:r>
              <a:rPr lang="en-US" dirty="0" err="1"/>
              <a:t>abdel,DC</a:t>
            </a:r>
            <a:r>
              <a:rPr lang="en-US" dirty="0"/>
              <a:t>=local“ </a:t>
            </a:r>
            <a:r>
              <a:rPr lang="en-US" dirty="0">
                <a:solidFill>
                  <a:schemeClr val="accent6">
                    <a:lumMod val="50000"/>
                  </a:schemeClr>
                </a:solidFill>
              </a:rPr>
              <a:t>–Department </a:t>
            </a:r>
            <a:r>
              <a:rPr lang="en-US" dirty="0"/>
              <a:t>“Sales”</a:t>
            </a:r>
          </a:p>
          <a:p>
            <a:pPr lvl="0" algn="l"/>
            <a:endParaRPr lang="en-US" dirty="0"/>
          </a:p>
          <a:p>
            <a:pPr lvl="0"/>
            <a:endParaRPr lang="en-US" sz="3200" dirty="0"/>
          </a:p>
        </p:txBody>
      </p:sp>
    </p:spTree>
    <p:extLst>
      <p:ext uri="{BB962C8B-B14F-4D97-AF65-F5344CB8AC3E}">
        <p14:creationId xmlns:p14="http://schemas.microsoft.com/office/powerpoint/2010/main" val="362831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en-US" sz="4000" b="1" dirty="0">
                <a:solidFill>
                  <a:schemeClr val="bg1"/>
                </a:solidFill>
                <a:latin typeface="Verdana" pitchFamily="34"/>
                <a:ea typeface="Verdana" pitchFamily="34"/>
                <a:cs typeface="Verdana" pitchFamily="34"/>
              </a:rPr>
              <a:t>Get-</a:t>
            </a:r>
            <a:r>
              <a:rPr lang="en-US" sz="4000" b="1" dirty="0" err="1">
                <a:solidFill>
                  <a:schemeClr val="bg1"/>
                </a:solidFill>
                <a:latin typeface="Verdana" pitchFamily="34"/>
                <a:ea typeface="Verdana" pitchFamily="34"/>
                <a:cs typeface="Verdana" pitchFamily="34"/>
              </a:rPr>
              <a:t>ADUser</a:t>
            </a:r>
            <a:endParaRPr lang="en-U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068777"/>
            <a:ext cx="9144000" cy="5189512"/>
          </a:xfrm>
        </p:spPr>
        <p:txBody>
          <a:bodyPr anchorCtr="0">
            <a:normAutofit fontScale="77500" lnSpcReduction="20000"/>
          </a:bodyPr>
          <a:lstStyle/>
          <a:p>
            <a:pPr lvl="0" algn="l"/>
            <a:endParaRPr lang="is-IS" sz="3200" dirty="0">
              <a:solidFill>
                <a:schemeClr val="accent5"/>
              </a:solidFill>
            </a:endParaRPr>
          </a:p>
          <a:p>
            <a:pPr marL="457200" lvl="0" indent="-457200" algn="l">
              <a:buFont typeface="Wingdings" panose="05000000000000000000" pitchFamily="2" charset="2"/>
              <a:buChar char="§"/>
            </a:pPr>
            <a:r>
              <a:rPr lang="is-IS" sz="3200" dirty="0" err="1">
                <a:solidFill>
                  <a:schemeClr val="accent5"/>
                </a:solidFill>
              </a:rPr>
              <a:t>Get-ADUser</a:t>
            </a:r>
            <a:r>
              <a:rPr lang="is-IS" sz="3200" dirty="0">
                <a:solidFill>
                  <a:schemeClr val="accent5"/>
                </a:solidFill>
              </a:rPr>
              <a:t> </a:t>
            </a:r>
            <a:r>
              <a:rPr lang="en-US" sz="3200" dirty="0" err="1"/>
              <a:t>dislays</a:t>
            </a:r>
            <a:r>
              <a:rPr lang="is-IS" sz="3200" dirty="0"/>
              <a:t> </a:t>
            </a:r>
            <a:r>
              <a:rPr lang="is-IS" sz="3200" dirty="0" err="1"/>
              <a:t>the</a:t>
            </a:r>
            <a:r>
              <a:rPr lang="is-IS" sz="3200" dirty="0"/>
              <a:t> </a:t>
            </a:r>
            <a:r>
              <a:rPr lang="is-IS" sz="3200" dirty="0" err="1"/>
              <a:t>information</a:t>
            </a:r>
            <a:r>
              <a:rPr lang="is-IS" sz="3200" dirty="0"/>
              <a:t> </a:t>
            </a:r>
            <a:r>
              <a:rPr lang="is-IS" sz="3200" dirty="0" err="1"/>
              <a:t>about</a:t>
            </a:r>
            <a:r>
              <a:rPr lang="is-IS" sz="3200" dirty="0"/>
              <a:t> a </a:t>
            </a:r>
            <a:r>
              <a:rPr lang="en-US" sz="3200" dirty="0"/>
              <a:t>user</a:t>
            </a:r>
            <a:r>
              <a:rPr lang="is-IS" sz="3200" dirty="0"/>
              <a:t> </a:t>
            </a:r>
            <a:r>
              <a:rPr lang="is-IS" sz="3200" dirty="0" err="1"/>
              <a:t>account</a:t>
            </a:r>
            <a:endParaRPr lang="is-IS" sz="3200" dirty="0"/>
          </a:p>
          <a:p>
            <a:pPr lvl="0" algn="l"/>
            <a:r>
              <a:rPr lang="en-US" sz="3200" dirty="0">
                <a:solidFill>
                  <a:schemeClr val="accent6">
                    <a:lumMod val="50000"/>
                  </a:schemeClr>
                </a:solidFill>
              </a:rPr>
              <a:t>Get-</a:t>
            </a:r>
            <a:r>
              <a:rPr lang="en-US" sz="3200" dirty="0" err="1">
                <a:solidFill>
                  <a:schemeClr val="accent6">
                    <a:lumMod val="50000"/>
                  </a:schemeClr>
                </a:solidFill>
              </a:rPr>
              <a:t>ADUser</a:t>
            </a:r>
            <a:r>
              <a:rPr lang="en-US" sz="3200" dirty="0">
                <a:solidFill>
                  <a:schemeClr val="accent6">
                    <a:lumMod val="50000"/>
                  </a:schemeClr>
                </a:solidFill>
              </a:rPr>
              <a:t> </a:t>
            </a:r>
            <a:r>
              <a:rPr lang="en-US" sz="3200" dirty="0" err="1">
                <a:solidFill>
                  <a:schemeClr val="accent6">
                    <a:lumMod val="50000"/>
                  </a:schemeClr>
                </a:solidFill>
              </a:rPr>
              <a:t>wlanz</a:t>
            </a:r>
            <a:endParaRPr lang="en-US" sz="3200" dirty="0">
              <a:solidFill>
                <a:schemeClr val="accent6">
                  <a:lumMod val="50000"/>
                </a:schemeClr>
              </a:solidFill>
            </a:endParaRPr>
          </a:p>
          <a:p>
            <a:pPr lvl="0" algn="l"/>
            <a:endParaRPr lang="is-IS" sz="3200" dirty="0">
              <a:solidFill>
                <a:schemeClr val="accent6">
                  <a:lumMod val="50000"/>
                </a:schemeClr>
              </a:solidFill>
            </a:endParaRPr>
          </a:p>
          <a:p>
            <a:pPr lvl="0" algn="l"/>
            <a:endParaRPr lang="is-IS" sz="3200" dirty="0">
              <a:solidFill>
                <a:schemeClr val="accent6">
                  <a:lumMod val="50000"/>
                </a:schemeClr>
              </a:solidFill>
            </a:endParaRPr>
          </a:p>
          <a:p>
            <a:pPr lvl="0" algn="l"/>
            <a:endParaRPr lang="is-IS" sz="3200" dirty="0">
              <a:solidFill>
                <a:schemeClr val="accent6">
                  <a:lumMod val="50000"/>
                </a:schemeClr>
              </a:solidFill>
            </a:endParaRPr>
          </a:p>
          <a:p>
            <a:pPr lvl="0" algn="l"/>
            <a:endParaRPr lang="is-IS" sz="3200" dirty="0">
              <a:solidFill>
                <a:schemeClr val="accent6">
                  <a:lumMod val="50000"/>
                </a:schemeClr>
              </a:solidFill>
            </a:endParaRPr>
          </a:p>
          <a:p>
            <a:pPr lvl="0" algn="l"/>
            <a:endParaRPr lang="is-IS" sz="3200" dirty="0">
              <a:solidFill>
                <a:schemeClr val="accent6">
                  <a:lumMod val="50000"/>
                </a:schemeClr>
              </a:solidFill>
            </a:endParaRPr>
          </a:p>
          <a:p>
            <a:pPr lvl="0" algn="l"/>
            <a:endParaRPr lang="is-IS" sz="3200" dirty="0">
              <a:solidFill>
                <a:schemeClr val="accent6">
                  <a:lumMod val="50000"/>
                </a:schemeClr>
              </a:solidFill>
            </a:endParaRPr>
          </a:p>
          <a:p>
            <a:pPr lvl="0" algn="l"/>
            <a:endParaRPr lang="is-IS" sz="3200" dirty="0">
              <a:solidFill>
                <a:schemeClr val="accent6">
                  <a:lumMod val="50000"/>
                </a:schemeClr>
              </a:solidFill>
            </a:endParaRPr>
          </a:p>
          <a:p>
            <a:pPr lvl="0" algn="l"/>
            <a:endParaRPr lang="is-IS" sz="3200" dirty="0">
              <a:solidFill>
                <a:schemeClr val="accent6">
                  <a:lumMod val="50000"/>
                </a:schemeClr>
              </a:solidFill>
            </a:endParaRPr>
          </a:p>
          <a:p>
            <a:pPr marL="457200" lvl="0" indent="-457200" algn="l">
              <a:buFont typeface="Wingdings" panose="05000000000000000000" pitchFamily="2" charset="2"/>
              <a:buChar char="§"/>
            </a:pPr>
            <a:r>
              <a:rPr lang="is-IS" sz="3200" dirty="0" err="1"/>
              <a:t>Note</a:t>
            </a:r>
            <a:r>
              <a:rPr lang="is-IS" sz="3200" dirty="0"/>
              <a:t> </a:t>
            </a:r>
            <a:r>
              <a:rPr lang="is-IS" sz="3200" dirty="0" err="1"/>
              <a:t>that</a:t>
            </a:r>
            <a:r>
              <a:rPr lang="is-IS" sz="3200" dirty="0"/>
              <a:t> </a:t>
            </a:r>
            <a:r>
              <a:rPr lang="is-IS" sz="3200" dirty="0" err="1"/>
              <a:t>the</a:t>
            </a:r>
            <a:r>
              <a:rPr lang="is-IS" sz="3200" dirty="0"/>
              <a:t> </a:t>
            </a:r>
            <a:r>
              <a:rPr lang="is-IS" sz="3200" dirty="0" err="1"/>
              <a:t>Enable</a:t>
            </a:r>
            <a:r>
              <a:rPr lang="is-IS" sz="3200" dirty="0"/>
              <a:t> </a:t>
            </a:r>
            <a:r>
              <a:rPr lang="is-IS" sz="3200" dirty="0" err="1"/>
              <a:t>option</a:t>
            </a:r>
            <a:r>
              <a:rPr lang="is-IS" sz="3200" dirty="0"/>
              <a:t> is set </a:t>
            </a:r>
            <a:r>
              <a:rPr lang="is-IS" sz="3200" dirty="0" err="1"/>
              <a:t>to</a:t>
            </a:r>
            <a:r>
              <a:rPr lang="is-IS" sz="3200" dirty="0"/>
              <a:t> false </a:t>
            </a:r>
            <a:r>
              <a:rPr lang="is-IS" sz="3200" dirty="0" err="1"/>
              <a:t>means</a:t>
            </a:r>
            <a:r>
              <a:rPr lang="is-IS" sz="3200" dirty="0"/>
              <a:t> </a:t>
            </a:r>
            <a:r>
              <a:rPr lang="is-IS" sz="3200" dirty="0" err="1"/>
              <a:t>that</a:t>
            </a:r>
            <a:r>
              <a:rPr lang="is-IS" sz="3200" dirty="0"/>
              <a:t> </a:t>
            </a:r>
            <a:r>
              <a:rPr lang="is-IS" sz="3200" dirty="0" err="1"/>
              <a:t>the</a:t>
            </a:r>
            <a:r>
              <a:rPr lang="is-IS" sz="3200" dirty="0"/>
              <a:t> </a:t>
            </a:r>
            <a:r>
              <a:rPr lang="is-IS" sz="3200" dirty="0" err="1"/>
              <a:t>user</a:t>
            </a:r>
            <a:r>
              <a:rPr lang="is-IS" sz="3200" dirty="0"/>
              <a:t> </a:t>
            </a:r>
            <a:r>
              <a:rPr lang="is-IS" sz="3200" dirty="0" err="1"/>
              <a:t>account</a:t>
            </a:r>
            <a:r>
              <a:rPr lang="is-IS" sz="3200" dirty="0"/>
              <a:t> is </a:t>
            </a:r>
            <a:r>
              <a:rPr lang="is-IS" sz="3200" dirty="0" err="1"/>
              <a:t>disabled</a:t>
            </a:r>
            <a:r>
              <a:rPr lang="is-IS" sz="3200" dirty="0"/>
              <a:t>.</a:t>
            </a:r>
          </a:p>
          <a:p>
            <a:pPr lvl="0" algn="l"/>
            <a:endParaRPr lang="en-US" sz="3200" dirty="0"/>
          </a:p>
          <a:p>
            <a:pPr lvl="0"/>
            <a:endParaRPr lang="en-US" sz="3200" dirty="0"/>
          </a:p>
        </p:txBody>
      </p:sp>
      <p:sp>
        <p:nvSpPr>
          <p:cNvPr id="4" name="Rectangle 1"/>
          <p:cNvSpPr>
            <a:spLocks noChangeArrowheads="1"/>
          </p:cNvSpPr>
          <p:nvPr/>
        </p:nvSpPr>
        <p:spPr bwMode="auto">
          <a:xfrm>
            <a:off x="0" y="-14251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br>
              <a:rPr kumimoji="0" lang="en-US" altLang="en-US" sz="13800" b="0" i="0" u="none" strike="noStrike" cap="none" normalizeH="0" baseline="0">
                <a:ln>
                  <a:noFill/>
                </a:ln>
                <a:solidFill>
                  <a:schemeClr val="tx1"/>
                </a:solidFill>
                <a:effectLst/>
                <a:latin typeface="Arial" panose="020B0604020202020204" pitchFamily="34" charset="0"/>
              </a:rPr>
            </a:br>
            <a:r>
              <a:rPr kumimoji="0" lang="en-US" altLang="en-US" sz="900" b="1" i="0" u="none" strike="noStrike" cap="none" normalizeH="0" baseline="0">
                <a:ln>
                  <a:noFill/>
                </a:ln>
                <a:solidFill>
                  <a:srgbClr val="666766"/>
                </a:solidFill>
                <a:effectLst/>
                <a:latin typeface="Arial" panose="020B0604020202020204" pitchFamily="34" charset="0"/>
                <a:cs typeface="Arial" panose="020B0604020202020204" pitchFamily="34" charset="0"/>
              </a:rPr>
              <a:t>Figure 7</a:t>
            </a:r>
            <a:r>
              <a:rPr kumimoji="0" lang="en-US" altLang="en-US" sz="1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781" y="2453661"/>
            <a:ext cx="7572769" cy="2493093"/>
          </a:xfrm>
          <a:prstGeom prst="rect">
            <a:avLst/>
          </a:prstGeom>
        </p:spPr>
      </p:pic>
    </p:spTree>
    <p:extLst>
      <p:ext uri="{BB962C8B-B14F-4D97-AF65-F5344CB8AC3E}">
        <p14:creationId xmlns:p14="http://schemas.microsoft.com/office/powerpoint/2010/main" val="319832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is-IS" sz="4000" b="1" dirty="0">
                <a:solidFill>
                  <a:schemeClr val="bg1"/>
                </a:solidFill>
                <a:latin typeface="Verdana" pitchFamily="34"/>
                <a:ea typeface="Verdana" pitchFamily="34"/>
                <a:cs typeface="Verdana" pitchFamily="34"/>
              </a:rPr>
              <a:t>Set a </a:t>
            </a:r>
            <a:r>
              <a:rPr lang="is-IS" sz="4000" b="1" dirty="0" err="1">
                <a:solidFill>
                  <a:schemeClr val="bg1"/>
                </a:solidFill>
                <a:latin typeface="Verdana" pitchFamily="34"/>
                <a:ea typeface="Verdana" pitchFamily="34"/>
                <a:cs typeface="Verdana" pitchFamily="34"/>
              </a:rPr>
              <a:t>Password</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211287"/>
            <a:ext cx="9144000" cy="5189512"/>
          </a:xfrm>
        </p:spPr>
        <p:txBody>
          <a:bodyPr anchorCtr="0"/>
          <a:lstStyle/>
          <a:p>
            <a:pPr marL="457200" lvl="0" indent="-457200" algn="l">
              <a:buFont typeface="Wingdings" panose="05000000000000000000" pitchFamily="2" charset="2"/>
              <a:buChar char="§"/>
            </a:pPr>
            <a:r>
              <a:rPr lang="is-IS" sz="3200" dirty="0" err="1">
                <a:solidFill>
                  <a:schemeClr val="accent5"/>
                </a:solidFill>
              </a:rPr>
              <a:t>Set-ADAccountPassword-identity</a:t>
            </a:r>
            <a:r>
              <a:rPr lang="is-IS" sz="3200" dirty="0">
                <a:solidFill>
                  <a:schemeClr val="accent5"/>
                </a:solidFill>
              </a:rPr>
              <a:t> </a:t>
            </a:r>
            <a:r>
              <a:rPr lang="is-IS" sz="3200" dirty="0"/>
              <a:t>sets a </a:t>
            </a:r>
            <a:r>
              <a:rPr lang="is-IS" sz="3200" dirty="0" err="1"/>
              <a:t>password</a:t>
            </a:r>
            <a:endParaRPr lang="is-IS" sz="3200" dirty="0"/>
          </a:p>
          <a:p>
            <a:pPr marL="457200" lvl="0" indent="-457200" algn="l">
              <a:buFont typeface="Wingdings" panose="05000000000000000000" pitchFamily="2" charset="2"/>
              <a:buChar char="§"/>
            </a:pPr>
            <a:r>
              <a:rPr lang="is-IS" sz="3200" dirty="0" err="1"/>
              <a:t>To</a:t>
            </a:r>
            <a:r>
              <a:rPr lang="is-IS" sz="3200" dirty="0"/>
              <a:t> </a:t>
            </a:r>
            <a:r>
              <a:rPr lang="is-IS" sz="3200" dirty="0" err="1"/>
              <a:t>enable</a:t>
            </a:r>
            <a:r>
              <a:rPr lang="is-IS" sz="3200" dirty="0"/>
              <a:t> </a:t>
            </a:r>
            <a:r>
              <a:rPr lang="is-IS" sz="3200" dirty="0" err="1"/>
              <a:t>the</a:t>
            </a:r>
            <a:r>
              <a:rPr lang="is-IS" sz="3200" dirty="0"/>
              <a:t> </a:t>
            </a:r>
            <a:r>
              <a:rPr lang="is-IS" sz="3200" dirty="0" err="1"/>
              <a:t>user</a:t>
            </a:r>
            <a:r>
              <a:rPr lang="is-IS" sz="3200" dirty="0"/>
              <a:t> </a:t>
            </a:r>
            <a:r>
              <a:rPr lang="is-IS" sz="3200" dirty="0" err="1"/>
              <a:t>account</a:t>
            </a:r>
            <a:r>
              <a:rPr lang="is-IS" sz="3200" dirty="0"/>
              <a:t> </a:t>
            </a:r>
            <a:r>
              <a:rPr lang="is-IS" sz="3200" dirty="0" err="1"/>
              <a:t>we</a:t>
            </a:r>
            <a:r>
              <a:rPr lang="is-IS" sz="3200" dirty="0"/>
              <a:t> </a:t>
            </a:r>
            <a:r>
              <a:rPr lang="is-IS" sz="3200" dirty="0" err="1"/>
              <a:t>need</a:t>
            </a:r>
            <a:r>
              <a:rPr lang="is-IS" sz="3200" dirty="0"/>
              <a:t> </a:t>
            </a:r>
            <a:r>
              <a:rPr lang="is-IS" sz="3200" dirty="0" err="1"/>
              <a:t>to</a:t>
            </a:r>
            <a:r>
              <a:rPr lang="is-IS" sz="3200" dirty="0"/>
              <a:t> set login </a:t>
            </a:r>
            <a:r>
              <a:rPr lang="is-IS" sz="3200" dirty="0" err="1"/>
              <a:t>passwod</a:t>
            </a:r>
            <a:r>
              <a:rPr lang="is-IS" sz="3200" dirty="0"/>
              <a:t>.</a:t>
            </a:r>
          </a:p>
          <a:p>
            <a:pPr marL="457200" lvl="0" indent="-457200" algn="l">
              <a:buFont typeface="Wingdings" panose="05000000000000000000" pitchFamily="2" charset="2"/>
              <a:buChar char="§"/>
            </a:pPr>
            <a:r>
              <a:rPr lang="is-IS" sz="3200" dirty="0" err="1"/>
              <a:t>Lets</a:t>
            </a:r>
            <a:r>
              <a:rPr lang="is-IS" sz="3200" dirty="0"/>
              <a:t> </a:t>
            </a:r>
            <a:r>
              <a:rPr lang="is-IS" sz="3200" dirty="0" err="1"/>
              <a:t>create</a:t>
            </a:r>
            <a:r>
              <a:rPr lang="is-IS" sz="3200" dirty="0"/>
              <a:t> a </a:t>
            </a:r>
            <a:r>
              <a:rPr lang="is-IS" sz="3200" dirty="0" err="1"/>
              <a:t>password</a:t>
            </a:r>
            <a:r>
              <a:rPr lang="is-IS" sz="3200" dirty="0"/>
              <a:t> </a:t>
            </a:r>
          </a:p>
          <a:p>
            <a:pPr lvl="0" algn="l"/>
            <a:r>
              <a:rPr lang="is-IS" sz="3200" dirty="0" err="1">
                <a:solidFill>
                  <a:schemeClr val="accent6">
                    <a:lumMod val="50000"/>
                  </a:schemeClr>
                </a:solidFill>
              </a:rPr>
              <a:t>Set-ADAccountPassword-identity</a:t>
            </a:r>
            <a:r>
              <a:rPr lang="is-IS" sz="3200" dirty="0">
                <a:solidFill>
                  <a:schemeClr val="accent6">
                    <a:lumMod val="50000"/>
                  </a:schemeClr>
                </a:solidFill>
              </a:rPr>
              <a:t> </a:t>
            </a:r>
            <a:r>
              <a:rPr lang="is-IS" sz="3200" dirty="0" err="1">
                <a:solidFill>
                  <a:schemeClr val="accent6">
                    <a:lumMod val="50000"/>
                  </a:schemeClr>
                </a:solidFill>
              </a:rPr>
              <a:t>wlanz-Reset-NewPassword</a:t>
            </a:r>
            <a:r>
              <a:rPr lang="is-IS" sz="3200" dirty="0">
                <a:solidFill>
                  <a:schemeClr val="accent6">
                    <a:lumMod val="50000"/>
                  </a:schemeClr>
                </a:solidFill>
              </a:rPr>
              <a:t>(</a:t>
            </a:r>
            <a:r>
              <a:rPr lang="is-IS" sz="3200" dirty="0" err="1">
                <a:solidFill>
                  <a:schemeClr val="accent6">
                    <a:lumMod val="50000"/>
                  </a:schemeClr>
                </a:solidFill>
              </a:rPr>
              <a:t>ConvertTo-SecureString-AsPlainText</a:t>
            </a:r>
            <a:r>
              <a:rPr lang="en-US" sz="3200" dirty="0"/>
              <a:t>”2015P@ssword” </a:t>
            </a:r>
            <a:r>
              <a:rPr lang="en-US" sz="3200" dirty="0">
                <a:solidFill>
                  <a:schemeClr val="accent6">
                    <a:lumMod val="50000"/>
                  </a:schemeClr>
                </a:solidFill>
              </a:rPr>
              <a:t>-Force</a:t>
            </a:r>
            <a:r>
              <a:rPr lang="is-IS" sz="3200" dirty="0">
                <a:solidFill>
                  <a:schemeClr val="accent6">
                    <a:lumMod val="50000"/>
                  </a:schemeClr>
                </a:solidFill>
              </a:rPr>
              <a:t>)</a:t>
            </a:r>
          </a:p>
          <a:p>
            <a:pPr lvl="0"/>
            <a:endParaRPr lang="en-US" sz="3200" dirty="0"/>
          </a:p>
        </p:txBody>
      </p:sp>
    </p:spTree>
    <p:extLst>
      <p:ext uri="{BB962C8B-B14F-4D97-AF65-F5344CB8AC3E}">
        <p14:creationId xmlns:p14="http://schemas.microsoft.com/office/powerpoint/2010/main" val="44860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is-IS" sz="4000" b="1" dirty="0" err="1">
                <a:solidFill>
                  <a:schemeClr val="bg1"/>
                </a:solidFill>
                <a:latin typeface="Verdana" pitchFamily="34"/>
                <a:ea typeface="Verdana" pitchFamily="34"/>
                <a:cs typeface="Verdana" pitchFamily="34"/>
              </a:rPr>
              <a:t>Enable</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user</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account</a:t>
            </a:r>
            <a:endParaRPr lang="is-IS" sz="4000" b="1" dirty="0">
              <a:solidFill>
                <a:schemeClr val="bg1"/>
              </a:solidFill>
              <a:latin typeface="Verdana" pitchFamily="34"/>
              <a:ea typeface="Verdana" pitchFamily="34"/>
              <a:cs typeface="Verdana" pitchFamily="34"/>
            </a:endParaRPr>
          </a:p>
        </p:txBody>
      </p:sp>
      <p:sp>
        <p:nvSpPr>
          <p:cNvPr id="3" name="Subtitle 2"/>
          <p:cNvSpPr txBox="1">
            <a:spLocks noGrp="1"/>
          </p:cNvSpPr>
          <p:nvPr>
            <p:ph type="subTitle" idx="1"/>
          </p:nvPr>
        </p:nvSpPr>
        <p:spPr>
          <a:xfrm>
            <a:off x="1524003" y="1211287"/>
            <a:ext cx="9144000" cy="5189512"/>
          </a:xfrm>
        </p:spPr>
        <p:txBody>
          <a:bodyPr anchorCtr="0"/>
          <a:lstStyle/>
          <a:p>
            <a:pPr marL="457200" lvl="0" indent="-457200" algn="l">
              <a:buFont typeface="Wingdings" panose="05000000000000000000" pitchFamily="2" charset="2"/>
              <a:buChar char="§"/>
            </a:pPr>
            <a:r>
              <a:rPr lang="en-US" sz="3200" dirty="0">
                <a:solidFill>
                  <a:schemeClr val="accent5"/>
                </a:solidFill>
              </a:rPr>
              <a:t>Enable-</a:t>
            </a:r>
            <a:r>
              <a:rPr lang="en-US" sz="3200" dirty="0" err="1">
                <a:solidFill>
                  <a:schemeClr val="accent5"/>
                </a:solidFill>
              </a:rPr>
              <a:t>ADAccount</a:t>
            </a:r>
            <a:r>
              <a:rPr lang="en-US" sz="3200" dirty="0">
                <a:solidFill>
                  <a:schemeClr val="accent5"/>
                </a:solidFill>
              </a:rPr>
              <a:t> –identity </a:t>
            </a:r>
            <a:r>
              <a:rPr lang="en-US" sz="3200" dirty="0"/>
              <a:t>command enables the user account.</a:t>
            </a:r>
          </a:p>
          <a:p>
            <a:pPr lvl="0" algn="l"/>
            <a:r>
              <a:rPr lang="en-US" sz="3200" dirty="0">
                <a:solidFill>
                  <a:schemeClr val="accent6">
                    <a:lumMod val="50000"/>
                  </a:schemeClr>
                </a:solidFill>
              </a:rPr>
              <a:t>Enable-</a:t>
            </a:r>
            <a:r>
              <a:rPr lang="en-US" sz="3200" dirty="0" err="1">
                <a:solidFill>
                  <a:schemeClr val="accent6">
                    <a:lumMod val="50000"/>
                  </a:schemeClr>
                </a:solidFill>
              </a:rPr>
              <a:t>ADAccount</a:t>
            </a:r>
            <a:r>
              <a:rPr lang="en-US" sz="3200" dirty="0">
                <a:solidFill>
                  <a:schemeClr val="accent6">
                    <a:lumMod val="50000"/>
                  </a:schemeClr>
                </a:solidFill>
              </a:rPr>
              <a:t> -Identity </a:t>
            </a:r>
            <a:r>
              <a:rPr lang="en-US" sz="3200" dirty="0" err="1">
                <a:solidFill>
                  <a:schemeClr val="accent6">
                    <a:lumMod val="50000"/>
                  </a:schemeClr>
                </a:solidFill>
              </a:rPr>
              <a:t>wlanz</a:t>
            </a:r>
            <a:endParaRPr lang="en-US" sz="3200" dirty="0">
              <a:solidFill>
                <a:schemeClr val="accent6">
                  <a:lumMod val="50000"/>
                </a:schemeClr>
              </a:solidFill>
            </a:endParaRPr>
          </a:p>
          <a:p>
            <a:pPr lvl="0" algn="l"/>
            <a:endParaRPr lang="en-US" sz="3200" dirty="0">
              <a:solidFill>
                <a:schemeClr val="accent6">
                  <a:lumMod val="50000"/>
                </a:schemeClr>
              </a:solidFill>
            </a:endParaRPr>
          </a:p>
          <a:p>
            <a:pPr lvl="0"/>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3" y="3045710"/>
            <a:ext cx="8346919" cy="2384833"/>
          </a:xfrm>
          <a:prstGeom prst="rect">
            <a:avLst/>
          </a:prstGeom>
        </p:spPr>
      </p:pic>
    </p:spTree>
    <p:extLst>
      <p:ext uri="{BB962C8B-B14F-4D97-AF65-F5344CB8AC3E}">
        <p14:creationId xmlns:p14="http://schemas.microsoft.com/office/powerpoint/2010/main" val="278492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60458"/>
            <a:ext cx="9144000" cy="908319"/>
          </a:xfrm>
          <a:solidFill>
            <a:srgbClr val="5B9BD5"/>
          </a:solidFill>
          <a:ln w="12701" cap="flat">
            <a:solidFill>
              <a:srgbClr val="41719C"/>
            </a:solidFill>
            <a:prstDash val="solid"/>
            <a:miter/>
          </a:ln>
        </p:spPr>
        <p:txBody>
          <a:bodyPr/>
          <a:lstStyle/>
          <a:p>
            <a:pPr lvl="0"/>
            <a:r>
              <a:rPr lang="is-IS" sz="4000" b="1" dirty="0" err="1">
                <a:solidFill>
                  <a:schemeClr val="bg1"/>
                </a:solidFill>
                <a:latin typeface="Verdana" pitchFamily="34"/>
                <a:ea typeface="Verdana" pitchFamily="34"/>
                <a:cs typeface="Verdana" pitchFamily="34"/>
              </a:rPr>
              <a:t>Create</a:t>
            </a:r>
            <a:r>
              <a:rPr lang="is-IS" sz="4000" b="1" dirty="0">
                <a:solidFill>
                  <a:schemeClr val="bg1"/>
                </a:solidFill>
                <a:latin typeface="Verdana" pitchFamily="34"/>
                <a:ea typeface="Verdana" pitchFamily="34"/>
                <a:cs typeface="Verdana" pitchFamily="34"/>
              </a:rPr>
              <a:t> </a:t>
            </a:r>
            <a:r>
              <a:rPr lang="is-IS" sz="4000" b="1" dirty="0" err="1">
                <a:solidFill>
                  <a:schemeClr val="bg1"/>
                </a:solidFill>
                <a:latin typeface="Verdana" pitchFamily="34"/>
                <a:ea typeface="Verdana" pitchFamily="34"/>
                <a:cs typeface="Verdana" pitchFamily="34"/>
              </a:rPr>
              <a:t>user</a:t>
            </a:r>
            <a:r>
              <a:rPr lang="is-IS" sz="4000" b="1" dirty="0">
                <a:solidFill>
                  <a:schemeClr val="bg1"/>
                </a:solidFill>
                <a:latin typeface="Verdana" pitchFamily="34"/>
                <a:ea typeface="Verdana" pitchFamily="34"/>
                <a:cs typeface="Verdana" pitchFamily="34"/>
              </a:rPr>
              <a:t> </a:t>
            </a:r>
          </a:p>
        </p:txBody>
      </p:sp>
      <p:sp>
        <p:nvSpPr>
          <p:cNvPr id="3" name="Subtitle 2"/>
          <p:cNvSpPr txBox="1">
            <a:spLocks noGrp="1"/>
          </p:cNvSpPr>
          <p:nvPr>
            <p:ph type="subTitle" idx="1"/>
          </p:nvPr>
        </p:nvSpPr>
        <p:spPr>
          <a:xfrm>
            <a:off x="1229193" y="1211287"/>
            <a:ext cx="9653666" cy="5189512"/>
          </a:xfrm>
        </p:spPr>
        <p:txBody>
          <a:bodyPr anchorCtr="0">
            <a:normAutofit/>
          </a:bodyPr>
          <a:lstStyle/>
          <a:p>
            <a:pPr marL="342900" indent="-342900" algn="l">
              <a:buFont typeface="Wingdings" panose="05000000000000000000" pitchFamily="2" charset="2"/>
              <a:buChar char="§"/>
            </a:pPr>
            <a:r>
              <a:rPr lang="en-US" b="1" dirty="0"/>
              <a:t>Create user </a:t>
            </a:r>
            <a:r>
              <a:rPr lang="en-US" b="1" dirty="0" err="1"/>
              <a:t>accont</a:t>
            </a:r>
            <a:r>
              <a:rPr lang="en-US" b="1" dirty="0"/>
              <a:t>, set login password and enable the account.</a:t>
            </a:r>
          </a:p>
          <a:p>
            <a:pPr algn="l"/>
            <a:r>
              <a:rPr lang="en-US" dirty="0">
                <a:solidFill>
                  <a:schemeClr val="accent6">
                    <a:lumMod val="50000"/>
                  </a:schemeClr>
                </a:solidFill>
              </a:rPr>
              <a:t>New-</a:t>
            </a:r>
            <a:r>
              <a:rPr lang="en-US" dirty="0" err="1">
                <a:solidFill>
                  <a:schemeClr val="accent6">
                    <a:lumMod val="50000"/>
                  </a:schemeClr>
                </a:solidFill>
              </a:rPr>
              <a:t>ADUser</a:t>
            </a:r>
            <a:r>
              <a:rPr lang="en-US" dirty="0">
                <a:solidFill>
                  <a:schemeClr val="accent6">
                    <a:lumMod val="50000"/>
                  </a:schemeClr>
                </a:solidFill>
              </a:rPr>
              <a:t> -Name "Vito Corleone" -</a:t>
            </a:r>
            <a:r>
              <a:rPr lang="en-US" dirty="0" err="1">
                <a:solidFill>
                  <a:schemeClr val="accent6">
                    <a:lumMod val="50000"/>
                  </a:schemeClr>
                </a:solidFill>
              </a:rPr>
              <a:t>SamAccountName</a:t>
            </a:r>
            <a:r>
              <a:rPr lang="en-US" dirty="0">
                <a:solidFill>
                  <a:schemeClr val="accent6">
                    <a:lumMod val="50000"/>
                  </a:schemeClr>
                </a:solidFill>
              </a:rPr>
              <a:t> "</a:t>
            </a:r>
            <a:r>
              <a:rPr lang="en-US" dirty="0" err="1">
                <a:solidFill>
                  <a:schemeClr val="accent6">
                    <a:lumMod val="50000"/>
                  </a:schemeClr>
                </a:solidFill>
              </a:rPr>
              <a:t>Vcorleone</a:t>
            </a:r>
            <a:r>
              <a:rPr lang="en-US" dirty="0">
                <a:solidFill>
                  <a:schemeClr val="accent6">
                    <a:lumMod val="50000"/>
                  </a:schemeClr>
                </a:solidFill>
              </a:rPr>
              <a:t>" </a:t>
            </a:r>
          </a:p>
          <a:p>
            <a:pPr algn="l"/>
            <a:r>
              <a:rPr lang="en-US" dirty="0">
                <a:solidFill>
                  <a:schemeClr val="accent6">
                    <a:lumMod val="50000"/>
                  </a:schemeClr>
                </a:solidFill>
              </a:rPr>
              <a:t>-</a:t>
            </a:r>
            <a:r>
              <a:rPr lang="en-US" dirty="0" err="1">
                <a:solidFill>
                  <a:schemeClr val="accent6">
                    <a:lumMod val="50000"/>
                  </a:schemeClr>
                </a:solidFill>
              </a:rPr>
              <a:t>GivenName</a:t>
            </a:r>
            <a:r>
              <a:rPr lang="en-US" dirty="0">
                <a:solidFill>
                  <a:schemeClr val="accent6">
                    <a:lumMod val="50000"/>
                  </a:schemeClr>
                </a:solidFill>
              </a:rPr>
              <a:t> "Vito" -Surname "Corleone" -</a:t>
            </a:r>
            <a:r>
              <a:rPr lang="en-US" dirty="0" err="1">
                <a:solidFill>
                  <a:schemeClr val="accent6">
                    <a:lumMod val="50000"/>
                  </a:schemeClr>
                </a:solidFill>
              </a:rPr>
              <a:t>DisplayName</a:t>
            </a:r>
            <a:r>
              <a:rPr lang="en-US" dirty="0">
                <a:solidFill>
                  <a:schemeClr val="accent6">
                    <a:lumMod val="50000"/>
                  </a:schemeClr>
                </a:solidFill>
              </a:rPr>
              <a:t> "</a:t>
            </a:r>
            <a:r>
              <a:rPr lang="en-US" dirty="0" err="1">
                <a:solidFill>
                  <a:schemeClr val="accent6">
                    <a:lumMod val="50000"/>
                  </a:schemeClr>
                </a:solidFill>
              </a:rPr>
              <a:t>VitoCorleone</a:t>
            </a:r>
            <a:r>
              <a:rPr lang="en-US" dirty="0">
                <a:solidFill>
                  <a:schemeClr val="accent6">
                    <a:lumMod val="50000"/>
                  </a:schemeClr>
                </a:solidFill>
              </a:rPr>
              <a:t>" </a:t>
            </a:r>
          </a:p>
          <a:p>
            <a:pPr algn="l"/>
            <a:r>
              <a:rPr lang="en-US" dirty="0">
                <a:solidFill>
                  <a:schemeClr val="accent6">
                    <a:lumMod val="50000"/>
                  </a:schemeClr>
                </a:solidFill>
              </a:rPr>
              <a:t>-</a:t>
            </a:r>
            <a:r>
              <a:rPr lang="en-US" dirty="0" err="1">
                <a:solidFill>
                  <a:schemeClr val="accent6">
                    <a:lumMod val="50000"/>
                  </a:schemeClr>
                </a:solidFill>
              </a:rPr>
              <a:t>UserPrincipalName</a:t>
            </a:r>
            <a:r>
              <a:rPr lang="en-US" dirty="0">
                <a:solidFill>
                  <a:schemeClr val="accent6">
                    <a:lumMod val="50000"/>
                  </a:schemeClr>
                </a:solidFill>
              </a:rPr>
              <a:t> "</a:t>
            </a:r>
            <a:r>
              <a:rPr lang="en-US" dirty="0" err="1">
                <a:solidFill>
                  <a:schemeClr val="accent6">
                    <a:lumMod val="50000"/>
                  </a:schemeClr>
                </a:solidFill>
              </a:rPr>
              <a:t>vito@abdel.local</a:t>
            </a:r>
            <a:r>
              <a:rPr lang="en-US" dirty="0">
                <a:solidFill>
                  <a:schemeClr val="accent6">
                    <a:lumMod val="50000"/>
                  </a:schemeClr>
                </a:solidFill>
              </a:rPr>
              <a:t>" -Enabled $true </a:t>
            </a:r>
          </a:p>
          <a:p>
            <a:pPr algn="l"/>
            <a:r>
              <a:rPr lang="en-US" dirty="0">
                <a:solidFill>
                  <a:schemeClr val="accent6">
                    <a:lumMod val="50000"/>
                  </a:schemeClr>
                </a:solidFill>
              </a:rPr>
              <a:t>-Path "OU=</a:t>
            </a:r>
            <a:r>
              <a:rPr lang="en-US" dirty="0" err="1">
                <a:solidFill>
                  <a:schemeClr val="accent6">
                    <a:lumMod val="50000"/>
                  </a:schemeClr>
                </a:solidFill>
              </a:rPr>
              <a:t>Sales,OU</a:t>
            </a:r>
            <a:r>
              <a:rPr lang="en-US" dirty="0">
                <a:solidFill>
                  <a:schemeClr val="accent6">
                    <a:lumMod val="50000"/>
                  </a:schemeClr>
                </a:solidFill>
              </a:rPr>
              <a:t>=</a:t>
            </a:r>
            <a:r>
              <a:rPr lang="en-US" dirty="0" err="1">
                <a:solidFill>
                  <a:schemeClr val="accent6">
                    <a:lumMod val="50000"/>
                  </a:schemeClr>
                </a:solidFill>
              </a:rPr>
              <a:t>Iceland,DC</a:t>
            </a:r>
            <a:r>
              <a:rPr lang="en-US" dirty="0">
                <a:solidFill>
                  <a:schemeClr val="accent6">
                    <a:lumMod val="50000"/>
                  </a:schemeClr>
                </a:solidFill>
              </a:rPr>
              <a:t>=</a:t>
            </a:r>
            <a:r>
              <a:rPr lang="en-US" dirty="0" err="1">
                <a:solidFill>
                  <a:schemeClr val="accent6">
                    <a:lumMod val="50000"/>
                  </a:schemeClr>
                </a:solidFill>
              </a:rPr>
              <a:t>abdel,DC</a:t>
            </a:r>
            <a:r>
              <a:rPr lang="en-US" dirty="0">
                <a:solidFill>
                  <a:schemeClr val="accent6">
                    <a:lumMod val="50000"/>
                  </a:schemeClr>
                </a:solidFill>
              </a:rPr>
              <a:t>=local" -Department "Sales" </a:t>
            </a:r>
          </a:p>
          <a:p>
            <a:pPr algn="l"/>
            <a:r>
              <a:rPr lang="en-US" dirty="0">
                <a:solidFill>
                  <a:schemeClr val="accent6">
                    <a:lumMod val="50000"/>
                  </a:schemeClr>
                </a:solidFill>
              </a:rPr>
              <a:t>-</a:t>
            </a:r>
            <a:r>
              <a:rPr lang="en-US" dirty="0" err="1">
                <a:solidFill>
                  <a:schemeClr val="accent6">
                    <a:lumMod val="50000"/>
                  </a:schemeClr>
                </a:solidFill>
              </a:rPr>
              <a:t>AccountPassword</a:t>
            </a:r>
            <a:r>
              <a:rPr lang="en-US" dirty="0">
                <a:solidFill>
                  <a:schemeClr val="accent6">
                    <a:lumMod val="50000"/>
                  </a:schemeClr>
                </a:solidFill>
              </a:rPr>
              <a:t> (</a:t>
            </a:r>
            <a:r>
              <a:rPr lang="en-US" dirty="0" err="1">
                <a:solidFill>
                  <a:schemeClr val="accent6">
                    <a:lumMod val="50000"/>
                  </a:schemeClr>
                </a:solidFill>
              </a:rPr>
              <a:t>ConvertTo-SecureString</a:t>
            </a:r>
            <a:r>
              <a:rPr lang="en-US" dirty="0">
                <a:solidFill>
                  <a:schemeClr val="accent6">
                    <a:lumMod val="50000"/>
                  </a:schemeClr>
                </a:solidFill>
              </a:rPr>
              <a:t> "Pa$$w0rd"</a:t>
            </a:r>
          </a:p>
          <a:p>
            <a:pPr algn="l"/>
            <a:r>
              <a:rPr lang="en-US" dirty="0">
                <a:solidFill>
                  <a:schemeClr val="accent6">
                    <a:lumMod val="50000"/>
                  </a:schemeClr>
                </a:solidFill>
              </a:rPr>
              <a:t>-</a:t>
            </a:r>
            <a:r>
              <a:rPr lang="en-US" dirty="0" err="1">
                <a:solidFill>
                  <a:schemeClr val="accent6">
                    <a:lumMod val="50000"/>
                  </a:schemeClr>
                </a:solidFill>
              </a:rPr>
              <a:t>AsPlainText</a:t>
            </a:r>
            <a:r>
              <a:rPr lang="en-US" dirty="0">
                <a:solidFill>
                  <a:schemeClr val="accent6">
                    <a:lumMod val="50000"/>
                  </a:schemeClr>
                </a:solidFill>
              </a:rPr>
              <a:t> -Force)</a:t>
            </a:r>
          </a:p>
          <a:p>
            <a:pPr marL="342900" indent="-342900" algn="l">
              <a:buFont typeface="Wingdings" panose="05000000000000000000" pitchFamily="2" charset="2"/>
              <a:buChar char="§"/>
            </a:pPr>
            <a:r>
              <a:rPr lang="en-US" dirty="0"/>
              <a:t>The preceding code we used the New-</a:t>
            </a:r>
            <a:r>
              <a:rPr lang="en-US" dirty="0" err="1"/>
              <a:t>ADUser</a:t>
            </a:r>
            <a:r>
              <a:rPr lang="en-US" dirty="0"/>
              <a:t> cmdlet again, but this time two parameters –</a:t>
            </a:r>
            <a:r>
              <a:rPr lang="en-US" dirty="0" err="1"/>
              <a:t>AccountPassword</a:t>
            </a:r>
            <a:r>
              <a:rPr lang="en-US" dirty="0"/>
              <a:t> and –Enabled were added to securely configure a password and to enable the account.</a:t>
            </a:r>
            <a:endParaRPr lang="en-US" dirty="0">
              <a:solidFill>
                <a:schemeClr val="accent6">
                  <a:lumMod val="50000"/>
                </a:schemeClr>
              </a:solidFill>
            </a:endParaRPr>
          </a:p>
          <a:p>
            <a:pPr lvl="0"/>
            <a:endParaRPr lang="en-US" sz="3200" dirty="0"/>
          </a:p>
        </p:txBody>
      </p:sp>
    </p:spTree>
    <p:extLst>
      <p:ext uri="{BB962C8B-B14F-4D97-AF65-F5344CB8AC3E}">
        <p14:creationId xmlns:p14="http://schemas.microsoft.com/office/powerpoint/2010/main" val="3808141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1234</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Times New Roman</vt:lpstr>
      <vt:lpstr>Verdana</vt:lpstr>
      <vt:lpstr>Wingdings</vt:lpstr>
      <vt:lpstr>Office Theme</vt:lpstr>
      <vt:lpstr>Automating the Creation of User Accounts</vt:lpstr>
      <vt:lpstr>Creating Users with Templates</vt:lpstr>
      <vt:lpstr>Creating Users with Templates</vt:lpstr>
      <vt:lpstr>Creating Users with Templates</vt:lpstr>
      <vt:lpstr>Creat a user with Powershell</vt:lpstr>
      <vt:lpstr>Get-ADUser</vt:lpstr>
      <vt:lpstr>Set a Password</vt:lpstr>
      <vt:lpstr>Enable user account</vt:lpstr>
      <vt:lpstr>Create user </vt:lpstr>
      <vt:lpstr>Creat user continued</vt:lpstr>
      <vt:lpstr>Managing Multiple AD User Accounts</vt:lpstr>
      <vt:lpstr>Managing Multiple AD User Accounts</vt:lpstr>
      <vt:lpstr>Managing Multiple AD User Accounts</vt:lpstr>
      <vt:lpstr>Managing Multiple AD User Accounts</vt:lpstr>
      <vt:lpstr>Managing Multiple AD User Accounts</vt:lpstr>
      <vt:lpstr>Moving Objects with powershell</vt:lpstr>
      <vt:lpstr>Removing Objects with powerShell</vt:lpstr>
      <vt:lpstr>Removing OUs</vt:lpstr>
      <vt:lpstr>Removing OUs</vt:lpstr>
    </vt:vector>
  </TitlesOfParts>
  <Company>Tækniskólinn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the Creation of User Accounts</dc:title>
  <dc:creator>Abdelaziz Ghazal</dc:creator>
  <cp:lastModifiedBy>Abdelaziz Ghazal</cp:lastModifiedBy>
  <cp:revision>18</cp:revision>
  <dcterms:created xsi:type="dcterms:W3CDTF">2016-10-19T17:46:11Z</dcterms:created>
  <dcterms:modified xsi:type="dcterms:W3CDTF">2019-09-10T12:58:43Z</dcterms:modified>
</cp:coreProperties>
</file>