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8"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is-I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20" d="100"/>
          <a:sy n="120" d="100"/>
        </p:scale>
        <p:origin x="11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s-I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E0788-6009-4D66-A85A-249F6EA440DC}" type="datetimeFigureOut">
              <a:rPr lang="is-IS" smtClean="0"/>
              <a:t>13.3.2021</a:t>
            </a:fld>
            <a:endParaRPr lang="is-I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s-I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s-I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AAA6E-0A8D-46F7-8E01-99C76A95567F}" type="slidenum">
              <a:rPr lang="is-IS" smtClean="0"/>
              <a:t>‹#›</a:t>
            </a:fld>
            <a:endParaRPr lang="is-IS"/>
          </a:p>
        </p:txBody>
      </p:sp>
    </p:spTree>
    <p:extLst>
      <p:ext uri="{BB962C8B-B14F-4D97-AF65-F5344CB8AC3E}">
        <p14:creationId xmlns:p14="http://schemas.microsoft.com/office/powerpoint/2010/main" val="3178852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solidFill>
                  <a:srgbClr val="336699"/>
                </a:solidFill>
              </a:rPr>
              <a:t>Module 3: Configuring and Troubleshooting DNS</a:t>
            </a:r>
          </a:p>
        </p:txBody>
      </p:sp>
      <p:sp>
        <p:nvSpPr>
          <p:cNvPr id="491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491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C5BFC169-A87F-498F-A549-8D617CC615C8}" type="slidenum">
              <a:rPr lang="en-US" b="0" smtClean="0"/>
              <a:pPr/>
              <a:t>1</a:t>
            </a:fld>
            <a:endParaRPr lang="en-US" b="0" dirty="0"/>
          </a:p>
        </p:txBody>
      </p:sp>
      <p:sp>
        <p:nvSpPr>
          <p:cNvPr id="49157" name="Rectangle 2"/>
          <p:cNvSpPr>
            <a:spLocks noGrp="1" noRot="1" noChangeAspect="1" noChangeArrowheads="1" noTextEdit="1"/>
          </p:cNvSpPr>
          <p:nvPr>
            <p:ph type="sldImg"/>
          </p:nvPr>
        </p:nvSpPr>
        <p:spPr>
          <a:ln/>
        </p:spPr>
      </p:sp>
      <p:sp>
        <p:nvSpPr>
          <p:cNvPr id="49158" name="Rectangle 6"/>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After completing this module,</a:t>
            </a:r>
            <a:r>
              <a:rPr lang="en-US" baseline="0" dirty="0"/>
              <a:t> students will be able to:</a:t>
            </a:r>
          </a:p>
          <a:p>
            <a:pPr marL="171450" indent="-171450" eaLnBrk="1" hangingPunct="1">
              <a:buFont typeface="Arial" pitchFamily="34" charset="0"/>
              <a:buChar char="•"/>
            </a:pPr>
            <a:r>
              <a:rPr lang="en-US" dirty="0"/>
              <a:t>Install the DNS server</a:t>
            </a:r>
            <a:r>
              <a:rPr lang="en-US" baseline="0" dirty="0"/>
              <a:t> role</a:t>
            </a:r>
          </a:p>
          <a:p>
            <a:pPr marL="171450" indent="-171450" eaLnBrk="1" hangingPunct="1">
              <a:buFont typeface="Arial" pitchFamily="34" charset="0"/>
              <a:buChar char="•"/>
            </a:pPr>
            <a:r>
              <a:rPr lang="en-US" baseline="0" dirty="0"/>
              <a:t>Configure DNS </a:t>
            </a:r>
          </a:p>
          <a:p>
            <a:pPr marL="171450" indent="-171450" eaLnBrk="1" hangingPunct="1">
              <a:buFont typeface="Arial" pitchFamily="34" charset="0"/>
              <a:buChar char="•"/>
            </a:pPr>
            <a:r>
              <a:rPr lang="en-US" baseline="0" dirty="0"/>
              <a:t>Create and configure DNS zones</a:t>
            </a:r>
          </a:p>
          <a:p>
            <a:pPr marL="171450" indent="-171450" eaLnBrk="1" hangingPunct="1">
              <a:buFont typeface="Arial" pitchFamily="34" charset="0"/>
              <a:buChar char="•"/>
            </a:pPr>
            <a:r>
              <a:rPr lang="en-US" baseline="0" dirty="0"/>
              <a:t>Configure zone transfers</a:t>
            </a:r>
          </a:p>
          <a:p>
            <a:pPr marL="171450" indent="-171450" eaLnBrk="1" hangingPunct="1">
              <a:buFont typeface="Arial" pitchFamily="34" charset="0"/>
              <a:buChar char="•"/>
            </a:pPr>
            <a:r>
              <a:rPr lang="en-US" baseline="0" dirty="0"/>
              <a:t>Manage and troubleshoot DNS</a:t>
            </a:r>
          </a:p>
          <a:p>
            <a:pPr eaLnBrk="1" hangingPunct="1"/>
            <a:endParaRPr lang="en-US" dirty="0"/>
          </a:p>
        </p:txBody>
      </p:sp>
    </p:spTree>
    <p:extLst>
      <p:ext uri="{BB962C8B-B14F-4D97-AF65-F5344CB8AC3E}">
        <p14:creationId xmlns:p14="http://schemas.microsoft.com/office/powerpoint/2010/main" val="429116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573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573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76A6962F-F8C6-4AAF-A6F3-6B4309529AB6}" type="slidenum">
              <a:rPr lang="en-US" b="0" smtClean="0"/>
              <a:pPr/>
              <a:t>10</a:t>
            </a:fld>
            <a:endParaRPr lang="en-US" b="0" dirty="0"/>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60000"/>
              </a:spcAft>
              <a:buClrTx/>
              <a:buSzTx/>
              <a:buFontTx/>
              <a:buNone/>
              <a:tabLst/>
              <a:defRPr/>
            </a:pPr>
            <a:r>
              <a:rPr lang="en-US" dirty="0"/>
              <a:t>After completing this lesson,</a:t>
            </a:r>
            <a:r>
              <a:rPr lang="en-US" baseline="0" dirty="0"/>
              <a:t> students will be able to:</a:t>
            </a:r>
            <a:endParaRPr lang="en-US" dirty="0">
              <a:solidFill>
                <a:srgbClr val="FF0000"/>
              </a:solidFill>
            </a:endParaRPr>
          </a:p>
          <a:p>
            <a:pPr marL="171450" indent="-171450">
              <a:buFont typeface="Arial" pitchFamily="34" charset="0"/>
              <a:buChar char="•"/>
            </a:pPr>
            <a:r>
              <a:rPr lang="en-US" sz="1000" b="0" u="none" kern="1200" dirty="0">
                <a:solidFill>
                  <a:schemeClr val="tx1"/>
                </a:solidFill>
                <a:effectLst/>
                <a:latin typeface="Arial" charset="0"/>
                <a:ea typeface="+mn-ea"/>
                <a:cs typeface="+mn-cs"/>
              </a:rPr>
              <a:t>List the components of a DNS solution</a:t>
            </a:r>
            <a:endParaRPr lang="en-GB" sz="1000" b="0" u="none" kern="1200" dirty="0">
              <a:solidFill>
                <a:schemeClr val="tx1"/>
              </a:solidFill>
              <a:effectLst/>
              <a:latin typeface="Arial" charset="0"/>
              <a:ea typeface="+mn-ea"/>
              <a:cs typeface="+mn-cs"/>
            </a:endParaRPr>
          </a:p>
          <a:p>
            <a:pPr marL="171450" indent="-171450">
              <a:buFont typeface="Arial" pitchFamily="34" charset="0"/>
              <a:buChar char="•"/>
            </a:pPr>
            <a:r>
              <a:rPr lang="en-US" sz="1000" b="0" u="none" kern="1200" dirty="0">
                <a:solidFill>
                  <a:schemeClr val="tx1"/>
                </a:solidFill>
                <a:effectLst/>
                <a:latin typeface="Arial" charset="0"/>
                <a:ea typeface="+mn-ea"/>
                <a:cs typeface="+mn-cs"/>
              </a:rPr>
              <a:t>Describe DNS resource records</a:t>
            </a:r>
            <a:endParaRPr lang="en-GB" sz="1000" b="0" u="none" kern="1200" dirty="0">
              <a:solidFill>
                <a:schemeClr val="tx1"/>
              </a:solidFill>
              <a:effectLst/>
              <a:latin typeface="Arial" charset="0"/>
              <a:ea typeface="+mn-ea"/>
              <a:cs typeface="+mn-cs"/>
            </a:endParaRPr>
          </a:p>
          <a:p>
            <a:pPr marL="171450" indent="-171450">
              <a:buFont typeface="Arial" pitchFamily="34" charset="0"/>
              <a:buChar char="•"/>
            </a:pPr>
            <a:r>
              <a:rPr lang="en-US" sz="1000" b="0" u="none" kern="1200" dirty="0">
                <a:solidFill>
                  <a:schemeClr val="tx1"/>
                </a:solidFill>
                <a:effectLst/>
                <a:latin typeface="Arial" charset="0"/>
                <a:ea typeface="+mn-ea"/>
                <a:cs typeface="+mn-cs"/>
              </a:rPr>
              <a:t>Explain how root hints work</a:t>
            </a:r>
            <a:endParaRPr lang="en-GB" sz="1000" b="0" u="none" kern="1200" dirty="0">
              <a:solidFill>
                <a:schemeClr val="tx1"/>
              </a:solidFill>
              <a:effectLst/>
              <a:latin typeface="Arial" charset="0"/>
              <a:ea typeface="+mn-ea"/>
              <a:cs typeface="+mn-cs"/>
            </a:endParaRPr>
          </a:p>
          <a:p>
            <a:pPr marL="171450" indent="-171450">
              <a:buFont typeface="Arial" pitchFamily="34" charset="0"/>
              <a:buChar char="•"/>
            </a:pPr>
            <a:r>
              <a:rPr lang="en-US" sz="1000" b="0" u="none" kern="1200" dirty="0">
                <a:solidFill>
                  <a:schemeClr val="tx1"/>
                </a:solidFill>
                <a:effectLst/>
                <a:latin typeface="Arial" charset="0"/>
                <a:ea typeface="+mn-ea"/>
                <a:cs typeface="+mn-cs"/>
              </a:rPr>
              <a:t>Describe </a:t>
            </a:r>
            <a:r>
              <a:rPr lang="en-GB" sz="1000" b="0" u="none" kern="1200" dirty="0">
                <a:solidFill>
                  <a:schemeClr val="tx1"/>
                </a:solidFill>
                <a:effectLst/>
                <a:latin typeface="Arial" charset="0"/>
                <a:ea typeface="+mn-ea"/>
                <a:cs typeface="+mn-cs"/>
              </a:rPr>
              <a:t>how various types</a:t>
            </a:r>
            <a:r>
              <a:rPr lang="en-GB" sz="1000" b="0" u="none" kern="1200" baseline="0" dirty="0">
                <a:solidFill>
                  <a:schemeClr val="tx1"/>
                </a:solidFill>
                <a:effectLst/>
                <a:latin typeface="Arial" charset="0"/>
                <a:ea typeface="+mn-ea"/>
                <a:cs typeface="+mn-cs"/>
              </a:rPr>
              <a:t> of DNS query work</a:t>
            </a:r>
            <a:endParaRPr lang="en-GB" sz="1000" b="0" u="none" kern="1200" dirty="0">
              <a:solidFill>
                <a:schemeClr val="tx1"/>
              </a:solidFill>
              <a:effectLst/>
              <a:latin typeface="Arial" charset="0"/>
              <a:ea typeface="+mn-ea"/>
              <a:cs typeface="+mn-cs"/>
            </a:endParaRPr>
          </a:p>
          <a:p>
            <a:pPr marL="171450" indent="-171450">
              <a:buFont typeface="Arial" pitchFamily="34" charset="0"/>
              <a:buChar char="•"/>
            </a:pPr>
            <a:r>
              <a:rPr lang="en-US" sz="1000" b="0" u="none" kern="1200" dirty="0">
                <a:solidFill>
                  <a:schemeClr val="tx1"/>
                </a:solidFill>
                <a:effectLst/>
                <a:latin typeface="Arial" charset="0"/>
                <a:ea typeface="+mn-ea"/>
                <a:cs typeface="+mn-cs"/>
              </a:rPr>
              <a:t>Explain how forwarding</a:t>
            </a:r>
            <a:r>
              <a:rPr lang="en-US" sz="1000" b="0" u="none" kern="1200" baseline="0" dirty="0">
                <a:solidFill>
                  <a:schemeClr val="tx1"/>
                </a:solidFill>
                <a:effectLst/>
                <a:latin typeface="Arial" charset="0"/>
                <a:ea typeface="+mn-ea"/>
                <a:cs typeface="+mn-cs"/>
              </a:rPr>
              <a:t> and conditional forwarding works</a:t>
            </a:r>
            <a:endParaRPr lang="en-GB" sz="1000" b="0" u="none" kern="1200" dirty="0">
              <a:solidFill>
                <a:schemeClr val="tx1"/>
              </a:solidFill>
              <a:effectLst/>
              <a:latin typeface="Arial" charset="0"/>
              <a:ea typeface="+mn-ea"/>
              <a:cs typeface="+mn-cs"/>
            </a:endParaRPr>
          </a:p>
          <a:p>
            <a:pPr marL="171450" indent="-171450">
              <a:buFont typeface="Arial" pitchFamily="34" charset="0"/>
              <a:buChar char="•"/>
            </a:pPr>
            <a:r>
              <a:rPr lang="en-US" sz="1000" b="0" u="none" kern="1200" dirty="0">
                <a:solidFill>
                  <a:schemeClr val="tx1"/>
                </a:solidFill>
                <a:effectLst/>
                <a:latin typeface="Arial" charset="0"/>
                <a:ea typeface="+mn-ea"/>
                <a:cs typeface="+mn-cs"/>
              </a:rPr>
              <a:t>Explain how DNS server caching works</a:t>
            </a:r>
            <a:endParaRPr lang="en-GB" sz="1000" b="0" u="none" kern="1200" dirty="0">
              <a:solidFill>
                <a:schemeClr val="tx1"/>
              </a:solidFill>
              <a:effectLst/>
              <a:latin typeface="Arial" charset="0"/>
              <a:ea typeface="+mn-ea"/>
              <a:cs typeface="+mn-cs"/>
            </a:endParaRPr>
          </a:p>
          <a:p>
            <a:pPr marL="171450" indent="-171450">
              <a:buFont typeface="Arial" pitchFamily="34" charset="0"/>
              <a:buChar char="•"/>
            </a:pPr>
            <a:r>
              <a:rPr lang="en-US" sz="1000" b="0" u="none" kern="1200" dirty="0">
                <a:solidFill>
                  <a:schemeClr val="tx1"/>
                </a:solidFill>
                <a:effectLst/>
                <a:latin typeface="Arial" charset="0"/>
                <a:ea typeface="+mn-ea"/>
                <a:cs typeface="+mn-cs"/>
              </a:rPr>
              <a:t>Configure the DNS Server role properties</a:t>
            </a:r>
            <a:endParaRPr lang="en-GB" sz="1000" b="0" u="none" kern="1200" dirty="0">
              <a:solidFill>
                <a:schemeClr val="tx1"/>
              </a:solidFill>
              <a:effectLst/>
              <a:latin typeface="Arial" charset="0"/>
              <a:ea typeface="+mn-ea"/>
              <a:cs typeface="+mn-cs"/>
            </a:endParaRPr>
          </a:p>
          <a:p>
            <a:pPr eaLnBrk="1" hangingPunct="1"/>
            <a:endParaRPr lang="en-US" dirty="0"/>
          </a:p>
        </p:txBody>
      </p:sp>
    </p:spTree>
    <p:extLst>
      <p:ext uri="{BB962C8B-B14F-4D97-AF65-F5344CB8AC3E}">
        <p14:creationId xmlns:p14="http://schemas.microsoft.com/office/powerpoint/2010/main" val="923700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501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501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1842F528-3B08-45CB-9165-46DBD8FF869E}" type="slidenum">
              <a:rPr lang="en-US" b="0" smtClean="0"/>
              <a:pPr/>
              <a:t>2</a:t>
            </a:fld>
            <a:endParaRPr lang="en-US" b="0" dirty="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60000"/>
              </a:spcAft>
              <a:buClrTx/>
              <a:buSzTx/>
              <a:buFontTx/>
              <a:buNone/>
              <a:tabLst/>
              <a:defRPr/>
            </a:pPr>
            <a:r>
              <a:rPr lang="en-US" dirty="0"/>
              <a:t>After completing this lesson,</a:t>
            </a:r>
            <a:r>
              <a:rPr lang="en-US" baseline="0" dirty="0"/>
              <a:t> students will be able to:</a:t>
            </a:r>
            <a:endParaRPr lang="en-US" dirty="0">
              <a:solidFill>
                <a:srgbClr val="FF0000"/>
              </a:solidFill>
            </a:endParaRPr>
          </a:p>
          <a:p>
            <a:pPr marL="171450" indent="-171450">
              <a:buFont typeface="Arial" pitchFamily="34" charset="0"/>
              <a:buChar char="•"/>
            </a:pPr>
            <a:r>
              <a:rPr lang="en-US" sz="1000" kern="1200" dirty="0">
                <a:solidFill>
                  <a:schemeClr val="tx1"/>
                </a:solidFill>
                <a:effectLst/>
                <a:latin typeface="Arial" charset="0"/>
                <a:ea typeface="+mn-ea"/>
                <a:cs typeface="+mn-cs"/>
              </a:rPr>
              <a:t>Explain the role and benefits of the Domain Name System in the network infrastructure</a:t>
            </a:r>
            <a:endParaRPr lang="en-GB" sz="1000" kern="1200" dirty="0">
              <a:solidFill>
                <a:schemeClr val="tx1"/>
              </a:solidFill>
              <a:effectLst/>
              <a:latin typeface="Arial" charset="0"/>
              <a:ea typeface="+mn-ea"/>
              <a:cs typeface="+mn-cs"/>
            </a:endParaRPr>
          </a:p>
          <a:p>
            <a:pPr marL="171450" indent="-171450">
              <a:buFont typeface="Arial" pitchFamily="34" charset="0"/>
              <a:buChar char="•"/>
            </a:pPr>
            <a:r>
              <a:rPr lang="en-US" sz="1000" kern="1200" dirty="0">
                <a:solidFill>
                  <a:schemeClr val="tx1"/>
                </a:solidFill>
                <a:effectLst/>
                <a:latin typeface="Arial" charset="0"/>
                <a:ea typeface="+mn-ea"/>
                <a:cs typeface="+mn-cs"/>
              </a:rPr>
              <a:t>Explain what a DNS namespace is</a:t>
            </a:r>
            <a:endParaRPr lang="en-GB" sz="1000" kern="1200" dirty="0">
              <a:solidFill>
                <a:schemeClr val="tx1"/>
              </a:solidFill>
              <a:effectLst/>
              <a:latin typeface="Arial" charset="0"/>
              <a:ea typeface="+mn-ea"/>
              <a:cs typeface="+mn-cs"/>
            </a:endParaRPr>
          </a:p>
          <a:p>
            <a:pPr marL="171450" indent="-171450">
              <a:buFont typeface="Arial" pitchFamily="34" charset="0"/>
              <a:buChar char="•"/>
            </a:pPr>
            <a:r>
              <a:rPr lang="en-US" sz="1000" kern="1200" dirty="0">
                <a:solidFill>
                  <a:schemeClr val="tx1"/>
                </a:solidFill>
                <a:effectLst/>
                <a:latin typeface="Arial" charset="0"/>
                <a:ea typeface="+mn-ea"/>
                <a:cs typeface="+mn-cs"/>
              </a:rPr>
              <a:t>Describe new abilities that are provided in the Windows Server 2008 version of DNS</a:t>
            </a:r>
            <a:endParaRPr lang="en-GB" sz="1000" kern="1200" dirty="0">
              <a:solidFill>
                <a:schemeClr val="tx1"/>
              </a:solidFill>
              <a:effectLst/>
              <a:latin typeface="Arial" charset="0"/>
              <a:ea typeface="+mn-ea"/>
              <a:cs typeface="+mn-cs"/>
            </a:endParaRPr>
          </a:p>
          <a:p>
            <a:pPr marL="171450" marR="0" indent="-171450" algn="l" defTabSz="914400" rtl="0" eaLnBrk="0" fontAlgn="base" latinLnBrk="0" hangingPunct="0">
              <a:lnSpc>
                <a:spcPct val="100000"/>
              </a:lnSpc>
              <a:spcBef>
                <a:spcPct val="0"/>
              </a:spcBef>
              <a:spcAft>
                <a:spcPct val="60000"/>
              </a:spcAft>
              <a:buClrTx/>
              <a:buSzTx/>
              <a:buFont typeface="Arial" pitchFamily="34" charset="0"/>
              <a:buChar char="•"/>
              <a:tabLst/>
              <a:defRPr/>
            </a:pPr>
            <a:r>
              <a:rPr lang="en-US" sz="1000" kern="1200" dirty="0">
                <a:solidFill>
                  <a:schemeClr val="tx1"/>
                </a:solidFill>
                <a:effectLst/>
                <a:latin typeface="Arial" charset="0"/>
                <a:ea typeface="+mn-ea"/>
                <a:cs typeface="+mn-cs"/>
              </a:rPr>
              <a:t>Describe new abilities that are provided in the Windows Server 2008 R2 version of DNS</a:t>
            </a:r>
            <a:endParaRPr lang="en-GB" sz="1000" kern="1200" dirty="0">
              <a:solidFill>
                <a:schemeClr val="tx1"/>
              </a:solidFill>
              <a:effectLst/>
              <a:latin typeface="Arial" charset="0"/>
              <a:ea typeface="+mn-ea"/>
              <a:cs typeface="+mn-cs"/>
            </a:endParaRPr>
          </a:p>
          <a:p>
            <a:pPr marL="171450" indent="-171450">
              <a:buFont typeface="Arial" pitchFamily="34" charset="0"/>
              <a:buChar char="•"/>
            </a:pPr>
            <a:r>
              <a:rPr lang="en-US" sz="1000" kern="1200" dirty="0">
                <a:solidFill>
                  <a:schemeClr val="tx1"/>
                </a:solidFill>
                <a:effectLst/>
                <a:latin typeface="Arial" charset="0"/>
                <a:ea typeface="+mn-ea"/>
                <a:cs typeface="+mn-cs"/>
              </a:rPr>
              <a:t>Install the DNS Server Role</a:t>
            </a:r>
            <a:r>
              <a:rPr lang="en-US" sz="1000" b="1" kern="1200" dirty="0">
                <a:solidFill>
                  <a:schemeClr val="tx1"/>
                </a:solidFill>
                <a:effectLst/>
                <a:latin typeface="Arial" charset="0"/>
                <a:ea typeface="+mn-ea"/>
                <a:cs typeface="+mn-cs"/>
              </a:rPr>
              <a:t> </a:t>
            </a:r>
            <a:endParaRPr lang="en-GB" sz="1000" kern="1200" dirty="0">
              <a:solidFill>
                <a:schemeClr val="tx1"/>
              </a:solidFill>
              <a:effectLst/>
              <a:latin typeface="Arial" charset="0"/>
              <a:ea typeface="+mn-ea"/>
              <a:cs typeface="+mn-cs"/>
            </a:endParaRPr>
          </a:p>
          <a:p>
            <a:pPr marL="171450" indent="-171450">
              <a:buFont typeface="Arial" pitchFamily="34" charset="0"/>
              <a:buChar char="•"/>
            </a:pPr>
            <a:r>
              <a:rPr lang="en-US" sz="1000" kern="1200" dirty="0">
                <a:solidFill>
                  <a:schemeClr val="tx1"/>
                </a:solidFill>
                <a:effectLst/>
                <a:latin typeface="Arial" charset="0"/>
                <a:ea typeface="+mn-ea"/>
                <a:cs typeface="+mn-cs"/>
              </a:rPr>
              <a:t>Describe points to consider when deploying a DNS Server</a:t>
            </a:r>
            <a:r>
              <a:rPr lang="en-US" sz="1000" b="1" kern="1200" dirty="0">
                <a:solidFill>
                  <a:schemeClr val="tx1"/>
                </a:solidFill>
                <a:effectLst/>
                <a:latin typeface="Arial" charset="0"/>
                <a:ea typeface="+mn-ea"/>
                <a:cs typeface="+mn-cs"/>
              </a:rPr>
              <a:t>  </a:t>
            </a:r>
            <a:endParaRPr lang="en-GB" sz="100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1314981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512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512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3D05D7B4-289F-4801-926C-6FBDC7D9C949}" type="slidenum">
              <a:rPr lang="en-US" b="0" smtClean="0"/>
              <a:pPr/>
              <a:t>3</a:t>
            </a:fld>
            <a:endParaRPr lang="en-US" b="0" dirty="0"/>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dirty="0"/>
              <a:t>Explain the role and benefits of the Domain Name System in the network infrastructure.</a:t>
            </a:r>
          </a:p>
          <a:p>
            <a:pPr eaLnBrk="1" hangingPunct="1">
              <a:lnSpc>
                <a:spcPct val="90000"/>
              </a:lnSpc>
            </a:pPr>
            <a:r>
              <a:rPr lang="en-US" b="1" dirty="0"/>
              <a:t> </a:t>
            </a:r>
            <a:endParaRPr lang="en-US" dirty="0"/>
          </a:p>
          <a:p>
            <a:pPr eaLnBrk="1" hangingPunct="1">
              <a:lnSpc>
                <a:spcPct val="90000"/>
              </a:lnSpc>
            </a:pPr>
            <a:r>
              <a:rPr lang="en-US" b="1" dirty="0"/>
              <a:t>Definition and purpose of DNS</a:t>
            </a:r>
          </a:p>
          <a:p>
            <a:pPr eaLnBrk="1" hangingPunct="1">
              <a:lnSpc>
                <a:spcPct val="90000"/>
              </a:lnSpc>
            </a:pPr>
            <a:r>
              <a:rPr lang="en-US" dirty="0"/>
              <a:t>DNS is a name-resolution service that resolves names to numbers. The DNS service is a hierarchical distributed database. This means that the database is separated logically, which allows many different servers to host the worldwide database of DNS names.</a:t>
            </a:r>
          </a:p>
          <a:p>
            <a:pPr eaLnBrk="1" hangingPunct="1">
              <a:lnSpc>
                <a:spcPct val="90000"/>
              </a:lnSpc>
            </a:pPr>
            <a:endParaRPr lang="en-US" dirty="0"/>
          </a:p>
          <a:p>
            <a:pPr eaLnBrk="1" hangingPunct="1">
              <a:lnSpc>
                <a:spcPct val="90000"/>
              </a:lnSpc>
            </a:pPr>
            <a:r>
              <a:rPr lang="en-US" b="1" dirty="0"/>
              <a:t>How DNS supports the foundation of the Internet naming scheme</a:t>
            </a:r>
            <a:endParaRPr lang="en-US" b="1" dirty="0">
              <a:solidFill>
                <a:srgbClr val="FF0000"/>
              </a:solidFill>
            </a:endParaRPr>
          </a:p>
          <a:p>
            <a:pPr eaLnBrk="1" hangingPunct="1">
              <a:lnSpc>
                <a:spcPct val="90000"/>
              </a:lnSpc>
            </a:pPr>
            <a:r>
              <a:rPr lang="en-US" dirty="0"/>
              <a:t>DNS is a worldwide service that allows you to type in a domain name–such as Microsoft.com–and the computer resolves that domain name to an IP address. </a:t>
            </a:r>
          </a:p>
          <a:p>
            <a:pPr eaLnBrk="1" hangingPunct="1">
              <a:lnSpc>
                <a:spcPct val="90000"/>
              </a:lnSpc>
            </a:pPr>
            <a:endParaRPr lang="en-US" dirty="0"/>
          </a:p>
          <a:p>
            <a:pPr eaLnBrk="1" hangingPunct="1">
              <a:lnSpc>
                <a:spcPct val="90000"/>
              </a:lnSpc>
            </a:pPr>
            <a:r>
              <a:rPr lang="en-US" dirty="0"/>
              <a:t>The benefit is that IPv4 addresses may be long and difficult to remember–for example, 207.46.197.32–while a domain name is easier to remember. </a:t>
            </a:r>
          </a:p>
          <a:p>
            <a:pPr eaLnBrk="1" hangingPunct="1">
              <a:lnSpc>
                <a:spcPct val="90000"/>
              </a:lnSpc>
            </a:pPr>
            <a:r>
              <a:rPr lang="en-US" dirty="0"/>
              <a:t>With the adoption of IPv6, DNS will become even more critical because IPv6 addresses are even longer. An example is “2001:0:4136:e38c:384f:3764:b59c:3d97”.</a:t>
            </a:r>
          </a:p>
          <a:p>
            <a:pPr eaLnBrk="1" hangingPunct="1">
              <a:lnSpc>
                <a:spcPct val="90000"/>
              </a:lnSpc>
            </a:pPr>
            <a:endParaRPr lang="en-US" dirty="0"/>
          </a:p>
          <a:p>
            <a:pPr eaLnBrk="1" hangingPunct="1">
              <a:lnSpc>
                <a:spcPct val="90000"/>
              </a:lnSpc>
            </a:pPr>
            <a:r>
              <a:rPr lang="en-US" b="1" dirty="0"/>
              <a:t>How DNS supports the foundation of an organization’s Active Directory® domain-naming scheme</a:t>
            </a:r>
            <a:endParaRPr lang="en-US" b="1" dirty="0">
              <a:solidFill>
                <a:srgbClr val="FF0000"/>
              </a:solidFill>
            </a:endParaRPr>
          </a:p>
          <a:p>
            <a:pPr eaLnBrk="1" hangingPunct="1">
              <a:lnSpc>
                <a:spcPct val="90000"/>
              </a:lnSpc>
            </a:pPr>
            <a:r>
              <a:rPr lang="en-US" dirty="0"/>
              <a:t>It is important that students understand that DNS is the core name-resolution service for Microsoft Windows® Active Directory Services. Computers in an Active Directory domain use DNS to locate network resources. To install Active Directory, you must have a DNS server available for hosting the Active Directory Resource records.</a:t>
            </a:r>
          </a:p>
          <a:p>
            <a:pPr eaLnBrk="1" hangingPunct="1">
              <a:lnSpc>
                <a:spcPct val="90000"/>
              </a:lnSpc>
            </a:pPr>
            <a:endParaRPr lang="en-US" dirty="0"/>
          </a:p>
          <a:p>
            <a:pPr eaLnBrk="1" hangingPunct="1">
              <a:lnSpc>
                <a:spcPct val="90000"/>
              </a:lnSpc>
            </a:pPr>
            <a:r>
              <a:rPr lang="en-US" b="1" dirty="0"/>
              <a:t>References</a:t>
            </a:r>
            <a:endParaRPr lang="en-US" b="1" dirty="0">
              <a:solidFill>
                <a:srgbClr val="FF0000"/>
              </a:solidFill>
            </a:endParaRPr>
          </a:p>
          <a:p>
            <a:pPr eaLnBrk="1" hangingPunct="1">
              <a:lnSpc>
                <a:spcPct val="90000"/>
              </a:lnSpc>
            </a:pPr>
            <a:r>
              <a:rPr lang="en-US" dirty="0"/>
              <a:t>DNS Overview:</a:t>
            </a:r>
            <a:br>
              <a:rPr lang="en-US" dirty="0"/>
            </a:br>
            <a:r>
              <a:rPr lang="en-US" dirty="0"/>
              <a:t>http://go.microsoft.com/fwlink/?LinkId=99834&amp;clcid=0x409</a:t>
            </a:r>
          </a:p>
          <a:p>
            <a:pPr eaLnBrk="1" hangingPunct="1">
              <a:lnSpc>
                <a:spcPct val="90000"/>
              </a:lnSpc>
            </a:pPr>
            <a:r>
              <a:rPr lang="en-US" dirty="0"/>
              <a:t>Understanding zones and zone transfer:</a:t>
            </a:r>
            <a:br>
              <a:rPr lang="en-US" dirty="0"/>
            </a:br>
            <a:r>
              <a:rPr lang="en-US" dirty="0"/>
              <a:t>http://go.microsoft.com/fwlink/?LinkId=99835&amp;clcid=0x409</a:t>
            </a:r>
          </a:p>
          <a:p>
            <a:pPr eaLnBrk="1" hangingPunct="1">
              <a:lnSpc>
                <a:spcPct val="90000"/>
              </a:lnSpc>
            </a:pPr>
            <a:r>
              <a:rPr lang="en-US" dirty="0"/>
              <a:t>Help Topic: Understanding Active Directory Domain Services Integration</a:t>
            </a:r>
          </a:p>
        </p:txBody>
      </p:sp>
    </p:spTree>
    <p:extLst>
      <p:ext uri="{BB962C8B-B14F-4D97-AF65-F5344CB8AC3E}">
        <p14:creationId xmlns:p14="http://schemas.microsoft.com/office/powerpoint/2010/main" val="2745865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522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522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5384C356-881D-45F8-AAB8-3D38C3FAE024}" type="slidenum">
              <a:rPr lang="en-US" b="0" smtClean="0"/>
              <a:pPr/>
              <a:t>4</a:t>
            </a:fld>
            <a:endParaRPr lang="en-US" b="0" dirty="0"/>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Explain the purpose of a domain namespace. Refer to the slide to explain a domain namespace, domain, root domain, top-level domain, second-level domain, subdomain, and fully qualified domain name (FQDN). Provide examples of a domain namespace, domain, root domain, top-level domain, second-level domain, and subdomain. Try to use domain names that are familiar to the students to add context to the exercise.</a:t>
            </a:r>
          </a:p>
          <a:p>
            <a:pPr eaLnBrk="1" hangingPunct="1"/>
            <a:endParaRPr lang="en-US" dirty="0"/>
          </a:p>
          <a:p>
            <a:pPr eaLnBrk="1" hangingPunct="1"/>
            <a:r>
              <a:rPr lang="en-US" b="1" dirty="0"/>
              <a:t>DNS Namespace</a:t>
            </a:r>
          </a:p>
          <a:p>
            <a:pPr eaLnBrk="1" hangingPunct="1"/>
            <a:r>
              <a:rPr lang="en-US" dirty="0"/>
              <a:t>The DNS Namespace is used to facilitate how a DNS client locates a computer. It is organized hierarchically or in layers to distribute information across many servers.</a:t>
            </a:r>
          </a:p>
          <a:p>
            <a:pPr eaLnBrk="1" hangingPunct="1"/>
            <a:endParaRPr lang="en-US" dirty="0"/>
          </a:p>
          <a:p>
            <a:pPr eaLnBrk="1" hangingPunct="1"/>
            <a:r>
              <a:rPr lang="en-US" b="1" dirty="0"/>
              <a:t>Root Domain</a:t>
            </a:r>
          </a:p>
          <a:p>
            <a:pPr eaLnBrk="1" hangingPunct="1"/>
            <a:r>
              <a:rPr lang="en-US" dirty="0"/>
              <a:t>The root domain is represented by a period (</a:t>
            </a:r>
            <a:r>
              <a:rPr lang="en-US" b="1" dirty="0"/>
              <a:t>.</a:t>
            </a:r>
            <a:r>
              <a:rPr lang="en-US" dirty="0"/>
              <a:t>).  There are 13 root domain servers worldwide. </a:t>
            </a:r>
          </a:p>
          <a:p>
            <a:pPr eaLnBrk="1" hangingPunct="1"/>
            <a:endParaRPr lang="en-US" dirty="0"/>
          </a:p>
          <a:p>
            <a:pPr eaLnBrk="1" hangingPunct="1"/>
            <a:r>
              <a:rPr lang="en-US" b="1" dirty="0"/>
              <a:t>Top-Level Domain</a:t>
            </a:r>
          </a:p>
          <a:p>
            <a:pPr eaLnBrk="1" hangingPunct="1"/>
            <a:r>
              <a:rPr lang="en-US" dirty="0"/>
              <a:t>Examples of top-level domains on the Internet include .com, .net, .org, .biz, .gov, and .ca.</a:t>
            </a:r>
          </a:p>
          <a:p>
            <a:pPr eaLnBrk="1" hangingPunct="1"/>
            <a:r>
              <a:rPr lang="en-US" dirty="0"/>
              <a:t>There also is a top-level domain (TLD) for each country. For example, the TLD for Canada is .ca, and the TLD for the United Kingdom is .co.uk. </a:t>
            </a:r>
          </a:p>
          <a:p>
            <a:pPr eaLnBrk="1" hangingPunct="1"/>
            <a:r>
              <a:rPr lang="en-US" dirty="0"/>
              <a:t>The body that regulates these domains is called the </a:t>
            </a:r>
            <a:r>
              <a:rPr lang="en-CA" dirty="0"/>
              <a:t>Internet Corporation for Assigned Names and Numbers</a:t>
            </a:r>
            <a:r>
              <a:rPr lang="en-US" b="1" dirty="0"/>
              <a:t> </a:t>
            </a:r>
            <a:r>
              <a:rPr lang="en-US" dirty="0"/>
              <a:t>(http://www.icann.org/). To view an up-to-date list of TLDs, refer to: http://www.iana.org/popular.htm. </a:t>
            </a:r>
          </a:p>
          <a:p>
            <a:pPr eaLnBrk="1" hangingPunct="1"/>
            <a:endParaRPr lang="en-US" dirty="0"/>
          </a:p>
          <a:p>
            <a:pPr eaLnBrk="1" hangingPunct="1"/>
            <a:r>
              <a:rPr lang="en-US" b="1" dirty="0"/>
              <a:t>Second-Level Domain</a:t>
            </a:r>
          </a:p>
          <a:p>
            <a:pPr eaLnBrk="1" hangingPunct="1"/>
            <a:r>
              <a:rPr lang="en-US" dirty="0"/>
              <a:t>The second-level domain name is the portion of the domain name that appears before the TLD. An example of a second-level domain name is </a:t>
            </a:r>
            <a:r>
              <a:rPr lang="en-US" i="1" dirty="0"/>
              <a:t>microsoft</a:t>
            </a:r>
            <a:r>
              <a:rPr lang="en-US" b="1" dirty="0"/>
              <a:t> </a:t>
            </a:r>
            <a:r>
              <a:rPr lang="en-US" dirty="0"/>
              <a:t>in the www.microsoft.com domain.</a:t>
            </a:r>
          </a:p>
          <a:p>
            <a:pPr eaLnBrk="1" hangingPunct="1"/>
            <a:endParaRPr lang="en-US" dirty="0"/>
          </a:p>
          <a:p>
            <a:pPr eaLnBrk="1" hangingPunct="1"/>
            <a:r>
              <a:rPr lang="en-US" b="1" dirty="0"/>
              <a:t>Subdomain</a:t>
            </a:r>
          </a:p>
          <a:p>
            <a:pPr eaLnBrk="1" hangingPunct="1"/>
            <a:r>
              <a:rPr lang="en-US" dirty="0"/>
              <a:t>The subdomain is the domain that is listed before the second-level and top-level domains. An example of a subdomain is </a:t>
            </a:r>
            <a:r>
              <a:rPr lang="en-US" i="1" dirty="0"/>
              <a:t>www</a:t>
            </a:r>
            <a:r>
              <a:rPr lang="en-US" b="1" dirty="0"/>
              <a:t> </a:t>
            </a:r>
            <a:r>
              <a:rPr lang="en-US" dirty="0"/>
              <a:t>in the www.microsoft.com domain.</a:t>
            </a:r>
          </a:p>
        </p:txBody>
      </p:sp>
    </p:spTree>
    <p:extLst>
      <p:ext uri="{BB962C8B-B14F-4D97-AF65-F5344CB8AC3E}">
        <p14:creationId xmlns:p14="http://schemas.microsoft.com/office/powerpoint/2010/main" val="2936354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542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542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574DD37A-FAE8-4F76-B0A2-77A2FC1A5FFC}" type="slidenum">
              <a:rPr lang="en-US" b="0" smtClean="0"/>
              <a:pPr/>
              <a:t>5</a:t>
            </a:fld>
            <a:endParaRPr lang="en-US" b="0" dirty="0"/>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Describe the new abilities provided in the Windows Server 2008 versions of DNS. </a:t>
            </a:r>
          </a:p>
          <a:p>
            <a:pPr eaLnBrk="1" hangingPunct="1"/>
            <a:endParaRPr lang="en-US" dirty="0"/>
          </a:p>
          <a:p>
            <a:pPr eaLnBrk="1" hangingPunct="1"/>
            <a:r>
              <a:rPr lang="en-US" b="1" dirty="0"/>
              <a:t>Background Zone Loading </a:t>
            </a:r>
          </a:p>
          <a:p>
            <a:pPr eaLnBrk="1" hangingPunct="1"/>
            <a:r>
              <a:rPr lang="en-US" dirty="0"/>
              <a:t>DNS servers that host large DNS zones that Active Directory Domain Services (AD DS) stores are able to respond to client queries more quickly when they restart because zone data now loads in the background.</a:t>
            </a:r>
          </a:p>
          <a:p>
            <a:pPr eaLnBrk="1" hangingPunct="1"/>
            <a:endParaRPr lang="en-US" dirty="0"/>
          </a:p>
          <a:p>
            <a:pPr eaLnBrk="1" hangingPunct="1"/>
            <a:r>
              <a:rPr lang="en-US" b="1" dirty="0"/>
              <a:t>IPv6 Support </a:t>
            </a:r>
          </a:p>
          <a:p>
            <a:pPr eaLnBrk="1" hangingPunct="1"/>
            <a:r>
              <a:rPr lang="en-US" dirty="0"/>
              <a:t>The DNS Server service now fully supports the longer addresses of the IP</a:t>
            </a:r>
            <a:r>
              <a:rPr lang="en-US" baseline="0" dirty="0"/>
              <a:t> version 6 (</a:t>
            </a:r>
            <a:r>
              <a:rPr lang="en-US" dirty="0"/>
              <a:t>IPv6) specification.</a:t>
            </a:r>
          </a:p>
          <a:p>
            <a:pPr eaLnBrk="1" hangingPunct="1"/>
            <a:endParaRPr lang="en-US" b="1" dirty="0"/>
          </a:p>
          <a:p>
            <a:pPr eaLnBrk="1" hangingPunct="1"/>
            <a:r>
              <a:rPr lang="en-US" b="1" dirty="0"/>
              <a:t>Support for RODCs</a:t>
            </a:r>
            <a:r>
              <a:rPr lang="en-US" dirty="0"/>
              <a:t> </a:t>
            </a:r>
          </a:p>
          <a:p>
            <a:pPr eaLnBrk="1" hangingPunct="1"/>
            <a:r>
              <a:rPr lang="en-US" dirty="0"/>
              <a:t>The DNS Server role in Windows Server 2008 provides primary read-only zones on read-only domain controllers (RODCs). Students should understand that this is a new role that allows for domain controllers and DNS servers to be deployed to remote sites that lack physical security. An RODC cannot write information back to the full Active Directory servers and DNS servers. </a:t>
            </a:r>
          </a:p>
          <a:p>
            <a:pPr eaLnBrk="1" hangingPunct="1"/>
            <a:endParaRPr lang="en-US" dirty="0"/>
          </a:p>
          <a:p>
            <a:pPr eaLnBrk="1" hangingPunct="1"/>
            <a:r>
              <a:rPr lang="en-US" b="1" dirty="0"/>
              <a:t>Global Single Names </a:t>
            </a:r>
          </a:p>
          <a:p>
            <a:pPr eaLnBrk="1" hangingPunct="1"/>
            <a:r>
              <a:rPr lang="en-US" dirty="0"/>
              <a:t>The DNS Server service in Windows Server 2008 provides a new zone type–the GlobalNames zone–that you can use to hold single-label names that can be unique across an entire forest. This potentially eliminates the need to use the NetBIOS-based Windows Internet Name Service (WINS) to provide support for single-label names.</a:t>
            </a:r>
          </a:p>
          <a:p>
            <a:pPr marL="0" marR="0" indent="0" algn="l" defTabSz="914400" rtl="0" eaLnBrk="1" fontAlgn="base" latinLnBrk="0" hangingPunct="1">
              <a:lnSpc>
                <a:spcPct val="100000"/>
              </a:lnSpc>
              <a:spcBef>
                <a:spcPct val="0"/>
              </a:spcBef>
              <a:spcAft>
                <a:spcPct val="60000"/>
              </a:spcAft>
              <a:buClrTx/>
              <a:buSzTx/>
              <a:buFontTx/>
              <a:buNone/>
              <a:tabLst/>
              <a:defRPr/>
            </a:pPr>
            <a:endParaRPr lang="en-US" b="1" dirty="0"/>
          </a:p>
          <a:p>
            <a:pPr marL="0" marR="0" indent="0" algn="l" defTabSz="914400" rtl="0" eaLnBrk="1" fontAlgn="base" latinLnBrk="0" hangingPunct="1">
              <a:lnSpc>
                <a:spcPct val="100000"/>
              </a:lnSpc>
              <a:spcBef>
                <a:spcPct val="0"/>
              </a:spcBef>
              <a:spcAft>
                <a:spcPct val="60000"/>
              </a:spcAft>
              <a:buClrTx/>
              <a:buSzTx/>
              <a:buFontTx/>
              <a:buNone/>
              <a:tabLst/>
              <a:defRPr/>
            </a:pPr>
            <a:r>
              <a:rPr lang="en-US" b="1" dirty="0"/>
              <a:t>Global Query Block List </a:t>
            </a:r>
          </a:p>
          <a:p>
            <a:pPr eaLnBrk="1" hangingPunct="1"/>
            <a:endParaRPr lang="en-US" b="1" dirty="0"/>
          </a:p>
          <a:p>
            <a:pPr eaLnBrk="1" hangingPunct="1"/>
            <a:endParaRPr lang="en-US" dirty="0"/>
          </a:p>
          <a:p>
            <a:pPr eaLnBrk="1" hangingPunct="1"/>
            <a:r>
              <a:rPr lang="en-US" b="1" dirty="0"/>
              <a:t>References</a:t>
            </a:r>
          </a:p>
          <a:p>
            <a:pPr eaLnBrk="1" hangingPunct="1"/>
            <a:r>
              <a:rPr lang="en-US" dirty="0"/>
              <a:t>What's New in DNS in Windows Server 2008: http://go.microsoft.com/fwlink/?LinkID=112074&amp;clcid=0x409</a:t>
            </a:r>
          </a:p>
          <a:p>
            <a:pPr eaLnBrk="1" hangingPunct="1"/>
            <a:endParaRPr lang="en-US" dirty="0"/>
          </a:p>
        </p:txBody>
      </p:sp>
    </p:spTree>
    <p:extLst>
      <p:ext uri="{BB962C8B-B14F-4D97-AF65-F5344CB8AC3E}">
        <p14:creationId xmlns:p14="http://schemas.microsoft.com/office/powerpoint/2010/main" val="1397998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1662561"/>
            <a:ext cx="6286500" cy="6807427"/>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r>
              <a:rPr lang="en-US" i="0" dirty="0"/>
              <a:t>Describe the new abilities provided in the </a:t>
            </a:r>
            <a:br>
              <a:rPr lang="en-US" i="0" dirty="0"/>
            </a:br>
            <a:r>
              <a:rPr lang="en-US" i="0" dirty="0"/>
              <a:t>Windows Server 2008 R2 versions of DNS. </a:t>
            </a:r>
          </a:p>
          <a:p>
            <a:endParaRPr lang="en-GB" i="0" dirty="0"/>
          </a:p>
          <a:p>
            <a:r>
              <a:rPr lang="en-US" sz="1000" b="1" i="0" kern="1200" dirty="0">
                <a:solidFill>
                  <a:schemeClr val="tx1"/>
                </a:solidFill>
                <a:effectLst/>
                <a:latin typeface="Arial" charset="0"/>
                <a:ea typeface="+mn-ea"/>
                <a:cs typeface="+mn-cs"/>
              </a:rPr>
              <a:t>DNS Security Extensions</a:t>
            </a:r>
            <a:endParaRPr lang="en-GB" sz="1000" b="1" i="0" kern="1200" dirty="0">
              <a:solidFill>
                <a:schemeClr val="tx1"/>
              </a:solidFill>
              <a:effectLst/>
              <a:latin typeface="Arial" charset="0"/>
              <a:ea typeface="+mn-ea"/>
              <a:cs typeface="+mn-cs"/>
            </a:endParaRPr>
          </a:p>
          <a:p>
            <a:r>
              <a:rPr lang="en-US" sz="1000" i="0" kern="1200" dirty="0">
                <a:solidFill>
                  <a:schemeClr val="tx1"/>
                </a:solidFill>
                <a:effectLst/>
                <a:latin typeface="Arial" charset="0"/>
                <a:ea typeface="+mn-ea"/>
                <a:cs typeface="+mn-cs"/>
              </a:rPr>
              <a:t>Windows Server 2008 R2 zones now support DNS Security Extensions (DNSSEC); this means that you can sign and host DNSSEC-signed zones to provide additional security for your name resolution infrastructure.</a:t>
            </a:r>
            <a:endParaRPr lang="en-GB" sz="1000" i="0" kern="1200" dirty="0">
              <a:solidFill>
                <a:schemeClr val="tx1"/>
              </a:solidFill>
              <a:effectLst/>
              <a:latin typeface="Arial" charset="0"/>
              <a:ea typeface="+mn-ea"/>
              <a:cs typeface="+mn-cs"/>
            </a:endParaRPr>
          </a:p>
          <a:p>
            <a:r>
              <a:rPr lang="en-US" sz="1000" i="0" kern="1200" dirty="0">
                <a:solidFill>
                  <a:schemeClr val="tx1"/>
                </a:solidFill>
                <a:effectLst/>
                <a:latin typeface="Arial" charset="0"/>
                <a:ea typeface="+mn-ea"/>
                <a:cs typeface="+mn-cs"/>
              </a:rPr>
              <a:t>DNSSEC are extensions to the DNS protocol, defined in RFC 4033, 4034, and 4035; these extensions add origin authority, data integrity, and authenticated denial of existence to DNS. These changes enable your DNS zones and the records contained within them to be digitally signed. </a:t>
            </a:r>
            <a:endParaRPr lang="en-GB" sz="1000" i="0" kern="1200" dirty="0">
              <a:solidFill>
                <a:schemeClr val="tx1"/>
              </a:solidFill>
              <a:effectLst/>
              <a:latin typeface="Arial" charset="0"/>
              <a:ea typeface="+mn-ea"/>
              <a:cs typeface="+mn-cs"/>
            </a:endParaRPr>
          </a:p>
          <a:p>
            <a:r>
              <a:rPr lang="en-US" sz="1000" b="1" i="0" kern="1200" dirty="0">
                <a:solidFill>
                  <a:schemeClr val="tx1"/>
                </a:solidFill>
                <a:effectLst/>
                <a:latin typeface="Arial" charset="0"/>
                <a:ea typeface="+mn-ea"/>
                <a:cs typeface="+mn-cs"/>
              </a:rPr>
              <a:t>DNS Devolution </a:t>
            </a:r>
            <a:endParaRPr lang="en-GB" sz="1000" b="1" i="0" kern="1200" dirty="0">
              <a:solidFill>
                <a:schemeClr val="tx1"/>
              </a:solidFill>
              <a:effectLst/>
              <a:latin typeface="Arial" charset="0"/>
              <a:ea typeface="+mn-ea"/>
              <a:cs typeface="+mn-cs"/>
            </a:endParaRPr>
          </a:p>
          <a:p>
            <a:r>
              <a:rPr lang="en-US" sz="1000" i="0" kern="1200" dirty="0">
                <a:solidFill>
                  <a:schemeClr val="tx1"/>
                </a:solidFill>
                <a:effectLst/>
                <a:latin typeface="Arial" charset="0"/>
                <a:ea typeface="+mn-ea"/>
                <a:cs typeface="+mn-cs"/>
              </a:rPr>
              <a:t>With DNS devolution, a DNS resolver, such as Internet Explorer, appends the parent suffix to an incomplete DNS fully qualified domain name (FQDN). For example, if the user entered http://server1 in the address bar in Internet Explorer, assuming the primary suffix of the client that is running Internet Explorer is sales.contoso.com, this is appended. If resolution is unsuccessful, then the parent of Contoso.com is appended and so on. </a:t>
            </a:r>
            <a:endParaRPr lang="en-GB" sz="1000" i="0" kern="1200" dirty="0">
              <a:solidFill>
                <a:schemeClr val="tx1"/>
              </a:solidFill>
              <a:effectLst/>
              <a:latin typeface="Arial" charset="0"/>
              <a:ea typeface="+mn-ea"/>
              <a:cs typeface="+mn-cs"/>
            </a:endParaRPr>
          </a:p>
          <a:p>
            <a:r>
              <a:rPr lang="en-US" sz="1000" i="0" kern="1200" dirty="0">
                <a:solidFill>
                  <a:schemeClr val="tx1"/>
                </a:solidFill>
                <a:effectLst/>
                <a:latin typeface="Arial" charset="0"/>
                <a:ea typeface="+mn-ea"/>
                <a:cs typeface="+mn-cs"/>
              </a:rPr>
              <a:t>Devolution is the behavior in AD DS that enables client computers that are members of a child domain to access resources in the parent domain without the need to explicitly provide the FQDN of the resource.</a:t>
            </a:r>
            <a:endParaRPr lang="en-GB" sz="1000" i="0" kern="1200" dirty="0">
              <a:solidFill>
                <a:schemeClr val="tx1"/>
              </a:solidFill>
              <a:effectLst/>
              <a:latin typeface="Arial" charset="0"/>
              <a:ea typeface="+mn-ea"/>
              <a:cs typeface="+mn-cs"/>
            </a:endParaRPr>
          </a:p>
          <a:p>
            <a:r>
              <a:rPr lang="en-US" sz="1000" i="0" kern="1200" dirty="0">
                <a:solidFill>
                  <a:schemeClr val="tx1"/>
                </a:solidFill>
                <a:effectLst/>
                <a:latin typeface="Arial" charset="0"/>
                <a:ea typeface="+mn-ea"/>
                <a:cs typeface="+mn-cs"/>
              </a:rPr>
              <a:t>The DNS resolver client in Windows Server 2008 R2 and Windows 7 introduces devolution levels; these provide control of the label where devolution stops. Previously, the effective devolution level was two. You can now specify the devolution level, allowing for precise control of the organizational boundary in your AD DS domain when clients attempt to resolve resources within the domain.</a:t>
            </a:r>
            <a:endParaRPr lang="en-GB" sz="1000" i="0" kern="1200" dirty="0">
              <a:solidFill>
                <a:schemeClr val="tx1"/>
              </a:solidFill>
              <a:effectLst/>
              <a:latin typeface="Arial" charset="0"/>
              <a:ea typeface="+mn-ea"/>
              <a:cs typeface="+mn-cs"/>
            </a:endParaRPr>
          </a:p>
          <a:p>
            <a:r>
              <a:rPr lang="en-US" sz="1000" b="1" i="0" kern="1200" dirty="0">
                <a:solidFill>
                  <a:schemeClr val="tx1"/>
                </a:solidFill>
                <a:effectLst/>
                <a:latin typeface="Arial" charset="0"/>
                <a:ea typeface="+mn-ea"/>
                <a:cs typeface="+mn-cs"/>
              </a:rPr>
              <a:t>DNS Cache Locking </a:t>
            </a:r>
            <a:endParaRPr lang="en-GB" sz="1000" b="1" i="0" kern="1200" dirty="0">
              <a:solidFill>
                <a:schemeClr val="tx1"/>
              </a:solidFill>
              <a:effectLst/>
              <a:latin typeface="Arial" charset="0"/>
              <a:ea typeface="+mn-ea"/>
              <a:cs typeface="+mn-cs"/>
            </a:endParaRPr>
          </a:p>
          <a:p>
            <a:r>
              <a:rPr lang="en-US" sz="1000" i="0" kern="1200" dirty="0">
                <a:solidFill>
                  <a:schemeClr val="tx1"/>
                </a:solidFill>
                <a:effectLst/>
                <a:latin typeface="Arial" charset="0"/>
                <a:ea typeface="+mn-ea"/>
                <a:cs typeface="+mn-cs"/>
              </a:rPr>
              <a:t>When you enable cache locking, the DNS server does not allow cached records to be overwritten for the duration of the time to live (TTL) value. Cache locking provides improved security against cache poisoning attacks. </a:t>
            </a:r>
            <a:endParaRPr lang="en-GB" sz="1000" i="0" kern="1200" dirty="0">
              <a:solidFill>
                <a:schemeClr val="tx1"/>
              </a:solidFill>
              <a:effectLst/>
              <a:latin typeface="Arial" charset="0"/>
              <a:ea typeface="+mn-ea"/>
              <a:cs typeface="+mn-cs"/>
            </a:endParaRPr>
          </a:p>
          <a:p>
            <a:r>
              <a:rPr lang="en-US" sz="1000" b="1" i="0" kern="1200" dirty="0">
                <a:solidFill>
                  <a:schemeClr val="tx1"/>
                </a:solidFill>
                <a:effectLst/>
                <a:latin typeface="Arial" charset="0"/>
                <a:ea typeface="+mn-ea"/>
                <a:cs typeface="+mn-cs"/>
              </a:rPr>
              <a:t>DNS Socket Pool </a:t>
            </a:r>
            <a:endParaRPr lang="en-GB" sz="1000" b="1" i="0" kern="1200" dirty="0">
              <a:solidFill>
                <a:schemeClr val="tx1"/>
              </a:solidFill>
              <a:effectLst/>
              <a:latin typeface="Arial" charset="0"/>
              <a:ea typeface="+mn-ea"/>
              <a:cs typeface="+mn-cs"/>
            </a:endParaRPr>
          </a:p>
          <a:p>
            <a:r>
              <a:rPr lang="en-US" sz="1000" i="0" kern="1200" dirty="0">
                <a:solidFill>
                  <a:schemeClr val="tx1"/>
                </a:solidFill>
                <a:effectLst/>
                <a:latin typeface="Arial" charset="0"/>
                <a:ea typeface="+mn-ea"/>
                <a:cs typeface="+mn-cs"/>
              </a:rPr>
              <a:t>Instead of using a predetermined source port (TCP or UDP 53) when issuing queries, the DNS server uses a random port number selected from a pool, known as the socket pool. The socket pool makes cache poisoning attacks more difficult because an attacker must correctly guess the source port of a DNS query in addition to a random transaction ID to successfully execute an attack.</a:t>
            </a:r>
            <a:endParaRPr lang="en-US" i="0" dirty="0"/>
          </a:p>
          <a:p>
            <a:r>
              <a:rPr lang="en-US" sz="1000" b="1" u="none" kern="1200" dirty="0">
                <a:solidFill>
                  <a:schemeClr val="tx1"/>
                </a:solidFill>
                <a:effectLst/>
                <a:latin typeface="Arial" charset="0"/>
                <a:ea typeface="+mn-ea"/>
                <a:cs typeface="+mn-cs"/>
              </a:rPr>
              <a:t>Name Resolution Policy Table </a:t>
            </a:r>
            <a:endParaRPr lang="en-GB" sz="1000" b="1" i="0" u="none" kern="1200" dirty="0">
              <a:solidFill>
                <a:schemeClr val="tx1"/>
              </a:solidFill>
              <a:effectLst/>
              <a:latin typeface="Arial" charset="0"/>
              <a:ea typeface="+mn-ea"/>
              <a:cs typeface="+mn-cs"/>
            </a:endParaRPr>
          </a:p>
          <a:p>
            <a:r>
              <a:rPr lang="en-US" sz="1000" kern="1200" dirty="0">
                <a:solidFill>
                  <a:schemeClr val="tx1"/>
                </a:solidFill>
                <a:effectLst/>
                <a:latin typeface="Arial" charset="0"/>
                <a:ea typeface="+mn-ea"/>
                <a:cs typeface="+mn-cs"/>
              </a:rPr>
              <a:t>To separate Internet traffic from Intranet traffic for DirectAccess, Windows Server 2008 R2 and Windows 7 include the Name Resolution Policy Table (NRPT), a feature that allows DNS servers to be defined per DNS namespace, rather than per interface. Do</a:t>
            </a:r>
            <a:r>
              <a:rPr lang="en-US" sz="1000" kern="1200" baseline="0" dirty="0">
                <a:solidFill>
                  <a:schemeClr val="tx1"/>
                </a:solidFill>
                <a:effectLst/>
                <a:latin typeface="Arial" charset="0"/>
                <a:ea typeface="+mn-ea"/>
                <a:cs typeface="+mn-cs"/>
              </a:rPr>
              <a:t> not provide too much detail; this is discussed in a later module.</a:t>
            </a:r>
            <a:endParaRPr lang="en-US" i="0" dirty="0"/>
          </a:p>
          <a:p>
            <a:pPr eaLnBrk="1" hangingPunct="1"/>
            <a:endParaRPr lang="en-US" i="0" dirty="0"/>
          </a:p>
          <a:p>
            <a:pPr eaLnBrk="1" hangingPunct="1"/>
            <a:r>
              <a:rPr lang="en-US" b="1" i="0" dirty="0"/>
              <a:t>References</a:t>
            </a:r>
          </a:p>
          <a:p>
            <a:pPr eaLnBrk="1" hangingPunct="1"/>
            <a:r>
              <a:rPr lang="en-US" i="0" dirty="0"/>
              <a:t>What’s New in DNS in Windows Server 2008 R2: http://technet.microsoft.com/en-us/library/dd378952(WS.10).aspx </a:t>
            </a:r>
            <a:endParaRPr lang="en-GB" i="0" dirty="0"/>
          </a:p>
        </p:txBody>
      </p:sp>
      <p:sp>
        <p:nvSpPr>
          <p:cNvPr id="4" name="Slide Number Placeholder 3"/>
          <p:cNvSpPr>
            <a:spLocks noGrp="1"/>
          </p:cNvSpPr>
          <p:nvPr>
            <p:ph type="sldNum" sz="quarter" idx="10"/>
          </p:nvPr>
        </p:nvSpPr>
        <p:spPr/>
        <p:txBody>
          <a:bodyPr/>
          <a:lstStyle/>
          <a:p>
            <a:pPr>
              <a:defRPr/>
            </a:pPr>
            <a:fld id="{DCCEFC8F-1EBC-43E5-886D-F0A9AD3E9B6F}" type="slidenum">
              <a:rPr lang="en-US" smtClean="0"/>
              <a:pPr>
                <a:defRPr/>
              </a:pPr>
              <a:t>6</a:t>
            </a:fld>
            <a:endParaRPr lang="en-US" dirty="0"/>
          </a:p>
        </p:txBody>
      </p:sp>
      <p:sp>
        <p:nvSpPr>
          <p:cNvPr id="5" name="Header Placeholder 4"/>
          <p:cNvSpPr>
            <a:spLocks noGrp="1"/>
          </p:cNvSpPr>
          <p:nvPr>
            <p:ph type="hdr" sz="quarter" idx="11"/>
          </p:nvPr>
        </p:nvSpPr>
        <p:spPr/>
        <p:txBody>
          <a:bodyPr/>
          <a:lstStyle/>
          <a:p>
            <a:r>
              <a:rPr lang="en-GB" dirty="0"/>
              <a:t>Module 3: Configuring and Troubleshooting DNS</a:t>
            </a:r>
            <a:endParaRPr lang="en-US" dirty="0"/>
          </a:p>
          <a:p>
            <a:pPr>
              <a:defRPr/>
            </a:pPr>
            <a:endParaRPr lang="en-US" dirty="0"/>
          </a:p>
        </p:txBody>
      </p:sp>
      <p:sp>
        <p:nvSpPr>
          <p:cNvPr id="6" name="Date Placeholder 5"/>
          <p:cNvSpPr>
            <a:spLocks noGrp="1"/>
          </p:cNvSpPr>
          <p:nvPr>
            <p:ph type="dt" idx="12"/>
          </p:nvPr>
        </p:nvSpPr>
        <p:spPr/>
        <p:txBody>
          <a:bodyPr/>
          <a:lstStyle/>
          <a:p>
            <a:pPr>
              <a:defRPr/>
            </a:pPr>
            <a:r>
              <a:rPr lang="en-US" dirty="0"/>
              <a:t>Course 6421B</a:t>
            </a:r>
          </a:p>
        </p:txBody>
      </p:sp>
    </p:spTree>
    <p:extLst>
      <p:ext uri="{BB962C8B-B14F-4D97-AF65-F5344CB8AC3E}">
        <p14:creationId xmlns:p14="http://schemas.microsoft.com/office/powerpoint/2010/main" val="1277697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552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553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AA0D52B3-FD1E-49CD-9A1B-FC7F48AD9C2B}" type="slidenum">
              <a:rPr lang="en-US" b="0" smtClean="0"/>
              <a:pPr/>
              <a:t>7</a:t>
            </a:fld>
            <a:endParaRPr lang="en-US" b="0" dirty="0"/>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1" kern="1200" dirty="0">
                <a:solidFill>
                  <a:schemeClr val="tx1"/>
                </a:solidFill>
                <a:effectLst/>
                <a:latin typeface="Arial" charset="0"/>
                <a:ea typeface="+mn-ea"/>
                <a:cs typeface="+mn-cs"/>
              </a:rPr>
              <a:t>Demonstration steps:</a:t>
            </a:r>
            <a:endParaRPr lang="en-GB" sz="1000" b="1" kern="1200" dirty="0">
              <a:solidFill>
                <a:schemeClr val="tx1"/>
              </a:solidFill>
              <a:effectLst/>
              <a:latin typeface="Arial" charset="0"/>
              <a:ea typeface="+mn-ea"/>
              <a:cs typeface="+mn-cs"/>
            </a:endParaRPr>
          </a:p>
          <a:p>
            <a:r>
              <a:rPr lang="en-US" sz="1000" b="1" kern="1200" dirty="0">
                <a:solidFill>
                  <a:schemeClr val="tx1"/>
                </a:solidFill>
                <a:effectLst/>
                <a:latin typeface="Arial" charset="0"/>
                <a:ea typeface="+mn-ea"/>
                <a:cs typeface="+mn-cs"/>
              </a:rPr>
              <a:t>Note:</a:t>
            </a:r>
            <a:r>
              <a:rPr lang="en-US" sz="1000" kern="1200" dirty="0">
                <a:solidFill>
                  <a:schemeClr val="tx1"/>
                </a:solidFill>
                <a:effectLst/>
                <a:latin typeface="Arial" charset="0"/>
                <a:ea typeface="+mn-ea"/>
                <a:cs typeface="+mn-cs"/>
              </a:rPr>
              <a:t> You require the 6421B-NYC-DC1, 6421B-NYC-SVR1, and 6421B-NYC-CL1 virtual machines to complete this demonstration. Log on to the virtual machines as </a:t>
            </a:r>
            <a:r>
              <a:rPr lang="en-US" sz="1000" b="1" kern="1200" dirty="0">
                <a:solidFill>
                  <a:schemeClr val="tx1"/>
                </a:solidFill>
                <a:effectLst/>
                <a:latin typeface="Arial" charset="0"/>
                <a:ea typeface="+mn-ea"/>
                <a:cs typeface="+mn-cs"/>
              </a:rPr>
              <a:t>Contoso\Administrator</a:t>
            </a:r>
            <a:r>
              <a:rPr lang="en-US" sz="1000" kern="1200" dirty="0">
                <a:solidFill>
                  <a:schemeClr val="tx1"/>
                </a:solidFill>
                <a:effectLst/>
                <a:latin typeface="Arial" charset="0"/>
                <a:ea typeface="+mn-ea"/>
                <a:cs typeface="+mn-cs"/>
              </a:rPr>
              <a:t> with the password of </a:t>
            </a:r>
            <a:r>
              <a:rPr lang="en-US" sz="1000" b="1" kern="1200" dirty="0">
                <a:solidFill>
                  <a:schemeClr val="tx1"/>
                </a:solidFill>
                <a:effectLst/>
                <a:latin typeface="Arial" charset="0"/>
                <a:ea typeface="+mn-ea"/>
                <a:cs typeface="+mn-cs"/>
              </a:rPr>
              <a:t>Pa$$w0rd</a:t>
            </a:r>
            <a:r>
              <a:rPr lang="en-US" sz="1000" kern="1200" dirty="0">
                <a:solidFill>
                  <a:schemeClr val="tx1"/>
                </a:solidFill>
                <a:effectLst/>
                <a:latin typeface="Arial" charset="0"/>
                <a:ea typeface="+mn-ea"/>
                <a:cs typeface="+mn-cs"/>
              </a:rPr>
              <a:t>.</a:t>
            </a:r>
          </a:p>
          <a:p>
            <a:endParaRPr lang="en-GB" sz="1000" kern="1200" dirty="0">
              <a:solidFill>
                <a:schemeClr val="tx1"/>
              </a:solidFill>
              <a:effectLst/>
              <a:latin typeface="Arial" charset="0"/>
              <a:ea typeface="+mn-ea"/>
              <a:cs typeface="+mn-cs"/>
            </a:endParaRPr>
          </a:p>
          <a:p>
            <a:pPr lvl="0"/>
            <a:r>
              <a:rPr lang="en-US" sz="1000" b="1" u="sng" kern="1200" dirty="0">
                <a:solidFill>
                  <a:schemeClr val="tx1"/>
                </a:solidFill>
                <a:effectLst/>
                <a:latin typeface="Arial" charset="0"/>
                <a:ea typeface="+mn-ea"/>
                <a:cs typeface="+mn-cs"/>
              </a:rPr>
              <a:t>Install the DNS Server role</a:t>
            </a:r>
            <a:endParaRPr lang="en-GB" sz="1000" b="1" u="sng"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Switch to NYC-SVR1, and on the </a:t>
            </a:r>
            <a:r>
              <a:rPr lang="en-US" sz="1000" b="1" kern="1200" dirty="0">
                <a:solidFill>
                  <a:schemeClr val="tx1"/>
                </a:solidFill>
                <a:effectLst/>
                <a:latin typeface="Arial" charset="0"/>
                <a:ea typeface="+mn-ea"/>
                <a:cs typeface="+mn-cs"/>
              </a:rPr>
              <a:t>Taskbar</a:t>
            </a:r>
            <a:r>
              <a:rPr lang="en-US" sz="1000" kern="1200" dirty="0">
                <a:solidFill>
                  <a:schemeClr val="tx1"/>
                </a:solidFill>
                <a:effectLst/>
                <a:latin typeface="Arial" charset="0"/>
                <a:ea typeface="+mn-ea"/>
                <a:cs typeface="+mn-cs"/>
              </a:rPr>
              <a:t>, click </a:t>
            </a:r>
            <a:r>
              <a:rPr lang="en-US" sz="1000" b="1" kern="1200" dirty="0">
                <a:solidFill>
                  <a:schemeClr val="tx1"/>
                </a:solidFill>
                <a:effectLst/>
                <a:latin typeface="Arial" charset="0"/>
                <a:ea typeface="+mn-ea"/>
                <a:cs typeface="+mn-cs"/>
              </a:rPr>
              <a:t>Server Manager</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Server Manager, in the navigation pane, click </a:t>
            </a:r>
            <a:r>
              <a:rPr lang="en-US" sz="1000" b="1" kern="1200" dirty="0">
                <a:solidFill>
                  <a:schemeClr val="tx1"/>
                </a:solidFill>
                <a:effectLst/>
                <a:latin typeface="Arial" charset="0"/>
                <a:ea typeface="+mn-ea"/>
                <a:cs typeface="+mn-cs"/>
              </a:rPr>
              <a:t>Roles</a:t>
            </a:r>
            <a:r>
              <a:rPr lang="en-US" sz="1000" kern="1200" dirty="0">
                <a:solidFill>
                  <a:schemeClr val="tx1"/>
                </a:solidFill>
                <a:effectLst/>
                <a:latin typeface="Arial" charset="0"/>
                <a:ea typeface="+mn-ea"/>
                <a:cs typeface="+mn-cs"/>
              </a:rPr>
              <a:t>, and in the right pane, click </a:t>
            </a:r>
            <a:r>
              <a:rPr lang="en-US" sz="1000" b="1" kern="1200" dirty="0">
                <a:solidFill>
                  <a:schemeClr val="tx1"/>
                </a:solidFill>
                <a:effectLst/>
                <a:latin typeface="Arial" charset="0"/>
                <a:ea typeface="+mn-ea"/>
                <a:cs typeface="+mn-cs"/>
              </a:rPr>
              <a:t>Add Roles.</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In the </a:t>
            </a:r>
            <a:r>
              <a:rPr lang="en-US" sz="1000" b="1" kern="1200" dirty="0">
                <a:solidFill>
                  <a:schemeClr val="tx1"/>
                </a:solidFill>
                <a:effectLst/>
                <a:latin typeface="Arial" charset="0"/>
                <a:ea typeface="+mn-ea"/>
                <a:cs typeface="+mn-cs"/>
              </a:rPr>
              <a:t>Add Roles Wizard</a:t>
            </a:r>
            <a:r>
              <a:rPr lang="en-US" sz="1000" kern="1200" dirty="0">
                <a:solidFill>
                  <a:schemeClr val="tx1"/>
                </a:solidFill>
                <a:effectLst/>
                <a:latin typeface="Arial" charset="0"/>
                <a:ea typeface="+mn-ea"/>
                <a:cs typeface="+mn-cs"/>
              </a:rPr>
              <a:t>, on the </a:t>
            </a:r>
            <a:r>
              <a:rPr lang="en-US" sz="1000" b="1" kern="1200" dirty="0">
                <a:solidFill>
                  <a:schemeClr val="tx1"/>
                </a:solidFill>
                <a:effectLst/>
                <a:latin typeface="Arial" charset="0"/>
                <a:ea typeface="+mn-ea"/>
                <a:cs typeface="+mn-cs"/>
              </a:rPr>
              <a:t>Before You Begin</a:t>
            </a:r>
            <a:r>
              <a:rPr lang="en-US" sz="1000" kern="1200" dirty="0">
                <a:solidFill>
                  <a:schemeClr val="tx1"/>
                </a:solidFill>
                <a:effectLst/>
                <a:latin typeface="Arial" charset="0"/>
                <a:ea typeface="+mn-ea"/>
                <a:cs typeface="+mn-cs"/>
              </a:rPr>
              <a:t> page, click </a:t>
            </a:r>
            <a:r>
              <a:rPr lang="en-US" sz="1000" b="1" kern="1200" dirty="0">
                <a:solidFill>
                  <a:schemeClr val="tx1"/>
                </a:solidFill>
                <a:effectLst/>
                <a:latin typeface="Arial" charset="0"/>
                <a:ea typeface="+mn-ea"/>
                <a:cs typeface="+mn-cs"/>
              </a:rPr>
              <a:t>Next</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On the </a:t>
            </a:r>
            <a:r>
              <a:rPr lang="en-US" sz="1000" b="1" kern="1200" dirty="0">
                <a:solidFill>
                  <a:schemeClr val="tx1"/>
                </a:solidFill>
                <a:effectLst/>
                <a:latin typeface="Arial" charset="0"/>
                <a:ea typeface="+mn-ea"/>
                <a:cs typeface="+mn-cs"/>
              </a:rPr>
              <a:t>Select Server Roles</a:t>
            </a:r>
            <a:r>
              <a:rPr lang="en-US" sz="1000" kern="1200" dirty="0">
                <a:solidFill>
                  <a:schemeClr val="tx1"/>
                </a:solidFill>
                <a:effectLst/>
                <a:latin typeface="Arial" charset="0"/>
                <a:ea typeface="+mn-ea"/>
                <a:cs typeface="+mn-cs"/>
              </a:rPr>
              <a:t> page, in the </a:t>
            </a:r>
            <a:r>
              <a:rPr lang="en-US" sz="1000" b="1" kern="1200" dirty="0">
                <a:solidFill>
                  <a:schemeClr val="tx1"/>
                </a:solidFill>
                <a:effectLst/>
                <a:latin typeface="Arial" charset="0"/>
                <a:ea typeface="+mn-ea"/>
                <a:cs typeface="+mn-cs"/>
              </a:rPr>
              <a:t>Roles</a:t>
            </a:r>
            <a:r>
              <a:rPr lang="en-US" sz="1000" kern="1200" dirty="0">
                <a:solidFill>
                  <a:schemeClr val="tx1"/>
                </a:solidFill>
                <a:effectLst/>
                <a:latin typeface="Arial" charset="0"/>
                <a:ea typeface="+mn-ea"/>
                <a:cs typeface="+mn-cs"/>
              </a:rPr>
              <a:t> list, select the </a:t>
            </a:r>
            <a:r>
              <a:rPr lang="en-US" sz="1000" b="1" kern="1200" dirty="0">
                <a:solidFill>
                  <a:schemeClr val="tx1"/>
                </a:solidFill>
                <a:effectLst/>
                <a:latin typeface="Arial" charset="0"/>
                <a:ea typeface="+mn-ea"/>
                <a:cs typeface="+mn-cs"/>
              </a:rPr>
              <a:t>DNS Server</a:t>
            </a:r>
            <a:r>
              <a:rPr lang="en-US" sz="1000" kern="1200" dirty="0">
                <a:solidFill>
                  <a:schemeClr val="tx1"/>
                </a:solidFill>
                <a:effectLst/>
                <a:latin typeface="Arial" charset="0"/>
                <a:ea typeface="+mn-ea"/>
                <a:cs typeface="+mn-cs"/>
              </a:rPr>
              <a:t> check box and then click </a:t>
            </a:r>
            <a:r>
              <a:rPr lang="en-US" sz="1000" b="1" kern="1200" dirty="0">
                <a:solidFill>
                  <a:schemeClr val="tx1"/>
                </a:solidFill>
                <a:effectLst/>
                <a:latin typeface="Arial" charset="0"/>
                <a:ea typeface="+mn-ea"/>
                <a:cs typeface="+mn-cs"/>
              </a:rPr>
              <a:t>Next</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On the </a:t>
            </a:r>
            <a:r>
              <a:rPr lang="en-US" sz="1000" b="1" kern="1200" dirty="0">
                <a:solidFill>
                  <a:schemeClr val="tx1"/>
                </a:solidFill>
                <a:effectLst/>
                <a:latin typeface="Arial" charset="0"/>
                <a:ea typeface="+mn-ea"/>
                <a:cs typeface="+mn-cs"/>
              </a:rPr>
              <a:t>DNS Server</a:t>
            </a:r>
            <a:r>
              <a:rPr lang="en-US" sz="1000" kern="1200" dirty="0">
                <a:solidFill>
                  <a:schemeClr val="tx1"/>
                </a:solidFill>
                <a:effectLst/>
                <a:latin typeface="Arial" charset="0"/>
                <a:ea typeface="+mn-ea"/>
                <a:cs typeface="+mn-cs"/>
              </a:rPr>
              <a:t> page, click </a:t>
            </a:r>
            <a:r>
              <a:rPr lang="en-US" sz="1000" b="1" kern="1200" dirty="0">
                <a:solidFill>
                  <a:schemeClr val="tx1"/>
                </a:solidFill>
                <a:effectLst/>
                <a:latin typeface="Arial" charset="0"/>
                <a:ea typeface="+mn-ea"/>
                <a:cs typeface="+mn-cs"/>
              </a:rPr>
              <a:t>Next</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On the </a:t>
            </a:r>
            <a:r>
              <a:rPr lang="en-US" sz="1000" b="1" kern="1200" dirty="0">
                <a:solidFill>
                  <a:schemeClr val="tx1"/>
                </a:solidFill>
                <a:effectLst/>
                <a:latin typeface="Arial" charset="0"/>
                <a:ea typeface="+mn-ea"/>
                <a:cs typeface="+mn-cs"/>
              </a:rPr>
              <a:t>Confirm Installation Selections</a:t>
            </a:r>
            <a:r>
              <a:rPr lang="en-US" sz="1000" kern="1200" dirty="0">
                <a:solidFill>
                  <a:schemeClr val="tx1"/>
                </a:solidFill>
                <a:effectLst/>
                <a:latin typeface="Arial" charset="0"/>
                <a:ea typeface="+mn-ea"/>
                <a:cs typeface="+mn-cs"/>
              </a:rPr>
              <a:t> page, click </a:t>
            </a:r>
            <a:r>
              <a:rPr lang="en-US" sz="1000" b="1" kern="1200" dirty="0">
                <a:solidFill>
                  <a:schemeClr val="tx1"/>
                </a:solidFill>
                <a:effectLst/>
                <a:latin typeface="Arial" charset="0"/>
                <a:ea typeface="+mn-ea"/>
                <a:cs typeface="+mn-cs"/>
              </a:rPr>
              <a:t>Install</a:t>
            </a:r>
            <a:r>
              <a:rPr lang="en-US" sz="1000" kern="1200" dirty="0">
                <a:solidFill>
                  <a:schemeClr val="tx1"/>
                </a:solidFill>
                <a:effectLst/>
                <a:latin typeface="Arial" charset="0"/>
                <a:ea typeface="+mn-ea"/>
                <a:cs typeface="+mn-cs"/>
              </a:rPr>
              <a:t>.</a:t>
            </a:r>
            <a:endParaRPr lang="en-GB" sz="1000" kern="1200" dirty="0">
              <a:solidFill>
                <a:schemeClr val="tx1"/>
              </a:solidFill>
              <a:effectLst/>
              <a:latin typeface="Arial" charset="0"/>
              <a:ea typeface="+mn-ea"/>
              <a:cs typeface="+mn-cs"/>
            </a:endParaRPr>
          </a:p>
          <a:p>
            <a:pPr marL="228600" lvl="0" indent="-228600">
              <a:buFont typeface="+mj-lt"/>
              <a:buAutoNum type="arabicPeriod"/>
            </a:pPr>
            <a:r>
              <a:rPr lang="en-US" sz="1000" kern="1200" dirty="0">
                <a:solidFill>
                  <a:schemeClr val="tx1"/>
                </a:solidFill>
                <a:effectLst/>
                <a:latin typeface="Arial" charset="0"/>
                <a:ea typeface="+mn-ea"/>
                <a:cs typeface="+mn-cs"/>
              </a:rPr>
              <a:t>Once the role is installed, click </a:t>
            </a:r>
            <a:r>
              <a:rPr lang="en-US" sz="1000" b="1" kern="1200" dirty="0">
                <a:solidFill>
                  <a:schemeClr val="tx1"/>
                </a:solidFill>
                <a:effectLst/>
                <a:latin typeface="Arial" charset="0"/>
                <a:ea typeface="+mn-ea"/>
                <a:cs typeface="+mn-cs"/>
              </a:rPr>
              <a:t>Close</a:t>
            </a:r>
            <a:r>
              <a:rPr lang="en-US" sz="1000" kern="1200" dirty="0">
                <a:solidFill>
                  <a:schemeClr val="tx1"/>
                </a:solidFill>
                <a:effectLst/>
                <a:latin typeface="Arial" charset="0"/>
                <a:ea typeface="+mn-ea"/>
                <a:cs typeface="+mn-cs"/>
              </a:rPr>
              <a:t>. </a:t>
            </a:r>
            <a:endParaRPr lang="en-GB" sz="1000" kern="1200" dirty="0">
              <a:solidFill>
                <a:schemeClr val="tx1"/>
              </a:solidFill>
              <a:effectLst/>
              <a:latin typeface="Arial" charset="0"/>
              <a:ea typeface="+mn-ea"/>
              <a:cs typeface="+mn-cs"/>
            </a:endParaRPr>
          </a:p>
          <a:p>
            <a:endParaRPr lang="en-US" sz="1000" b="1" kern="1200" dirty="0">
              <a:solidFill>
                <a:schemeClr val="tx1"/>
              </a:solidFill>
              <a:effectLst/>
              <a:latin typeface="Arial" charset="0"/>
              <a:ea typeface="+mn-ea"/>
              <a:cs typeface="+mn-cs"/>
            </a:endParaRPr>
          </a:p>
          <a:p>
            <a:endParaRPr lang="en-US" sz="1000" b="1" kern="1200" dirty="0">
              <a:solidFill>
                <a:schemeClr val="tx1"/>
              </a:solidFill>
              <a:effectLst/>
              <a:latin typeface="Arial" charset="0"/>
              <a:ea typeface="+mn-ea"/>
              <a:cs typeface="+mn-cs"/>
            </a:endParaRPr>
          </a:p>
          <a:p>
            <a:r>
              <a:rPr lang="en-US" sz="1000" b="1" kern="1200" dirty="0">
                <a:solidFill>
                  <a:schemeClr val="tx1"/>
                </a:solidFill>
                <a:effectLst/>
                <a:latin typeface="Arial" charset="0"/>
                <a:ea typeface="+mn-ea"/>
                <a:cs typeface="+mn-cs"/>
              </a:rPr>
              <a:t>Note:</a:t>
            </a:r>
            <a:r>
              <a:rPr lang="en-US" sz="1000" kern="1200" dirty="0">
                <a:solidFill>
                  <a:schemeClr val="tx1"/>
                </a:solidFill>
                <a:effectLst/>
                <a:latin typeface="Arial" charset="0"/>
                <a:ea typeface="+mn-ea"/>
                <a:cs typeface="+mn-cs"/>
              </a:rPr>
              <a:t> Leave all virtual machines in their current state for the subsequent demonstration.</a:t>
            </a:r>
            <a:endParaRPr lang="en-GB" sz="1000" kern="1200" dirty="0">
              <a:solidFill>
                <a:schemeClr val="tx1"/>
              </a:solidFill>
              <a:effectLst/>
              <a:latin typeface="Arial" charset="0"/>
              <a:ea typeface="+mn-ea"/>
              <a:cs typeface="+mn-cs"/>
            </a:endParaRPr>
          </a:p>
          <a:p>
            <a:pPr marL="190500" indent="-190500" eaLnBrk="1" hangingPunct="1"/>
            <a:endParaRPr lang="en-US" dirty="0"/>
          </a:p>
        </p:txBody>
      </p:sp>
    </p:spTree>
    <p:extLst>
      <p:ext uri="{BB962C8B-B14F-4D97-AF65-F5344CB8AC3E}">
        <p14:creationId xmlns:p14="http://schemas.microsoft.com/office/powerpoint/2010/main" val="534735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563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563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CE6DB409-0DFA-4497-A836-4641A5AE4F7C}" type="slidenum">
              <a:rPr lang="en-US" b="0" smtClean="0"/>
              <a:pPr/>
              <a:t>8</a:t>
            </a:fld>
            <a:endParaRPr lang="en-US" b="0" dirty="0"/>
          </a:p>
        </p:txBody>
      </p:sp>
      <p:sp>
        <p:nvSpPr>
          <p:cNvPr id="56325" name="Rectangle 2"/>
          <p:cNvSpPr>
            <a:spLocks noGrp="1" noRot="1" noChangeAspect="1" noChangeArrowheads="1" noTextEdit="1"/>
          </p:cNvSpPr>
          <p:nvPr>
            <p:ph type="sldImg"/>
          </p:nvPr>
        </p:nvSpPr>
        <p:spPr>
          <a:ln/>
        </p:spPr>
      </p:sp>
      <p:sp>
        <p:nvSpPr>
          <p:cNvPr id="5632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dirty="0"/>
              <a:t>The following questions are helpful when considering a DNS server role deployment:</a:t>
            </a:r>
          </a:p>
          <a:p>
            <a:pPr lvl="1" eaLnBrk="1" hangingPunct="1"/>
            <a:r>
              <a:rPr lang="en-CA" dirty="0"/>
              <a:t>If you are deploying DNS to support </a:t>
            </a:r>
            <a:r>
              <a:rPr lang="en-US" dirty="0"/>
              <a:t>Active Directory Domain Services</a:t>
            </a:r>
            <a:r>
              <a:rPr lang="en-CA" dirty="0"/>
              <a:t>, is the DNS server computer also a domain controller or is it likely to be promoted to a domain controller in the future?</a:t>
            </a:r>
          </a:p>
          <a:p>
            <a:pPr lvl="1" eaLnBrk="1" hangingPunct="1"/>
            <a:r>
              <a:rPr lang="en-CA" dirty="0"/>
              <a:t>If the DNS server stops responding, are its local clients able to gain access to an alternate DNS server?</a:t>
            </a:r>
          </a:p>
          <a:p>
            <a:pPr lvl="1" eaLnBrk="1" hangingPunct="1"/>
            <a:r>
              <a:rPr lang="en-CA" dirty="0"/>
              <a:t>If the DNS server is located on a subnet that is remote to some of its clients, what other DNS servers or name-resolution options are available if the routed connection stops responding?</a:t>
            </a:r>
            <a:endParaRPr lang="en-US" dirty="0"/>
          </a:p>
          <a:p>
            <a:pPr eaLnBrk="1" hangingPunct="1"/>
            <a:r>
              <a:rPr lang="en-US" dirty="0"/>
              <a:t>Mention that for many Active Directory issues–such as replication–authentication can be caused by nonfunctioning DNS servers.</a:t>
            </a:r>
          </a:p>
          <a:p>
            <a:pPr eaLnBrk="1" hangingPunct="1"/>
            <a:endParaRPr lang="en-US" dirty="0"/>
          </a:p>
          <a:p>
            <a:pPr eaLnBrk="1" hangingPunct="1"/>
            <a:r>
              <a:rPr lang="en-US" b="1" dirty="0"/>
              <a:t>References</a:t>
            </a:r>
            <a:endParaRPr lang="en-US" dirty="0"/>
          </a:p>
          <a:p>
            <a:pPr eaLnBrk="1" hangingPunct="1"/>
            <a:r>
              <a:rPr lang="en-US" dirty="0"/>
              <a:t>Help topic: Planning DNS Servers</a:t>
            </a:r>
          </a:p>
          <a:p>
            <a:pPr eaLnBrk="1" hangingPunct="1"/>
            <a:endParaRPr lang="en-US" dirty="0"/>
          </a:p>
          <a:p>
            <a:endParaRPr lang="en-GB" dirty="0"/>
          </a:p>
          <a:p>
            <a:pPr eaLnBrk="1" hangingPunct="1"/>
            <a:endParaRPr lang="en-US" dirty="0"/>
          </a:p>
        </p:txBody>
      </p:sp>
    </p:spTree>
    <p:extLst>
      <p:ext uri="{BB962C8B-B14F-4D97-AF65-F5344CB8AC3E}">
        <p14:creationId xmlns:p14="http://schemas.microsoft.com/office/powerpoint/2010/main" val="1574098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GB" dirty="0">
                <a:solidFill>
                  <a:srgbClr val="336699"/>
                </a:solidFill>
              </a:rPr>
              <a:t>Module 3: Configuring and Troubleshooting DNS</a:t>
            </a:r>
            <a:endParaRPr lang="en-US" dirty="0">
              <a:solidFill>
                <a:srgbClr val="336699"/>
              </a:solidFill>
            </a:endParaRPr>
          </a:p>
        </p:txBody>
      </p:sp>
      <p:sp>
        <p:nvSpPr>
          <p:cNvPr id="573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dirty="0"/>
              <a:t>Course 6421B</a:t>
            </a:r>
          </a:p>
        </p:txBody>
      </p:sp>
      <p:sp>
        <p:nvSpPr>
          <p:cNvPr id="573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fld id="{76A6962F-F8C6-4AAF-A6F3-6B4309529AB6}" type="slidenum">
              <a:rPr lang="en-US" b="0" smtClean="0"/>
              <a:pPr/>
              <a:t>9</a:t>
            </a:fld>
            <a:endParaRPr lang="en-US" b="0" dirty="0"/>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xfrm>
            <a:off x="314325" y="2255838"/>
            <a:ext cx="6286500" cy="677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60000"/>
              </a:spcAft>
              <a:buClrTx/>
              <a:buSzTx/>
              <a:buFontTx/>
              <a:buNone/>
              <a:tabLst/>
              <a:defRPr/>
            </a:pPr>
            <a:r>
              <a:rPr lang="en-US" dirty="0"/>
              <a:t>After completing this lesson,</a:t>
            </a:r>
            <a:r>
              <a:rPr lang="en-US" baseline="0" dirty="0"/>
              <a:t> students will be able to:</a:t>
            </a:r>
            <a:endParaRPr lang="en-US" dirty="0">
              <a:solidFill>
                <a:srgbClr val="FF0000"/>
              </a:solidFill>
            </a:endParaRPr>
          </a:p>
          <a:p>
            <a:pPr marL="171450" indent="-171450">
              <a:buFont typeface="Arial" pitchFamily="34" charset="0"/>
              <a:buChar char="•"/>
            </a:pPr>
            <a:r>
              <a:rPr lang="en-US" sz="1000" b="0" u="none" kern="1200" dirty="0">
                <a:solidFill>
                  <a:schemeClr val="tx1"/>
                </a:solidFill>
                <a:effectLst/>
                <a:latin typeface="Arial" charset="0"/>
                <a:ea typeface="+mn-ea"/>
                <a:cs typeface="+mn-cs"/>
              </a:rPr>
              <a:t>List the components of a DNS solution</a:t>
            </a:r>
            <a:endParaRPr lang="en-GB" sz="1000" b="0" u="none" kern="1200" dirty="0">
              <a:solidFill>
                <a:schemeClr val="tx1"/>
              </a:solidFill>
              <a:effectLst/>
              <a:latin typeface="Arial" charset="0"/>
              <a:ea typeface="+mn-ea"/>
              <a:cs typeface="+mn-cs"/>
            </a:endParaRPr>
          </a:p>
          <a:p>
            <a:pPr marL="171450" indent="-171450">
              <a:buFont typeface="Arial" pitchFamily="34" charset="0"/>
              <a:buChar char="•"/>
            </a:pPr>
            <a:r>
              <a:rPr lang="en-US" sz="1000" b="0" u="none" kern="1200" dirty="0">
                <a:solidFill>
                  <a:schemeClr val="tx1"/>
                </a:solidFill>
                <a:effectLst/>
                <a:latin typeface="Arial" charset="0"/>
                <a:ea typeface="+mn-ea"/>
                <a:cs typeface="+mn-cs"/>
              </a:rPr>
              <a:t>Describe DNS resource records</a:t>
            </a:r>
            <a:endParaRPr lang="en-GB" sz="1000" b="0" u="none" kern="1200" dirty="0">
              <a:solidFill>
                <a:schemeClr val="tx1"/>
              </a:solidFill>
              <a:effectLst/>
              <a:latin typeface="Arial" charset="0"/>
              <a:ea typeface="+mn-ea"/>
              <a:cs typeface="+mn-cs"/>
            </a:endParaRPr>
          </a:p>
          <a:p>
            <a:pPr marL="171450" indent="-171450">
              <a:buFont typeface="Arial" pitchFamily="34" charset="0"/>
              <a:buChar char="•"/>
            </a:pPr>
            <a:r>
              <a:rPr lang="en-US" sz="1000" b="0" u="none" kern="1200" dirty="0">
                <a:solidFill>
                  <a:schemeClr val="tx1"/>
                </a:solidFill>
                <a:effectLst/>
                <a:latin typeface="Arial" charset="0"/>
                <a:ea typeface="+mn-ea"/>
                <a:cs typeface="+mn-cs"/>
              </a:rPr>
              <a:t>Explain how root hints work</a:t>
            </a:r>
            <a:endParaRPr lang="en-GB" sz="1000" b="0" u="none" kern="1200" dirty="0">
              <a:solidFill>
                <a:schemeClr val="tx1"/>
              </a:solidFill>
              <a:effectLst/>
              <a:latin typeface="Arial" charset="0"/>
              <a:ea typeface="+mn-ea"/>
              <a:cs typeface="+mn-cs"/>
            </a:endParaRPr>
          </a:p>
          <a:p>
            <a:pPr marL="171450" indent="-171450">
              <a:buFont typeface="Arial" pitchFamily="34" charset="0"/>
              <a:buChar char="•"/>
            </a:pPr>
            <a:r>
              <a:rPr lang="en-US" sz="1000" b="0" u="none" kern="1200" dirty="0">
                <a:solidFill>
                  <a:schemeClr val="tx1"/>
                </a:solidFill>
                <a:effectLst/>
                <a:latin typeface="Arial" charset="0"/>
                <a:ea typeface="+mn-ea"/>
                <a:cs typeface="+mn-cs"/>
              </a:rPr>
              <a:t>Describe </a:t>
            </a:r>
            <a:r>
              <a:rPr lang="en-GB" sz="1000" b="0" u="none" kern="1200" dirty="0">
                <a:solidFill>
                  <a:schemeClr val="tx1"/>
                </a:solidFill>
                <a:effectLst/>
                <a:latin typeface="Arial" charset="0"/>
                <a:ea typeface="+mn-ea"/>
                <a:cs typeface="+mn-cs"/>
              </a:rPr>
              <a:t>how various types</a:t>
            </a:r>
            <a:r>
              <a:rPr lang="en-GB" sz="1000" b="0" u="none" kern="1200" baseline="0" dirty="0">
                <a:solidFill>
                  <a:schemeClr val="tx1"/>
                </a:solidFill>
                <a:effectLst/>
                <a:latin typeface="Arial" charset="0"/>
                <a:ea typeface="+mn-ea"/>
                <a:cs typeface="+mn-cs"/>
              </a:rPr>
              <a:t> of DNS query work</a:t>
            </a:r>
            <a:endParaRPr lang="en-GB" sz="1000" b="0" u="none" kern="1200" dirty="0">
              <a:solidFill>
                <a:schemeClr val="tx1"/>
              </a:solidFill>
              <a:effectLst/>
              <a:latin typeface="Arial" charset="0"/>
              <a:ea typeface="+mn-ea"/>
              <a:cs typeface="+mn-cs"/>
            </a:endParaRPr>
          </a:p>
          <a:p>
            <a:pPr marL="171450" indent="-171450">
              <a:buFont typeface="Arial" pitchFamily="34" charset="0"/>
              <a:buChar char="•"/>
            </a:pPr>
            <a:r>
              <a:rPr lang="en-US" sz="1000" b="0" u="none" kern="1200" dirty="0">
                <a:solidFill>
                  <a:schemeClr val="tx1"/>
                </a:solidFill>
                <a:effectLst/>
                <a:latin typeface="Arial" charset="0"/>
                <a:ea typeface="+mn-ea"/>
                <a:cs typeface="+mn-cs"/>
              </a:rPr>
              <a:t>Explain how forwarding</a:t>
            </a:r>
            <a:r>
              <a:rPr lang="en-US" sz="1000" b="0" u="none" kern="1200" baseline="0" dirty="0">
                <a:solidFill>
                  <a:schemeClr val="tx1"/>
                </a:solidFill>
                <a:effectLst/>
                <a:latin typeface="Arial" charset="0"/>
                <a:ea typeface="+mn-ea"/>
                <a:cs typeface="+mn-cs"/>
              </a:rPr>
              <a:t> and conditional forwarding works</a:t>
            </a:r>
            <a:endParaRPr lang="en-GB" sz="1000" b="0" u="none" kern="1200" dirty="0">
              <a:solidFill>
                <a:schemeClr val="tx1"/>
              </a:solidFill>
              <a:effectLst/>
              <a:latin typeface="Arial" charset="0"/>
              <a:ea typeface="+mn-ea"/>
              <a:cs typeface="+mn-cs"/>
            </a:endParaRPr>
          </a:p>
          <a:p>
            <a:pPr marL="171450" indent="-171450">
              <a:buFont typeface="Arial" pitchFamily="34" charset="0"/>
              <a:buChar char="•"/>
            </a:pPr>
            <a:r>
              <a:rPr lang="en-US" sz="1000" b="0" u="none" kern="1200" dirty="0">
                <a:solidFill>
                  <a:schemeClr val="tx1"/>
                </a:solidFill>
                <a:effectLst/>
                <a:latin typeface="Arial" charset="0"/>
                <a:ea typeface="+mn-ea"/>
                <a:cs typeface="+mn-cs"/>
              </a:rPr>
              <a:t>Explain how DNS server caching works</a:t>
            </a:r>
            <a:endParaRPr lang="en-GB" sz="1000" b="0" u="none" kern="1200" dirty="0">
              <a:solidFill>
                <a:schemeClr val="tx1"/>
              </a:solidFill>
              <a:effectLst/>
              <a:latin typeface="Arial" charset="0"/>
              <a:ea typeface="+mn-ea"/>
              <a:cs typeface="+mn-cs"/>
            </a:endParaRPr>
          </a:p>
          <a:p>
            <a:pPr marL="171450" indent="-171450">
              <a:buFont typeface="Arial" pitchFamily="34" charset="0"/>
              <a:buChar char="•"/>
            </a:pPr>
            <a:r>
              <a:rPr lang="en-US" sz="1000" b="0" u="none" kern="1200" dirty="0">
                <a:solidFill>
                  <a:schemeClr val="tx1"/>
                </a:solidFill>
                <a:effectLst/>
                <a:latin typeface="Arial" charset="0"/>
                <a:ea typeface="+mn-ea"/>
                <a:cs typeface="+mn-cs"/>
              </a:rPr>
              <a:t>Configure the DNS Server role properties</a:t>
            </a:r>
            <a:endParaRPr lang="en-GB" sz="1000" b="0" u="none" kern="1200" dirty="0">
              <a:solidFill>
                <a:schemeClr val="tx1"/>
              </a:solidFill>
              <a:effectLst/>
              <a:latin typeface="Arial" charset="0"/>
              <a:ea typeface="+mn-ea"/>
              <a:cs typeface="+mn-cs"/>
            </a:endParaRPr>
          </a:p>
          <a:p>
            <a:pPr eaLnBrk="1" hangingPunct="1"/>
            <a:endParaRPr lang="en-US" dirty="0"/>
          </a:p>
        </p:txBody>
      </p:sp>
    </p:spTree>
    <p:extLst>
      <p:ext uri="{BB962C8B-B14F-4D97-AF65-F5344CB8AC3E}">
        <p14:creationId xmlns:p14="http://schemas.microsoft.com/office/powerpoint/2010/main" val="9019719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bckgrd_3.jpg"/>
          <p:cNvPicPr>
            <a:picLocks noChangeAspect="1"/>
          </p:cNvPicPr>
          <p:nvPr/>
        </p:nvPicPr>
        <p:blipFill>
          <a:blip r:embed="rId2" cstate="print"/>
          <a:srcRect/>
          <a:stretch>
            <a:fillRect/>
          </a:stretch>
        </p:blipFill>
        <p:spPr bwMode="auto">
          <a:xfrm>
            <a:off x="-243417" y="0"/>
            <a:ext cx="12435417"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1" y="804864"/>
            <a:ext cx="10037233"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a:t>Click to edit Master title style</a:t>
            </a:r>
          </a:p>
        </p:txBody>
      </p:sp>
      <p:sp>
        <p:nvSpPr>
          <p:cNvPr id="726020" name="Rectangle 4"/>
          <p:cNvSpPr>
            <a:spLocks noGrp="1" noChangeArrowheads="1"/>
          </p:cNvSpPr>
          <p:nvPr>
            <p:ph type="subTitle" sz="quarter" idx="1"/>
          </p:nvPr>
        </p:nvSpPr>
        <p:spPr>
          <a:xfrm>
            <a:off x="4597400" y="2720975"/>
            <a:ext cx="55372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a:t>Click to edit Master subtitle style</a:t>
            </a:r>
          </a:p>
        </p:txBody>
      </p:sp>
    </p:spTree>
    <p:extLst>
      <p:ext uri="{BB962C8B-B14F-4D97-AF65-F5344CB8AC3E}">
        <p14:creationId xmlns:p14="http://schemas.microsoft.com/office/powerpoint/2010/main" val="309843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6305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2431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13834" y="1"/>
            <a:ext cx="10365317" cy="741363"/>
          </a:xfrm>
        </p:spPr>
        <p:txBody>
          <a:bodyPr/>
          <a:lstStyle/>
          <a:p>
            <a:r>
              <a:rPr lang="en-US"/>
              <a:t>Click to edit Master title style</a:t>
            </a:r>
          </a:p>
        </p:txBody>
      </p:sp>
      <p:sp>
        <p:nvSpPr>
          <p:cNvPr id="3" name="Table Placeholder 2"/>
          <p:cNvSpPr>
            <a:spLocks noGrp="1"/>
          </p:cNvSpPr>
          <p:nvPr>
            <p:ph type="tbl" idx="1"/>
          </p:nvPr>
        </p:nvSpPr>
        <p:spPr>
          <a:xfrm>
            <a:off x="611717" y="992188"/>
            <a:ext cx="10335683" cy="4386262"/>
          </a:xfrm>
        </p:spPr>
        <p:txBody>
          <a:bodyPr/>
          <a:lstStyle/>
          <a:p>
            <a:pPr lvl="0"/>
            <a:r>
              <a:rPr lang="en-US" noProof="0"/>
              <a:t>Click icon to add table</a:t>
            </a:r>
            <a:endParaRPr lang="en-US" noProof="0" dirty="0"/>
          </a:p>
        </p:txBody>
      </p:sp>
    </p:spTree>
    <p:extLst>
      <p:ext uri="{BB962C8B-B14F-4D97-AF65-F5344CB8AC3E}">
        <p14:creationId xmlns:p14="http://schemas.microsoft.com/office/powerpoint/2010/main" val="418479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232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406504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4385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058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32853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61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626565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16964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4" cstate="print"/>
          <a:srcRect/>
          <a:stretch>
            <a:fillRect/>
          </a:stretch>
        </p:blipFill>
        <p:spPr bwMode="auto">
          <a:xfrm>
            <a:off x="0" y="6529388"/>
            <a:ext cx="12192000" cy="328612"/>
          </a:xfrm>
          <a:prstGeom prst="rect">
            <a:avLst/>
          </a:prstGeom>
          <a:noFill/>
          <a:ln w="9525">
            <a:noFill/>
            <a:miter lim="800000"/>
            <a:headEnd/>
            <a:tailEnd/>
          </a:ln>
        </p:spPr>
      </p:pic>
      <p:pic>
        <p:nvPicPr>
          <p:cNvPr id="1027" name="Picture 6" descr="bckgrd_1.jpg"/>
          <p:cNvPicPr>
            <a:picLocks noChangeAspect="1"/>
          </p:cNvPicPr>
          <p:nvPr/>
        </p:nvPicPr>
        <p:blipFill>
          <a:blip r:embed="rId15" cstate="print"/>
          <a:srcRect/>
          <a:stretch>
            <a:fillRect/>
          </a:stretch>
        </p:blipFill>
        <p:spPr bwMode="auto">
          <a:xfrm>
            <a:off x="0" y="1"/>
            <a:ext cx="12192000" cy="701675"/>
          </a:xfrm>
          <a:prstGeom prst="rect">
            <a:avLst/>
          </a:prstGeom>
          <a:noFill/>
          <a:ln w="9525">
            <a:noFill/>
            <a:miter lim="800000"/>
            <a:headEnd/>
            <a:tailEnd/>
          </a:ln>
        </p:spPr>
      </p:pic>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dirty="0">
              <a:cs typeface="+mn-cs"/>
            </a:endParaRPr>
          </a:p>
        </p:txBody>
      </p:sp>
      <p:sp>
        <p:nvSpPr>
          <p:cNvPr id="1029" name="Rectangle 4"/>
          <p:cNvSpPr>
            <a:spLocks noGrp="1" noChangeArrowheads="1"/>
          </p:cNvSpPr>
          <p:nvPr>
            <p:ph type="title"/>
          </p:nvPr>
        </p:nvSpPr>
        <p:spPr bwMode="auto">
          <a:xfrm>
            <a:off x="613834" y="1"/>
            <a:ext cx="10365317"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a:t>Slide Title</a:t>
            </a:r>
          </a:p>
        </p:txBody>
      </p:sp>
      <p:sp>
        <p:nvSpPr>
          <p:cNvPr id="1030" name="Rectangle 5"/>
          <p:cNvSpPr>
            <a:spLocks noGrp="1" noChangeArrowheads="1"/>
          </p:cNvSpPr>
          <p:nvPr>
            <p:ph type="body" idx="1"/>
          </p:nvPr>
        </p:nvSpPr>
        <p:spPr bwMode="auto">
          <a:xfrm>
            <a:off x="611717" y="992188"/>
            <a:ext cx="10335683"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80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600" b="1" dirty="0" smtClean="0">
                <a:solidFill>
                  <a:schemeClr val="bg1"/>
                </a:solidFill>
              </a:rPr>
              <a:t>Getting the syntax right</a:t>
            </a:r>
            <a:endParaRPr lang="en-US" sz="3600" b="1" dirty="0">
              <a:solidFill>
                <a:schemeClr val="bg1"/>
              </a:solidFill>
            </a:endParaRPr>
          </a:p>
        </p:txBody>
      </p:sp>
      <p:sp>
        <p:nvSpPr>
          <p:cNvPr id="4099" name="Rectangle 3"/>
          <p:cNvSpPr>
            <a:spLocks noGrp="1" noChangeArrowheads="1"/>
          </p:cNvSpPr>
          <p:nvPr>
            <p:ph idx="1"/>
          </p:nvPr>
        </p:nvSpPr>
        <p:spPr>
          <a:xfrm>
            <a:off x="611717" y="992188"/>
            <a:ext cx="10335683" cy="2903156"/>
          </a:xfrm>
        </p:spPr>
        <p:txBody>
          <a:bodyPr/>
          <a:lstStyle/>
          <a:p>
            <a:pPr marL="0" indent="0">
              <a:buNone/>
            </a:pPr>
            <a:endParaRPr lang="en-US" dirty="0"/>
          </a:p>
          <a:p>
            <a:r>
              <a:rPr lang="en-US" dirty="0"/>
              <a:t>Getting the syntax right</a:t>
            </a:r>
          </a:p>
          <a:p>
            <a:r>
              <a:rPr lang="en-US" dirty="0"/>
              <a:t>using alias</a:t>
            </a:r>
          </a:p>
          <a:p>
            <a:r>
              <a:rPr lang="en-US" dirty="0"/>
              <a:t>parameter shortcuts</a:t>
            </a:r>
          </a:p>
          <a:p>
            <a:r>
              <a:rPr lang="en-US" dirty="0"/>
              <a:t>external commands</a:t>
            </a:r>
          </a:p>
          <a:p>
            <a:r>
              <a:rPr lang="en-US" dirty="0"/>
              <a:t>common gotchas</a:t>
            </a:r>
          </a:p>
          <a:p>
            <a:endParaRPr lang="is-IS" dirty="0"/>
          </a:p>
          <a:p>
            <a:endParaRPr lang="en-US" dirty="0"/>
          </a:p>
        </p:txBody>
      </p:sp>
    </p:spTree>
    <p:extLst>
      <p:ext uri="{BB962C8B-B14F-4D97-AF65-F5344CB8AC3E}">
        <p14:creationId xmlns:p14="http://schemas.microsoft.com/office/powerpoint/2010/main" val="1380414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3600" b="1" dirty="0">
                <a:solidFill>
                  <a:schemeClr val="bg1"/>
                </a:solidFill>
              </a:rPr>
              <a:t>Aliases</a:t>
            </a:r>
          </a:p>
        </p:txBody>
      </p:sp>
      <p:sp>
        <p:nvSpPr>
          <p:cNvPr id="3" name="Rectangle 2">
            <a:extLst>
              <a:ext uri="{FF2B5EF4-FFF2-40B4-BE49-F238E27FC236}">
                <a16:creationId xmlns="" xmlns:a16="http://schemas.microsoft.com/office/drawing/2014/main" id="{989AE8E9-4480-4B6D-B8AB-23207B05E1FE}"/>
              </a:ext>
            </a:extLst>
          </p:cNvPr>
          <p:cNvSpPr/>
          <p:nvPr/>
        </p:nvSpPr>
        <p:spPr>
          <a:xfrm>
            <a:off x="613834" y="1033273"/>
            <a:ext cx="10365316" cy="1644296"/>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2400" dirty="0">
                <a:latin typeface="Arial" panose="020B0604020202020204" pitchFamily="34" charset="0"/>
                <a:ea typeface="Times New Roman" panose="02020603050405020304" pitchFamily="18" charset="0"/>
                <a:cs typeface="Arial" panose="020B0604020202020204" pitchFamily="34" charset="0"/>
              </a:rPr>
              <a:t>I </a:t>
            </a:r>
            <a:r>
              <a:rPr lang="is-IS" sz="2400" dirty="0" err="1">
                <a:latin typeface="Arial" panose="020B0604020202020204" pitchFamily="34" charset="0"/>
                <a:ea typeface="Times New Roman" panose="02020603050405020304" pitchFamily="18" charset="0"/>
                <a:cs typeface="Arial" panose="020B0604020202020204" pitchFamily="34" charset="0"/>
              </a:rPr>
              <a:t>want</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is-IS" sz="2400" dirty="0" err="1">
                <a:latin typeface="Arial" panose="020B0604020202020204" pitchFamily="34" charset="0"/>
                <a:ea typeface="Times New Roman" panose="02020603050405020304" pitchFamily="18" charset="0"/>
                <a:cs typeface="Arial" panose="020B0604020202020204" pitchFamily="34" charset="0"/>
              </a:rPr>
              <a:t>to</a:t>
            </a:r>
            <a:r>
              <a:rPr lang="is-IS" sz="2400" dirty="0">
                <a:latin typeface="Arial" panose="020B0604020202020204" pitchFamily="34" charset="0"/>
                <a:ea typeface="Times New Roman" panose="02020603050405020304" pitchFamily="18" charset="0"/>
                <a:cs typeface="Arial" panose="020B0604020202020204" pitchFamily="34" charset="0"/>
              </a:rPr>
              <a:t> ask </a:t>
            </a:r>
            <a:r>
              <a:rPr lang="is-IS" sz="2400" dirty="0" err="1">
                <a:latin typeface="Arial" panose="020B0604020202020204" pitchFamily="34" charset="0"/>
                <a:ea typeface="Times New Roman" panose="02020603050405020304" pitchFamily="18" charset="0"/>
                <a:cs typeface="Arial" panose="020B0604020202020204" pitchFamily="34" charset="0"/>
              </a:rPr>
              <a:t>you</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is-IS" sz="2400" dirty="0" err="1">
                <a:latin typeface="Arial" panose="020B0604020202020204" pitchFamily="34" charset="0"/>
                <a:ea typeface="Times New Roman" panose="02020603050405020304" pitchFamily="18" charset="0"/>
                <a:cs typeface="Arial" panose="020B0604020202020204" pitchFamily="34" charset="0"/>
              </a:rPr>
              <a:t>guys</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is-IS" sz="2400" dirty="0" err="1">
                <a:latin typeface="Arial" panose="020B0604020202020204" pitchFamily="34" charset="0"/>
                <a:ea typeface="Times New Roman" panose="02020603050405020304" pitchFamily="18" charset="0"/>
                <a:cs typeface="Arial" panose="020B0604020202020204" pitchFamily="34" charset="0"/>
              </a:rPr>
              <a:t>how</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is-IS" sz="2400" dirty="0" err="1">
                <a:latin typeface="Arial" panose="020B0604020202020204" pitchFamily="34" charset="0"/>
                <a:ea typeface="Times New Roman" panose="02020603050405020304" pitchFamily="18" charset="0"/>
                <a:cs typeface="Arial" panose="020B0604020202020204" pitchFamily="34" charset="0"/>
              </a:rPr>
              <a:t>to</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is-IS" sz="2400" dirty="0" err="1">
                <a:latin typeface="Arial" panose="020B0604020202020204" pitchFamily="34" charset="0"/>
                <a:ea typeface="Times New Roman" panose="02020603050405020304" pitchFamily="18" charset="0"/>
                <a:cs typeface="Arial" panose="020B0604020202020204" pitchFamily="34" charset="0"/>
              </a:rPr>
              <a:t>map</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is-IS" sz="2400" dirty="0" err="1">
                <a:latin typeface="Arial" panose="020B0604020202020204" pitchFamily="34" charset="0"/>
                <a:ea typeface="Times New Roman" panose="02020603050405020304" pitchFamily="18" charset="0"/>
                <a:cs typeface="Arial" panose="020B0604020202020204" pitchFamily="34" charset="0"/>
              </a:rPr>
              <a:t>network</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is-IS" sz="2400" dirty="0" err="1">
                <a:latin typeface="Arial" panose="020B0604020202020204" pitchFamily="34" charset="0"/>
                <a:ea typeface="Times New Roman" panose="02020603050405020304" pitchFamily="18" charset="0"/>
                <a:cs typeface="Arial" panose="020B0604020202020204" pitchFamily="34" charset="0"/>
              </a:rPr>
              <a:t>drive</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is-IS" sz="2400" dirty="0" err="1">
                <a:latin typeface="Arial" panose="020B0604020202020204" pitchFamily="34" charset="0"/>
                <a:ea typeface="Times New Roman" panose="02020603050405020304" pitchFamily="18" charset="0"/>
                <a:cs typeface="Arial" panose="020B0604020202020204" pitchFamily="34" charset="0"/>
              </a:rPr>
              <a:t>using</a:t>
            </a:r>
            <a:r>
              <a:rPr lang="is-IS" sz="2400" dirty="0">
                <a:latin typeface="Arial" panose="020B0604020202020204" pitchFamily="34" charset="0"/>
                <a:ea typeface="Times New Roman" panose="02020603050405020304" pitchFamily="18" charset="0"/>
                <a:cs typeface="Arial" panose="020B0604020202020204" pitchFamily="34" charset="0"/>
              </a:rPr>
              <a:t> PowerShell?</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2400" dirty="0" err="1">
                <a:latin typeface="Arial" panose="020B0604020202020204" pitchFamily="34" charset="0"/>
                <a:ea typeface="Times New Roman" panose="02020603050405020304" pitchFamily="18" charset="0"/>
                <a:cs typeface="Arial" panose="020B0604020202020204" pitchFamily="34" charset="0"/>
              </a:rPr>
              <a:t>Remember</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is-IS" sz="2400" dirty="0" err="1">
                <a:latin typeface="Arial" panose="020B0604020202020204" pitchFamily="34" charset="0"/>
                <a:ea typeface="Times New Roman" panose="02020603050405020304" pitchFamily="18" charset="0"/>
                <a:cs typeface="Arial" panose="020B0604020202020204" pitchFamily="34" charset="0"/>
              </a:rPr>
              <a:t>we</a:t>
            </a:r>
            <a:r>
              <a:rPr lang="is-IS" sz="2400" dirty="0">
                <a:latin typeface="Arial" panose="020B0604020202020204" pitchFamily="34" charset="0"/>
                <a:ea typeface="Times New Roman" panose="02020603050405020304" pitchFamily="18" charset="0"/>
                <a:cs typeface="Arial" panose="020B0604020202020204" pitchFamily="34" charset="0"/>
              </a:rPr>
              <a:t> can </a:t>
            </a:r>
            <a:r>
              <a:rPr lang="is-IS" sz="2400" dirty="0" err="1">
                <a:latin typeface="Arial" panose="020B0604020202020204" pitchFamily="34" charset="0"/>
                <a:ea typeface="Times New Roman" panose="02020603050405020304" pitchFamily="18" charset="0"/>
                <a:cs typeface="Arial" panose="020B0604020202020204" pitchFamily="34" charset="0"/>
              </a:rPr>
              <a:t>use</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is-IS" sz="2400" b="1" dirty="0">
                <a:solidFill>
                  <a:srgbClr val="00B050"/>
                </a:solidFill>
                <a:latin typeface="Arial" panose="020B0604020202020204" pitchFamily="34" charset="0"/>
                <a:ea typeface="Times New Roman" panose="02020603050405020304" pitchFamily="18" charset="0"/>
                <a:cs typeface="Arial" panose="020B0604020202020204" pitchFamily="34" charset="0"/>
              </a:rPr>
              <a:t>get-</a:t>
            </a:r>
            <a:r>
              <a:rPr lang="is-IS" sz="2400" b="1" dirty="0" err="1">
                <a:solidFill>
                  <a:srgbClr val="00B050"/>
                </a:solidFill>
                <a:latin typeface="Arial" panose="020B0604020202020204" pitchFamily="34" charset="0"/>
                <a:ea typeface="Times New Roman" panose="02020603050405020304" pitchFamily="18" charset="0"/>
                <a:cs typeface="Arial" panose="020B0604020202020204" pitchFamily="34" charset="0"/>
              </a:rPr>
              <a:t>help</a:t>
            </a:r>
            <a:endParaRPr lang="is-IS" sz="2400" b="1" dirty="0">
              <a:solidFill>
                <a:srgbClr val="00B050"/>
              </a:solidFill>
              <a:latin typeface="Arial" panose="020B0604020202020204" pitchFamily="34" charset="0"/>
              <a:ea typeface="Times New Roman" panose="02020603050405020304" pitchFamily="18"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2400" b="1" dirty="0" err="1">
                <a:solidFill>
                  <a:srgbClr val="00B050"/>
                </a:solidFill>
                <a:latin typeface="Arial" panose="020B0604020202020204" pitchFamily="34" charset="0"/>
                <a:ea typeface="Times New Roman" panose="02020603050405020304" pitchFamily="18" charset="0"/>
                <a:cs typeface="Arial" panose="020B0604020202020204" pitchFamily="34" charset="0"/>
              </a:rPr>
              <a:t>Help</a:t>
            </a:r>
            <a:r>
              <a:rPr lang="is-IS" sz="2400" b="1" dirty="0">
                <a:solidFill>
                  <a:srgbClr val="00B050"/>
                </a:solidFill>
                <a:latin typeface="Arial" panose="020B0604020202020204" pitchFamily="34" charset="0"/>
                <a:ea typeface="Times New Roman" panose="02020603050405020304" pitchFamily="18" charset="0"/>
                <a:cs typeface="Arial" panose="020B0604020202020204" pitchFamily="34" charset="0"/>
              </a:rPr>
              <a:t> </a:t>
            </a:r>
            <a:r>
              <a:rPr lang="is-IS" sz="2400" b="1" dirty="0">
                <a:solidFill>
                  <a:srgbClr val="0070C0"/>
                </a:solidFill>
                <a:latin typeface="Arial" panose="020B0604020202020204" pitchFamily="34" charset="0"/>
                <a:ea typeface="Times New Roman" panose="02020603050405020304" pitchFamily="18" charset="0"/>
                <a:cs typeface="Arial" panose="020B0604020202020204" pitchFamily="34" charset="0"/>
              </a:rPr>
              <a:t>*</a:t>
            </a:r>
            <a:r>
              <a:rPr lang="is-IS" sz="2400" b="1" dirty="0" err="1">
                <a:solidFill>
                  <a:srgbClr val="0070C0"/>
                </a:solidFill>
                <a:latin typeface="Arial" panose="020B0604020202020204" pitchFamily="34" charset="0"/>
                <a:ea typeface="Times New Roman" panose="02020603050405020304" pitchFamily="18" charset="0"/>
                <a:cs typeface="Arial" panose="020B0604020202020204" pitchFamily="34" charset="0"/>
              </a:rPr>
              <a:t>drive</a:t>
            </a:r>
            <a:r>
              <a:rPr lang="is-IS" sz="2400" b="1" dirty="0">
                <a:solidFill>
                  <a:srgbClr val="0070C0"/>
                </a:solidFill>
                <a:latin typeface="Arial" panose="020B0604020202020204" pitchFamily="34" charset="0"/>
                <a:ea typeface="Times New Roman" panose="02020603050405020304" pitchFamily="18" charset="0"/>
                <a:cs typeface="Arial" panose="020B0604020202020204" pitchFamily="34"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s-IS" sz="24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8013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613834" y="1235869"/>
            <a:ext cx="10624141" cy="3025235"/>
          </a:xfrm>
        </p:spPr>
        <p:txBody>
          <a:bodyPr/>
          <a:lstStyle/>
          <a:p>
            <a:r>
              <a:rPr lang="is-IS" dirty="0" err="1"/>
              <a:t>We</a:t>
            </a:r>
            <a:r>
              <a:rPr lang="is-IS" dirty="0"/>
              <a:t> can </a:t>
            </a:r>
            <a:r>
              <a:rPr lang="en-US" dirty="0"/>
              <a:t>check</a:t>
            </a:r>
            <a:r>
              <a:rPr lang="is-IS" dirty="0"/>
              <a:t> </a:t>
            </a:r>
            <a:r>
              <a:rPr lang="is-IS" dirty="0" err="1"/>
              <a:t>all</a:t>
            </a:r>
            <a:r>
              <a:rPr lang="is-IS" dirty="0"/>
              <a:t> </a:t>
            </a:r>
            <a:r>
              <a:rPr lang="is-IS" dirty="0" err="1"/>
              <a:t>the</a:t>
            </a:r>
            <a:r>
              <a:rPr lang="is-IS" dirty="0"/>
              <a:t> </a:t>
            </a:r>
            <a:r>
              <a:rPr lang="is-IS" dirty="0" err="1"/>
              <a:t>commands</a:t>
            </a:r>
            <a:r>
              <a:rPr lang="is-IS" dirty="0"/>
              <a:t> that start with get </a:t>
            </a:r>
            <a:r>
              <a:rPr lang="is-IS" dirty="0" err="1"/>
              <a:t>and</a:t>
            </a:r>
            <a:r>
              <a:rPr lang="is-IS" dirty="0"/>
              <a:t> </a:t>
            </a:r>
            <a:r>
              <a:rPr lang="is-IS" dirty="0" err="1"/>
              <a:t>has</a:t>
            </a:r>
            <a:r>
              <a:rPr lang="is-IS" dirty="0"/>
              <a:t> </a:t>
            </a:r>
            <a:r>
              <a:rPr lang="is-IS" dirty="0" err="1"/>
              <a:t>noun</a:t>
            </a:r>
            <a:r>
              <a:rPr lang="is-IS" dirty="0"/>
              <a:t> *</a:t>
            </a:r>
            <a:r>
              <a:rPr lang="is-IS" dirty="0" err="1"/>
              <a:t>proc</a:t>
            </a:r>
            <a:r>
              <a:rPr lang="is-IS" dirty="0"/>
              <a:t>*</a:t>
            </a:r>
          </a:p>
          <a:p>
            <a:pPr marL="0" indent="0">
              <a:buNone/>
            </a:pPr>
            <a:r>
              <a:rPr lang="is-IS" sz="2800" dirty="0">
                <a:latin typeface="Times New Roman" panose="02020603050405020304" pitchFamily="18" charset="0"/>
                <a:cs typeface="Times New Roman" panose="02020603050405020304" pitchFamily="18" charset="0"/>
              </a:rPr>
              <a:t>  Get-</a:t>
            </a:r>
            <a:r>
              <a:rPr lang="is-IS" sz="2800" dirty="0" err="1">
                <a:latin typeface="Times New Roman" panose="02020603050405020304" pitchFamily="18" charset="0"/>
                <a:cs typeface="Times New Roman" panose="02020603050405020304" pitchFamily="18" charset="0"/>
              </a:rPr>
              <a:t>command</a:t>
            </a:r>
            <a:r>
              <a:rPr lang="is-IS" sz="2800" dirty="0">
                <a:latin typeface="Times New Roman" panose="02020603050405020304" pitchFamily="18" charset="0"/>
                <a:cs typeface="Times New Roman" panose="02020603050405020304" pitchFamily="18" charset="0"/>
              </a:rPr>
              <a:t> -</a:t>
            </a:r>
            <a:r>
              <a:rPr lang="is-IS" sz="2800" dirty="0" err="1">
                <a:solidFill>
                  <a:srgbClr val="00B050"/>
                </a:solidFill>
                <a:latin typeface="Times New Roman" panose="02020603050405020304" pitchFamily="18" charset="0"/>
                <a:cs typeface="Times New Roman" panose="02020603050405020304" pitchFamily="18" charset="0"/>
              </a:rPr>
              <a:t>verb</a:t>
            </a:r>
            <a:r>
              <a:rPr lang="is-IS" sz="2800" dirty="0">
                <a:latin typeface="Times New Roman" panose="02020603050405020304" pitchFamily="18" charset="0"/>
                <a:cs typeface="Times New Roman" panose="02020603050405020304" pitchFamily="18" charset="0"/>
              </a:rPr>
              <a:t> </a:t>
            </a:r>
            <a:r>
              <a:rPr lang="is-IS" sz="2800" dirty="0">
                <a:solidFill>
                  <a:srgbClr val="0070C0"/>
                </a:solidFill>
                <a:latin typeface="Times New Roman" panose="02020603050405020304" pitchFamily="18" charset="0"/>
                <a:cs typeface="Times New Roman" panose="02020603050405020304" pitchFamily="18" charset="0"/>
              </a:rPr>
              <a:t>Get</a:t>
            </a:r>
            <a:r>
              <a:rPr lang="is-IS" sz="2800" dirty="0">
                <a:latin typeface="Times New Roman" panose="02020603050405020304" pitchFamily="18" charset="0"/>
                <a:cs typeface="Times New Roman" panose="02020603050405020304" pitchFamily="18" charset="0"/>
              </a:rPr>
              <a:t> -</a:t>
            </a:r>
            <a:r>
              <a:rPr lang="is-IS" sz="2800" dirty="0" err="1">
                <a:solidFill>
                  <a:srgbClr val="00B050"/>
                </a:solidFill>
                <a:latin typeface="Times New Roman" panose="02020603050405020304" pitchFamily="18" charset="0"/>
                <a:cs typeface="Times New Roman" panose="02020603050405020304" pitchFamily="18" charset="0"/>
              </a:rPr>
              <a:t>noun</a:t>
            </a:r>
            <a:r>
              <a:rPr lang="is-IS" sz="2800" dirty="0">
                <a:latin typeface="Times New Roman" panose="02020603050405020304" pitchFamily="18" charset="0"/>
                <a:cs typeface="Times New Roman" panose="02020603050405020304" pitchFamily="18" charset="0"/>
              </a:rPr>
              <a:t> *</a:t>
            </a:r>
            <a:r>
              <a:rPr lang="is-IS" sz="2800" dirty="0" err="1">
                <a:solidFill>
                  <a:srgbClr val="0070C0"/>
                </a:solidFill>
                <a:latin typeface="Times New Roman" panose="02020603050405020304" pitchFamily="18" charset="0"/>
                <a:cs typeface="Times New Roman" panose="02020603050405020304" pitchFamily="18" charset="0"/>
              </a:rPr>
              <a:t>proc</a:t>
            </a:r>
            <a:r>
              <a:rPr lang="is-IS" sz="2800" dirty="0">
                <a:latin typeface="Times New Roman" panose="02020603050405020304" pitchFamily="18" charset="0"/>
                <a:cs typeface="Times New Roman" panose="02020603050405020304" pitchFamily="18" charset="0"/>
              </a:rPr>
              <a:t>* </a:t>
            </a:r>
          </a:p>
          <a:p>
            <a:pPr marL="0" indent="0">
              <a:buNone/>
            </a:pPr>
            <a:r>
              <a:rPr lang="is-IS" dirty="0"/>
              <a:t> </a:t>
            </a:r>
            <a:r>
              <a:rPr lang="is-IS" dirty="0" err="1"/>
              <a:t>Or</a:t>
            </a:r>
            <a:r>
              <a:rPr lang="is-IS" b="1" dirty="0"/>
              <a:t> </a:t>
            </a:r>
          </a:p>
          <a:p>
            <a:pPr marL="0" indent="0">
              <a:buNone/>
            </a:pPr>
            <a:r>
              <a:rPr lang="is-IS" dirty="0"/>
              <a:t>  </a:t>
            </a:r>
            <a:r>
              <a:rPr lang="is-IS" sz="2800" dirty="0">
                <a:latin typeface="Times New Roman" panose="02020603050405020304" pitchFamily="18" charset="0"/>
                <a:cs typeface="Times New Roman" panose="02020603050405020304" pitchFamily="18" charset="0"/>
              </a:rPr>
              <a:t>Get-</a:t>
            </a:r>
            <a:r>
              <a:rPr lang="is-IS" sz="2800" dirty="0" err="1">
                <a:latin typeface="Times New Roman" panose="02020603050405020304" pitchFamily="18" charset="0"/>
                <a:cs typeface="Times New Roman" panose="02020603050405020304" pitchFamily="18" charset="0"/>
              </a:rPr>
              <a:t>command</a:t>
            </a:r>
            <a:r>
              <a:rPr lang="is-IS" sz="2800" dirty="0">
                <a:latin typeface="Times New Roman" panose="02020603050405020304" pitchFamily="18" charset="0"/>
                <a:cs typeface="Times New Roman" panose="02020603050405020304" pitchFamily="18" charset="0"/>
              </a:rPr>
              <a:t> -</a:t>
            </a:r>
            <a:r>
              <a:rPr lang="is-IS" sz="2800" dirty="0" err="1">
                <a:solidFill>
                  <a:srgbClr val="00B050"/>
                </a:solidFill>
                <a:latin typeface="Times New Roman" panose="02020603050405020304" pitchFamily="18" charset="0"/>
                <a:cs typeface="Times New Roman" panose="02020603050405020304" pitchFamily="18" charset="0"/>
              </a:rPr>
              <a:t>noun</a:t>
            </a:r>
            <a:r>
              <a:rPr lang="is-IS" sz="2800" dirty="0">
                <a:latin typeface="Times New Roman" panose="02020603050405020304" pitchFamily="18" charset="0"/>
                <a:cs typeface="Times New Roman" panose="02020603050405020304" pitchFamily="18" charset="0"/>
              </a:rPr>
              <a:t> *</a:t>
            </a:r>
            <a:r>
              <a:rPr lang="is-IS" sz="2800" dirty="0" err="1">
                <a:solidFill>
                  <a:srgbClr val="0070C0"/>
                </a:solidFill>
                <a:latin typeface="Times New Roman" panose="02020603050405020304" pitchFamily="18" charset="0"/>
                <a:cs typeface="Times New Roman" panose="02020603050405020304" pitchFamily="18" charset="0"/>
              </a:rPr>
              <a:t>proc</a:t>
            </a:r>
            <a:r>
              <a:rPr lang="is-IS" sz="2800" dirty="0">
                <a:latin typeface="Times New Roman" panose="02020603050405020304" pitchFamily="18" charset="0"/>
                <a:cs typeface="Times New Roman" panose="02020603050405020304" pitchFamily="18" charset="0"/>
              </a:rPr>
              <a:t>* </a:t>
            </a:r>
          </a:p>
          <a:p>
            <a:pPr marL="0" indent="0">
              <a:buNone/>
            </a:pPr>
            <a:r>
              <a:rPr lang="is-IS" dirty="0"/>
              <a:t> </a:t>
            </a:r>
            <a:r>
              <a:rPr lang="is-IS" dirty="0" err="1"/>
              <a:t>This</a:t>
            </a:r>
            <a:r>
              <a:rPr lang="is-IS" dirty="0"/>
              <a:t> </a:t>
            </a:r>
            <a:r>
              <a:rPr lang="is-IS" dirty="0" err="1"/>
              <a:t>well</a:t>
            </a:r>
            <a:r>
              <a:rPr lang="is-IS" dirty="0"/>
              <a:t> </a:t>
            </a:r>
            <a:r>
              <a:rPr lang="is-IS" dirty="0" err="1"/>
              <a:t>return</a:t>
            </a:r>
            <a:r>
              <a:rPr lang="is-IS" dirty="0"/>
              <a:t> </a:t>
            </a:r>
            <a:r>
              <a:rPr lang="is-IS" dirty="0" err="1"/>
              <a:t>all</a:t>
            </a:r>
            <a:r>
              <a:rPr lang="is-IS" dirty="0"/>
              <a:t> </a:t>
            </a:r>
            <a:r>
              <a:rPr lang="is-IS" dirty="0" err="1"/>
              <a:t>the</a:t>
            </a:r>
            <a:r>
              <a:rPr lang="is-IS" dirty="0"/>
              <a:t> </a:t>
            </a:r>
            <a:r>
              <a:rPr lang="is-IS" dirty="0" err="1"/>
              <a:t>commands</a:t>
            </a:r>
            <a:r>
              <a:rPr lang="is-IS" dirty="0"/>
              <a:t> with </a:t>
            </a:r>
            <a:r>
              <a:rPr lang="is-IS" dirty="0" err="1"/>
              <a:t>noun</a:t>
            </a:r>
            <a:r>
              <a:rPr lang="is-IS" dirty="0"/>
              <a:t> *</a:t>
            </a:r>
            <a:r>
              <a:rPr lang="is-IS" dirty="0" err="1"/>
              <a:t>proc</a:t>
            </a:r>
            <a:r>
              <a:rPr lang="is-IS" dirty="0"/>
              <a:t>*</a:t>
            </a:r>
          </a:p>
          <a:p>
            <a:endParaRPr lang="en-US" dirty="0"/>
          </a:p>
        </p:txBody>
      </p:sp>
    </p:spTree>
    <p:extLst>
      <p:ext uri="{BB962C8B-B14F-4D97-AF65-F5344CB8AC3E}">
        <p14:creationId xmlns:p14="http://schemas.microsoft.com/office/powerpoint/2010/main" val="3956736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2E4ECE2-070D-4C55-B964-88774F6499B6}"/>
              </a:ext>
            </a:extLst>
          </p:cNvPr>
          <p:cNvSpPr/>
          <p:nvPr/>
        </p:nvSpPr>
        <p:spPr>
          <a:xfrm>
            <a:off x="580432" y="1225296"/>
            <a:ext cx="10941007" cy="4770537"/>
          </a:xfrm>
          <a:prstGeom prst="rect">
            <a:avLst/>
          </a:prstGeom>
        </p:spPr>
        <p:txBody>
          <a:bodyPr wrap="square">
            <a:spAutoFit/>
          </a:bodyPr>
          <a:lstStyle/>
          <a:p>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help</a:t>
            </a:r>
            <a:r>
              <a:rPr lang="is-IS"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3200"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proc</a:t>
            </a:r>
            <a:r>
              <a:rPr lang="is-IS"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r>
              <a:rPr lang="is-IS" sz="2400" dirty="0" err="1">
                <a:solidFill>
                  <a:srgbClr val="000000"/>
                </a:solidFill>
                <a:latin typeface="Arial" panose="020B0604020202020204" pitchFamily="34" charset="0"/>
                <a:cs typeface="Arial" panose="020B0604020202020204" pitchFamily="34" charset="0"/>
              </a:rPr>
              <a:t>This</a:t>
            </a:r>
            <a:r>
              <a:rPr lang="is-IS" sz="2400" dirty="0">
                <a:solidFill>
                  <a:srgbClr val="000000"/>
                </a:solidFill>
                <a:latin typeface="Arial" panose="020B0604020202020204" pitchFamily="34" charset="0"/>
                <a:cs typeface="Arial" panose="020B0604020202020204" pitchFamily="34" charset="0"/>
              </a:rPr>
              <a:t> will </a:t>
            </a:r>
            <a:r>
              <a:rPr lang="is-IS" sz="2400" dirty="0" err="1">
                <a:solidFill>
                  <a:srgbClr val="000000"/>
                </a:solidFill>
                <a:latin typeface="Arial" panose="020B0604020202020204" pitchFamily="34" charset="0"/>
                <a:cs typeface="Arial" panose="020B0604020202020204" pitchFamily="34" charset="0"/>
              </a:rPr>
              <a:t>return</a:t>
            </a:r>
            <a:r>
              <a:rPr lang="is-IS" sz="2400" dirty="0">
                <a:solidFill>
                  <a:srgbClr val="000000"/>
                </a:solidFill>
                <a:latin typeface="Arial" panose="020B0604020202020204" pitchFamily="34" charset="0"/>
                <a:cs typeface="Arial" panose="020B0604020202020204" pitchFamily="34" charset="0"/>
              </a:rPr>
              <a:t> </a:t>
            </a:r>
            <a:r>
              <a:rPr lang="is-IS" sz="2400" dirty="0" err="1">
                <a:solidFill>
                  <a:srgbClr val="000000"/>
                </a:solidFill>
                <a:latin typeface="Arial" panose="020B0604020202020204" pitchFamily="34" charset="0"/>
                <a:cs typeface="Arial" panose="020B0604020202020204" pitchFamily="34" charset="0"/>
              </a:rPr>
              <a:t>all</a:t>
            </a:r>
            <a:r>
              <a:rPr lang="is-IS" sz="2400" dirty="0">
                <a:solidFill>
                  <a:srgbClr val="000000"/>
                </a:solidFill>
                <a:latin typeface="Arial" panose="020B0604020202020204" pitchFamily="34" charset="0"/>
                <a:cs typeface="Arial" panose="020B0604020202020204" pitchFamily="34" charset="0"/>
              </a:rPr>
              <a:t> </a:t>
            </a:r>
            <a:r>
              <a:rPr lang="is-IS" sz="2400" dirty="0" err="1">
                <a:solidFill>
                  <a:srgbClr val="000000"/>
                </a:solidFill>
                <a:latin typeface="Arial" panose="020B0604020202020204" pitchFamily="34" charset="0"/>
                <a:cs typeface="Arial" panose="020B0604020202020204" pitchFamily="34" charset="0"/>
              </a:rPr>
              <a:t>the</a:t>
            </a:r>
            <a:r>
              <a:rPr lang="is-IS" sz="2400" dirty="0">
                <a:solidFill>
                  <a:srgbClr val="000000"/>
                </a:solidFill>
                <a:latin typeface="Arial" panose="020B0604020202020204" pitchFamily="34" charset="0"/>
                <a:cs typeface="Arial" panose="020B0604020202020204" pitchFamily="34" charset="0"/>
              </a:rPr>
              <a:t> </a:t>
            </a:r>
            <a:r>
              <a:rPr lang="is-IS" sz="2400" dirty="0" err="1">
                <a:solidFill>
                  <a:srgbClr val="000000"/>
                </a:solidFill>
                <a:latin typeface="Arial" panose="020B0604020202020204" pitchFamily="34" charset="0"/>
                <a:cs typeface="Arial" panose="020B0604020202020204" pitchFamily="34" charset="0"/>
              </a:rPr>
              <a:t>commands</a:t>
            </a:r>
            <a:r>
              <a:rPr lang="is-IS" sz="2400" dirty="0">
                <a:solidFill>
                  <a:srgbClr val="000000"/>
                </a:solidFill>
                <a:latin typeface="Arial" panose="020B0604020202020204" pitchFamily="34" charset="0"/>
                <a:cs typeface="Arial" panose="020B0604020202020204" pitchFamily="34" charset="0"/>
              </a:rPr>
              <a:t> </a:t>
            </a:r>
            <a:r>
              <a:rPr lang="is-IS" sz="2400" dirty="0" err="1">
                <a:solidFill>
                  <a:srgbClr val="000000"/>
                </a:solidFill>
                <a:latin typeface="Arial" panose="020B0604020202020204" pitchFamily="34" charset="0"/>
                <a:cs typeface="Arial" panose="020B0604020202020204" pitchFamily="34" charset="0"/>
              </a:rPr>
              <a:t>related</a:t>
            </a:r>
            <a:r>
              <a:rPr lang="is-IS" sz="2400" dirty="0">
                <a:solidFill>
                  <a:srgbClr val="000000"/>
                </a:solidFill>
                <a:latin typeface="Arial" panose="020B0604020202020204" pitchFamily="34" charset="0"/>
                <a:cs typeface="Arial" panose="020B0604020202020204" pitchFamily="34" charset="0"/>
              </a:rPr>
              <a:t> </a:t>
            </a:r>
            <a:r>
              <a:rPr lang="is-IS" sz="2400" dirty="0" err="1">
                <a:solidFill>
                  <a:srgbClr val="000000"/>
                </a:solidFill>
                <a:latin typeface="Arial" panose="020B0604020202020204" pitchFamily="34" charset="0"/>
                <a:cs typeface="Arial" panose="020B0604020202020204" pitchFamily="34" charset="0"/>
              </a:rPr>
              <a:t>to</a:t>
            </a:r>
            <a:r>
              <a:rPr lang="is-IS" sz="2400" dirty="0">
                <a:solidFill>
                  <a:srgbClr val="000000"/>
                </a:solidFill>
                <a:latin typeface="Arial" panose="020B0604020202020204" pitchFamily="34" charset="0"/>
                <a:cs typeface="Arial" panose="020B0604020202020204" pitchFamily="34" charset="0"/>
              </a:rPr>
              <a:t> *</a:t>
            </a:r>
            <a:r>
              <a:rPr lang="is-IS" sz="2400" dirty="0" err="1">
                <a:solidFill>
                  <a:srgbClr val="000000"/>
                </a:solidFill>
                <a:latin typeface="Arial" panose="020B0604020202020204" pitchFamily="34" charset="0"/>
                <a:cs typeface="Arial" panose="020B0604020202020204" pitchFamily="34" charset="0"/>
              </a:rPr>
              <a:t>proc</a:t>
            </a:r>
            <a:r>
              <a:rPr lang="is-IS" sz="2400" dirty="0">
                <a:solidFill>
                  <a:srgbClr val="000000"/>
                </a:solidFill>
                <a:latin typeface="Arial" panose="020B0604020202020204" pitchFamily="34" charset="0"/>
                <a:cs typeface="Arial" panose="020B0604020202020204" pitchFamily="34" charset="0"/>
              </a:rPr>
              <a:t>* </a:t>
            </a:r>
            <a:r>
              <a:rPr lang="is-IS" sz="2400" dirty="0" err="1">
                <a:solidFill>
                  <a:srgbClr val="000000"/>
                </a:solidFill>
                <a:latin typeface="Arial" panose="020B0604020202020204" pitchFamily="34" charset="0"/>
                <a:cs typeface="Arial" panose="020B0604020202020204" pitchFamily="34" charset="0"/>
              </a:rPr>
              <a:t>keyword</a:t>
            </a:r>
            <a:endParaRPr lang="is-IS" sz="2400" dirty="0">
              <a:solidFill>
                <a:srgbClr val="000000"/>
              </a:solidFill>
              <a:latin typeface="Arial" panose="020B0604020202020204" pitchFamily="34" charset="0"/>
              <a:cs typeface="Arial" panose="020B0604020202020204" pitchFamily="34" charset="0"/>
            </a:endParaRPr>
          </a:p>
          <a:p>
            <a:endParaRPr lang="is-IS" sz="3200" dirty="0">
              <a:solidFill>
                <a:srgbClr val="000000"/>
              </a:solidFill>
              <a:latin typeface="Times New Roman" panose="02020603050405020304" pitchFamily="18" charset="0"/>
              <a:cs typeface="Times New Roman" panose="02020603050405020304" pitchFamily="18" charset="0"/>
            </a:endParaRPr>
          </a:p>
          <a:p>
            <a:r>
              <a:rPr lang="is-IS" sz="3200" dirty="0">
                <a:solidFill>
                  <a:srgbClr val="00B050"/>
                </a:solidFill>
                <a:latin typeface="Times New Roman" panose="02020603050405020304" pitchFamily="18" charset="0"/>
                <a:cs typeface="Times New Roman" panose="02020603050405020304" pitchFamily="18" charset="0"/>
              </a:rPr>
              <a:t>Get-</a:t>
            </a:r>
            <a:r>
              <a:rPr lang="is-IS" sz="3200" dirty="0" err="1">
                <a:solidFill>
                  <a:srgbClr val="00B050"/>
                </a:solidFill>
                <a:latin typeface="Times New Roman" panose="02020603050405020304" pitchFamily="18" charset="0"/>
                <a:cs typeface="Times New Roman" panose="02020603050405020304" pitchFamily="18" charset="0"/>
              </a:rPr>
              <a:t>help</a:t>
            </a:r>
            <a:r>
              <a:rPr lang="is-IS" sz="3200" dirty="0">
                <a:solidFill>
                  <a:srgbClr val="00B050"/>
                </a:solidFill>
                <a:latin typeface="Times New Roman" panose="02020603050405020304" pitchFamily="18" charset="0"/>
                <a:cs typeface="Times New Roman" panose="02020603050405020304" pitchFamily="18" charset="0"/>
              </a:rPr>
              <a:t> </a:t>
            </a:r>
            <a:r>
              <a:rPr lang="is-IS" dirty="0"/>
              <a:t> </a:t>
            </a:r>
            <a:r>
              <a:rPr lang="is-IS" sz="3200" dirty="0">
                <a:solidFill>
                  <a:srgbClr val="00B050"/>
                </a:solidFill>
                <a:latin typeface="Times New Roman" panose="02020603050405020304" pitchFamily="18" charset="0"/>
                <a:cs typeface="Times New Roman" panose="02020603050405020304" pitchFamily="18" charset="0"/>
              </a:rPr>
              <a:t>Get-</a:t>
            </a:r>
            <a:r>
              <a:rPr lang="is-IS" sz="3200" dirty="0" err="1">
                <a:solidFill>
                  <a:srgbClr val="00B050"/>
                </a:solidFill>
                <a:latin typeface="Times New Roman" panose="02020603050405020304" pitchFamily="18" charset="0"/>
                <a:cs typeface="Times New Roman" panose="02020603050405020304" pitchFamily="18" charset="0"/>
              </a:rPr>
              <a:t>process</a:t>
            </a:r>
            <a:r>
              <a:rPr lang="is-IS" sz="3200" dirty="0">
                <a:solidFill>
                  <a:srgbClr val="00B050"/>
                </a:solidFill>
                <a:latin typeface="Times New Roman" panose="02020603050405020304" pitchFamily="18" charset="0"/>
                <a:cs typeface="Times New Roman" panose="02020603050405020304" pitchFamily="18" charset="0"/>
              </a:rPr>
              <a:t>     </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help</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page</a:t>
            </a:r>
            <a:r>
              <a:rPr lang="is-IS" sz="2400" dirty="0">
                <a:latin typeface="Arial" panose="020B0604020202020204" pitchFamily="34" charset="0"/>
                <a:cs typeface="Arial" panose="020B0604020202020204" pitchFamily="34" charset="0"/>
              </a:rPr>
              <a:t> of </a:t>
            </a:r>
            <a:r>
              <a:rPr lang="is-IS" sz="2400" dirty="0" err="1">
                <a:latin typeface="Arial" panose="020B0604020202020204" pitchFamily="34" charset="0"/>
                <a:cs typeface="Arial" panose="020B0604020202020204" pitchFamily="34" charset="0"/>
              </a:rPr>
              <a:t>the</a:t>
            </a:r>
            <a:r>
              <a:rPr lang="is-IS" sz="2400" dirty="0">
                <a:latin typeface="Arial" panose="020B0604020202020204" pitchFamily="34" charset="0"/>
                <a:cs typeface="Arial" panose="020B0604020202020204" pitchFamily="34" charset="0"/>
              </a:rPr>
              <a:t> get-</a:t>
            </a:r>
            <a:r>
              <a:rPr lang="is-IS" sz="2400" dirty="0" err="1">
                <a:latin typeface="Arial" panose="020B0604020202020204" pitchFamily="34" charset="0"/>
                <a:cs typeface="Arial" panose="020B0604020202020204" pitchFamily="34" charset="0"/>
              </a:rPr>
              <a:t>process</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command</a:t>
            </a:r>
            <a:endParaRPr lang="is-IS" sz="2400" dirty="0">
              <a:latin typeface="Arial" panose="020B0604020202020204" pitchFamily="34" charset="0"/>
              <a:cs typeface="Arial" panose="020B0604020202020204" pitchFamily="34" charset="0"/>
            </a:endParaRPr>
          </a:p>
          <a:p>
            <a:endParaRPr lang="is-IS" sz="2400" dirty="0">
              <a:latin typeface="Arial" panose="020B0604020202020204" pitchFamily="34" charset="0"/>
              <a:cs typeface="Arial" panose="020B0604020202020204" pitchFamily="34" charset="0"/>
            </a:endParaRPr>
          </a:p>
          <a:p>
            <a:r>
              <a:rPr lang="is-IS" sz="2400" b="1" dirty="0" err="1">
                <a:latin typeface="Arial" panose="020B0604020202020204" pitchFamily="34" charset="0"/>
                <a:cs typeface="Arial" panose="020B0604020202020204" pitchFamily="34" charset="0"/>
              </a:rPr>
              <a:t>Note</a:t>
            </a:r>
            <a:r>
              <a:rPr lang="is-IS" sz="2400" b="1" dirty="0">
                <a:latin typeface="Arial" panose="020B0604020202020204" pitchFamily="34" charset="0"/>
                <a:cs typeface="Arial" panose="020B0604020202020204" pitchFamily="34" charset="0"/>
              </a:rPr>
              <a:t>:</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All</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the</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parameters</a:t>
            </a:r>
            <a:r>
              <a:rPr lang="is-IS" sz="2400" dirty="0">
                <a:latin typeface="Arial" panose="020B0604020202020204" pitchFamily="34" charset="0"/>
                <a:cs typeface="Arial" panose="020B0604020202020204" pitchFamily="34" charset="0"/>
              </a:rPr>
              <a:t> are </a:t>
            </a:r>
            <a:r>
              <a:rPr lang="is-IS" sz="2400" dirty="0" err="1">
                <a:latin typeface="Arial" panose="020B0604020202020204" pitchFamily="34" charset="0"/>
                <a:cs typeface="Arial" panose="020B0604020202020204" pitchFamily="34" charset="0"/>
              </a:rPr>
              <a:t>optional</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so</a:t>
            </a:r>
            <a:r>
              <a:rPr lang="is-IS" sz="2400" dirty="0">
                <a:latin typeface="Arial" panose="020B0604020202020204" pitchFamily="34" charset="0"/>
                <a:cs typeface="Arial" panose="020B0604020202020204" pitchFamily="34" charset="0"/>
              </a:rPr>
              <a:t> </a:t>
            </a:r>
            <a:r>
              <a:rPr lang="is-IS" sz="2400" b="1" dirty="0">
                <a:solidFill>
                  <a:srgbClr val="00B050"/>
                </a:solidFill>
                <a:latin typeface="Arial" panose="020B0604020202020204" pitchFamily="34" charset="0"/>
                <a:cs typeface="Arial" panose="020B0604020202020204" pitchFamily="34" charset="0"/>
              </a:rPr>
              <a:t>get-</a:t>
            </a:r>
            <a:r>
              <a:rPr lang="is-IS" sz="2400" b="1" dirty="0" err="1">
                <a:solidFill>
                  <a:srgbClr val="00B050"/>
                </a:solidFill>
                <a:latin typeface="Arial" panose="020B0604020202020204" pitchFamily="34" charset="0"/>
                <a:cs typeface="Arial" panose="020B0604020202020204" pitchFamily="34" charset="0"/>
              </a:rPr>
              <a:t>process</a:t>
            </a:r>
            <a:r>
              <a:rPr lang="is-IS" sz="2400" dirty="0">
                <a:latin typeface="Arial" panose="020B0604020202020204" pitchFamily="34" charset="0"/>
                <a:cs typeface="Arial" panose="020B0604020202020204" pitchFamily="34" charset="0"/>
              </a:rPr>
              <a:t> will </a:t>
            </a:r>
            <a:r>
              <a:rPr lang="is-IS" sz="2400" dirty="0" err="1">
                <a:latin typeface="Arial" panose="020B0604020202020204" pitchFamily="34" charset="0"/>
                <a:cs typeface="Arial" panose="020B0604020202020204" pitchFamily="34" charset="0"/>
              </a:rPr>
              <a:t>work</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just</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fine</a:t>
            </a:r>
            <a:endParaRPr lang="is-IS" sz="2400" dirty="0">
              <a:latin typeface="Arial" panose="020B0604020202020204" pitchFamily="34" charset="0"/>
              <a:cs typeface="Arial" panose="020B0604020202020204" pitchFamily="34" charset="0"/>
            </a:endParaRPr>
          </a:p>
          <a:p>
            <a:endParaRPr lang="is-IS" sz="2400" dirty="0">
              <a:latin typeface="Arial" panose="020B0604020202020204" pitchFamily="34" charset="0"/>
              <a:cs typeface="Arial" panose="020B0604020202020204" pitchFamily="34" charset="0"/>
            </a:endParaRPr>
          </a:p>
          <a:p>
            <a:r>
              <a:rPr lang="is-IS" sz="3200" dirty="0">
                <a:solidFill>
                  <a:srgbClr val="00B050"/>
                </a:solidFill>
                <a:latin typeface="Times New Roman" panose="02020603050405020304" pitchFamily="18" charset="0"/>
                <a:cs typeface="Times New Roman" panose="02020603050405020304" pitchFamily="18" charset="0"/>
              </a:rPr>
              <a:t>Get-</a:t>
            </a:r>
            <a:r>
              <a:rPr lang="is-IS" sz="3200" dirty="0" err="1">
                <a:solidFill>
                  <a:srgbClr val="00B050"/>
                </a:solidFill>
                <a:latin typeface="Times New Roman" panose="02020603050405020304" pitchFamily="18" charset="0"/>
                <a:cs typeface="Times New Roman" panose="02020603050405020304" pitchFamily="18" charset="0"/>
              </a:rPr>
              <a:t>process</a:t>
            </a:r>
            <a:r>
              <a:rPr lang="is-IS" sz="2400" dirty="0">
                <a:solidFill>
                  <a:srgbClr val="00B050"/>
                </a:solidFill>
                <a:latin typeface="Times New Roman" panose="02020603050405020304" pitchFamily="18" charset="0"/>
                <a:cs typeface="Times New Roman" panose="02020603050405020304" pitchFamily="18" charset="0"/>
              </a:rPr>
              <a:t>   </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Shows</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all</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processes</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runing</a:t>
            </a:r>
            <a:r>
              <a:rPr lang="is-IS" sz="2400" dirty="0">
                <a:latin typeface="Arial" panose="020B0604020202020204" pitchFamily="34" charset="0"/>
                <a:cs typeface="Arial" panose="020B0604020202020204" pitchFamily="34" charset="0"/>
              </a:rPr>
              <a:t> on </a:t>
            </a:r>
            <a:r>
              <a:rPr lang="is-IS" sz="2400" dirty="0" err="1">
                <a:latin typeface="Arial" panose="020B0604020202020204" pitchFamily="34" charset="0"/>
                <a:cs typeface="Arial" panose="020B0604020202020204" pitchFamily="34" charset="0"/>
              </a:rPr>
              <a:t>the</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system</a:t>
            </a:r>
            <a:endParaRPr lang="is-IS" sz="2400" dirty="0">
              <a:latin typeface="Arial" panose="020B0604020202020204" pitchFamily="34" charset="0"/>
              <a:cs typeface="Arial" panose="020B0604020202020204" pitchFamily="34" charset="0"/>
            </a:endParaRPr>
          </a:p>
          <a:p>
            <a:r>
              <a:rPr lang="is-IS" sz="3200" dirty="0">
                <a:solidFill>
                  <a:srgbClr val="00B050"/>
                </a:solidFill>
                <a:latin typeface="Times New Roman" panose="02020603050405020304" pitchFamily="18" charset="0"/>
                <a:cs typeface="Times New Roman" panose="02020603050405020304" pitchFamily="18" charset="0"/>
              </a:rPr>
              <a:t>Get-</a:t>
            </a:r>
            <a:r>
              <a:rPr lang="is-IS" sz="3200" dirty="0" err="1">
                <a:solidFill>
                  <a:srgbClr val="00B050"/>
                </a:solidFill>
                <a:latin typeface="Times New Roman" panose="02020603050405020304" pitchFamily="18" charset="0"/>
                <a:cs typeface="Times New Roman" panose="02020603050405020304" pitchFamily="18" charset="0"/>
              </a:rPr>
              <a:t>process</a:t>
            </a:r>
            <a:r>
              <a:rPr lang="is-IS" sz="3200" dirty="0">
                <a:solidFill>
                  <a:srgbClr val="00B050"/>
                </a:solidFill>
                <a:latin typeface="Times New Roman" panose="02020603050405020304" pitchFamily="18" charset="0"/>
                <a:cs typeface="Times New Roman" panose="02020603050405020304" pitchFamily="18" charset="0"/>
              </a:rPr>
              <a:t> -</a:t>
            </a:r>
            <a:r>
              <a:rPr lang="is-IS" sz="3200" dirty="0" err="1">
                <a:solidFill>
                  <a:srgbClr val="00B050"/>
                </a:solidFill>
                <a:latin typeface="Times New Roman" panose="02020603050405020304" pitchFamily="18" charset="0"/>
                <a:cs typeface="Times New Roman" panose="02020603050405020304" pitchFamily="18" charset="0"/>
              </a:rPr>
              <a:t>name</a:t>
            </a:r>
            <a:r>
              <a:rPr lang="is-IS" sz="3200" dirty="0">
                <a:solidFill>
                  <a:srgbClr val="00B050"/>
                </a:solidFill>
                <a:latin typeface="Times New Roman" panose="02020603050405020304" pitchFamily="18" charset="0"/>
                <a:cs typeface="Times New Roman" panose="02020603050405020304" pitchFamily="18" charset="0"/>
              </a:rPr>
              <a:t> </a:t>
            </a:r>
            <a:r>
              <a:rPr lang="is-IS" sz="3200" dirty="0">
                <a:solidFill>
                  <a:srgbClr val="0070C0"/>
                </a:solidFill>
                <a:latin typeface="Times New Roman" panose="02020603050405020304" pitchFamily="18" charset="0"/>
                <a:cs typeface="Times New Roman" panose="02020603050405020304" pitchFamily="18" charset="0"/>
              </a:rPr>
              <a:t>S*</a:t>
            </a:r>
            <a:r>
              <a:rPr lang="is-IS" sz="3200" dirty="0">
                <a:solidFill>
                  <a:srgbClr val="00B050"/>
                </a:solidFill>
                <a:latin typeface="Times New Roman" panose="02020603050405020304" pitchFamily="18" charset="0"/>
                <a:cs typeface="Times New Roman" panose="02020603050405020304" pitchFamily="18" charset="0"/>
              </a:rPr>
              <a:t>  </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this</a:t>
            </a:r>
            <a:r>
              <a:rPr lang="is-IS" sz="2400" dirty="0">
                <a:latin typeface="Arial" panose="020B0604020202020204" pitchFamily="34" charset="0"/>
                <a:cs typeface="Arial" panose="020B0604020202020204" pitchFamily="34" charset="0"/>
              </a:rPr>
              <a:t> will </a:t>
            </a:r>
            <a:r>
              <a:rPr lang="is-IS" sz="2400" dirty="0" err="1">
                <a:latin typeface="Arial" panose="020B0604020202020204" pitchFamily="34" charset="0"/>
                <a:cs typeface="Arial" panose="020B0604020202020204" pitchFamily="34" charset="0"/>
              </a:rPr>
              <a:t>show</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all</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the</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processes</a:t>
            </a:r>
            <a:r>
              <a:rPr lang="is-IS" sz="2400" dirty="0">
                <a:latin typeface="Arial" panose="020B0604020202020204" pitchFamily="34" charset="0"/>
                <a:cs typeface="Arial" panose="020B0604020202020204" pitchFamily="34" charset="0"/>
              </a:rPr>
              <a:t> that starts with S</a:t>
            </a:r>
          </a:p>
          <a:p>
            <a:endParaRPr lang="is-I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739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054149DD-870D-40A5-8636-975BB0FFB825}"/>
              </a:ext>
            </a:extLst>
          </p:cNvPr>
          <p:cNvSpPr/>
          <p:nvPr/>
        </p:nvSpPr>
        <p:spPr>
          <a:xfrm>
            <a:off x="613834" y="1143001"/>
            <a:ext cx="11264222" cy="3653244"/>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Lets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try</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this</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on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different</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computer</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like</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WIN8 Client</a:t>
            </a:r>
            <a:endParaRPr lang="is-IS" sz="2400" dirty="0">
              <a:latin typeface="Arial" panose="020B060402020202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is-IS" sz="3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Get-</a:t>
            </a: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process</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name</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32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 </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a:t>
            </a: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ComputerName</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32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WIN2A-81W</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Get-</a:t>
            </a: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process</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Id</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554  </a:t>
            </a:r>
            <a:r>
              <a:rPr lang="is-IS" sz="2400" dirty="0">
                <a:latin typeface="Arial" panose="020B0604020202020204" pitchFamily="34" charset="0"/>
                <a:ea typeface="Times New Roman" panose="02020603050405020304" pitchFamily="18" charset="0"/>
                <a:cs typeface="Arial" panose="020B0604020202020204" pitchFamily="34" charset="0"/>
              </a:rPr>
              <a:t>//</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You</a:t>
            </a:r>
            <a:r>
              <a:rPr lang="is-IS" sz="2400" dirty="0">
                <a:latin typeface="Arial" panose="020B0604020202020204" pitchFamily="34" charset="0"/>
                <a:cs typeface="Arial" panose="020B0604020202020204" pitchFamily="34" charset="0"/>
              </a:rPr>
              <a:t> can get </a:t>
            </a:r>
            <a:r>
              <a:rPr lang="is-IS" sz="2400" dirty="0" err="1">
                <a:latin typeface="Arial" panose="020B0604020202020204" pitchFamily="34" charset="0"/>
                <a:cs typeface="Arial" panose="020B0604020202020204" pitchFamily="34" charset="0"/>
              </a:rPr>
              <a:t>process</a:t>
            </a:r>
            <a:r>
              <a:rPr lang="is-IS" sz="2400" dirty="0">
                <a:latin typeface="Arial" panose="020B0604020202020204" pitchFamily="34" charset="0"/>
                <a:cs typeface="Arial" panose="020B0604020202020204" pitchFamily="34" charset="0"/>
              </a:rPr>
              <a:t> with an ID</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Get-</a:t>
            </a: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process</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name</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3200"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services</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2400" dirty="0">
                <a:latin typeface="Arial" panose="020B0604020202020204" pitchFamily="34" charset="0"/>
                <a:ea typeface="Times New Roman" panose="02020603050405020304" pitchFamily="18" charset="0"/>
                <a:cs typeface="Arial" panose="020B0604020202020204" pitchFamily="34" charset="0"/>
              </a:rPr>
              <a:t>//</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You</a:t>
            </a:r>
            <a:r>
              <a:rPr lang="is-IS" sz="2400" dirty="0">
                <a:latin typeface="Arial" panose="020B0604020202020204" pitchFamily="34" charset="0"/>
                <a:cs typeface="Arial" panose="020B0604020202020204" pitchFamily="34" charset="0"/>
              </a:rPr>
              <a:t> can get </a:t>
            </a:r>
            <a:r>
              <a:rPr lang="is-IS" sz="2400" dirty="0" err="1">
                <a:latin typeface="Arial" panose="020B0604020202020204" pitchFamily="34" charset="0"/>
                <a:cs typeface="Arial" panose="020B0604020202020204" pitchFamily="34" charset="0"/>
              </a:rPr>
              <a:t>process</a:t>
            </a:r>
            <a:r>
              <a:rPr lang="is-IS" sz="2400" dirty="0">
                <a:latin typeface="Arial" panose="020B0604020202020204" pitchFamily="34" charset="0"/>
                <a:cs typeface="Arial" panose="020B0604020202020204" pitchFamily="34" charset="0"/>
              </a:rPr>
              <a:t> with a </a:t>
            </a:r>
            <a:r>
              <a:rPr lang="is-IS" sz="2400" dirty="0" err="1">
                <a:latin typeface="Arial" panose="020B0604020202020204" pitchFamily="34" charset="0"/>
                <a:cs typeface="Arial" panose="020B0604020202020204" pitchFamily="34" charset="0"/>
              </a:rPr>
              <a:t>name</a:t>
            </a:r>
            <a:endParaRPr lang="is-IS" sz="2400" dirty="0">
              <a:latin typeface="Arial" panose="020B060402020202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Get-</a:t>
            </a: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process</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3200"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services</a:t>
            </a:r>
            <a:r>
              <a:rPr lang="is-IS" sz="32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3200" dirty="0">
                <a:latin typeface="Times New Roman" panose="02020603050405020304" pitchFamily="18" charset="0"/>
                <a:ea typeface="Times New Roman" panose="02020603050405020304" pitchFamily="18" charset="0"/>
                <a:cs typeface="Times New Roman" panose="02020603050405020304" pitchFamily="18" charset="0"/>
              </a:rPr>
              <a:t>//</a:t>
            </a:r>
            <a:r>
              <a:rPr lang="is-IS" sz="3200" dirty="0">
                <a:latin typeface="Times New Roman" panose="02020603050405020304" pitchFamily="18" charset="0"/>
                <a:cs typeface="Times New Roman" panose="02020603050405020304" pitchFamily="18" charset="0"/>
              </a:rPr>
              <a:t> </a:t>
            </a:r>
            <a:r>
              <a:rPr lang="is-IS" sz="2400" dirty="0">
                <a:latin typeface="Arial" panose="020B0604020202020204" pitchFamily="34" charset="0"/>
                <a:cs typeface="Arial" panose="020B0604020202020204" pitchFamily="34" charset="0"/>
              </a:rPr>
              <a:t>The </a:t>
            </a:r>
            <a:r>
              <a:rPr lang="is-IS" sz="2400" dirty="0" err="1">
                <a:latin typeface="Arial" panose="020B0604020202020204" pitchFamily="34" charset="0"/>
                <a:cs typeface="Arial" panose="020B0604020202020204" pitchFamily="34" charset="0"/>
              </a:rPr>
              <a:t>name</a:t>
            </a:r>
            <a:r>
              <a:rPr lang="is-IS" sz="2400" dirty="0">
                <a:latin typeface="Arial" panose="020B0604020202020204" pitchFamily="34" charset="0"/>
                <a:cs typeface="Arial" panose="020B0604020202020204" pitchFamily="34" charset="0"/>
              </a:rPr>
              <a:t> is </a:t>
            </a:r>
            <a:r>
              <a:rPr lang="is-IS" sz="2400" dirty="0" err="1">
                <a:latin typeface="Arial" panose="020B0604020202020204" pitchFamily="34" charset="0"/>
                <a:cs typeface="Arial" panose="020B0604020202020204" pitchFamily="34" charset="0"/>
              </a:rPr>
              <a:t>in</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the</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first</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position</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so</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we</a:t>
            </a:r>
            <a:r>
              <a:rPr lang="is-IS" sz="2400" dirty="0">
                <a:latin typeface="Arial" panose="020B0604020202020204" pitchFamily="34" charset="0"/>
                <a:cs typeface="Arial" panose="020B0604020202020204" pitchFamily="34" charset="0"/>
              </a:rPr>
              <a:t> can skip </a:t>
            </a:r>
            <a:r>
              <a:rPr lang="en-US" sz="2400" dirty="0">
                <a:latin typeface="Arial" panose="020B0604020202020204" pitchFamily="34" charset="0"/>
                <a:cs typeface="Arial" panose="020B0604020202020204" pitchFamily="34" charset="0"/>
              </a:rPr>
              <a:t>typing</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the</a:t>
            </a:r>
            <a:r>
              <a:rPr lang="is-IS" sz="2400" dirty="0">
                <a:latin typeface="Arial" panose="020B0604020202020204" pitchFamily="34" charset="0"/>
                <a:cs typeface="Arial" panose="020B0604020202020204" pitchFamily="34" charset="0"/>
              </a:rPr>
              <a:t> -</a:t>
            </a:r>
            <a:r>
              <a:rPr lang="is-IS" sz="2400" dirty="0" err="1">
                <a:latin typeface="Arial" panose="020B0604020202020204" pitchFamily="34" charset="0"/>
                <a:cs typeface="Arial" panose="020B0604020202020204" pitchFamily="34" charset="0"/>
              </a:rPr>
              <a:t>name</a:t>
            </a:r>
            <a:r>
              <a:rPr lang="is-IS" sz="2400" dirty="0">
                <a:latin typeface="Arial" panose="020B0604020202020204" pitchFamily="34" charset="0"/>
                <a:cs typeface="Arial" panose="020B0604020202020204" pitchFamily="34"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s-I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343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3600" b="1" dirty="0">
                <a:solidFill>
                  <a:schemeClr val="bg1"/>
                </a:solidFill>
              </a:rPr>
              <a:t>Common Errors</a:t>
            </a:r>
          </a:p>
        </p:txBody>
      </p:sp>
      <p:sp>
        <p:nvSpPr>
          <p:cNvPr id="3" name="Rectangle 2">
            <a:extLst>
              <a:ext uri="{FF2B5EF4-FFF2-40B4-BE49-F238E27FC236}">
                <a16:creationId xmlns="" xmlns:a16="http://schemas.microsoft.com/office/drawing/2014/main" id="{5DB1E115-417A-4DD8-BF90-8942AE5E9B6E}"/>
              </a:ext>
            </a:extLst>
          </p:cNvPr>
          <p:cNvSpPr/>
          <p:nvPr/>
        </p:nvSpPr>
        <p:spPr>
          <a:xfrm>
            <a:off x="613834" y="1125997"/>
            <a:ext cx="10706438" cy="2303003"/>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get-</a:t>
            </a: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process</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3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544</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you</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can not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use</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the</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id</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because</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the</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Id</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is not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positional</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parameter</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the</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shell</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is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expecting</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name</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not an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Id</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s-IS" sz="2400" dirty="0">
              <a:latin typeface="Arial" panose="020B060402020202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get-</a:t>
            </a: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process</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3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is-IS" sz="3200"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services</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we</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can not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do</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that,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service</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is not a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parameter</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is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string</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endParaRPr lang="is-I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86350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smtClean="0">
                <a:solidFill>
                  <a:schemeClr val="bg1"/>
                </a:solidFill>
              </a:rPr>
              <a:t>Parameter Shortcuts</a:t>
            </a:r>
            <a:endParaRPr lang="en-GB" sz="3600" b="1" dirty="0">
              <a:solidFill>
                <a:schemeClr val="bg1"/>
              </a:solidFill>
            </a:endParaRPr>
          </a:p>
        </p:txBody>
      </p:sp>
      <p:sp>
        <p:nvSpPr>
          <p:cNvPr id="5" name="Rectangle 4">
            <a:extLst>
              <a:ext uri="{FF2B5EF4-FFF2-40B4-BE49-F238E27FC236}">
                <a16:creationId xmlns="" xmlns:a16="http://schemas.microsoft.com/office/drawing/2014/main" id="{BE08143A-7CE1-434C-816B-41603331B7BB}"/>
              </a:ext>
            </a:extLst>
          </p:cNvPr>
          <p:cNvSpPr/>
          <p:nvPr/>
        </p:nvSpPr>
        <p:spPr>
          <a:xfrm>
            <a:off x="914400" y="1197864"/>
            <a:ext cx="10140696" cy="2823145"/>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get-</a:t>
            </a: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process</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na</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3200"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services</a:t>
            </a:r>
            <a:r>
              <a:rPr lang="is-IS" sz="32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en-US" sz="2400" dirty="0">
                <a:latin typeface="Arial" panose="020B0604020202020204" pitchFamily="34" charset="0"/>
                <a:ea typeface="Times New Roman" panose="02020603050405020304" pitchFamily="18" charset="0"/>
                <a:cs typeface="Arial" panose="020B0604020202020204" pitchFamily="34" charset="0"/>
              </a:rPr>
              <a:t>You</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is-IS" sz="2400" dirty="0" err="1">
                <a:latin typeface="Arial" panose="020B0604020202020204" pitchFamily="34" charset="0"/>
                <a:ea typeface="Times New Roman" panose="02020603050405020304" pitchFamily="18" charset="0"/>
                <a:cs typeface="Arial" panose="020B0604020202020204" pitchFamily="34" charset="0"/>
              </a:rPr>
              <a:t>do</a:t>
            </a:r>
            <a:r>
              <a:rPr lang="is-IS" sz="2400" dirty="0">
                <a:latin typeface="Arial" panose="020B0604020202020204" pitchFamily="34" charset="0"/>
                <a:ea typeface="Times New Roman" panose="02020603050405020304" pitchFamily="18" charset="0"/>
                <a:cs typeface="Arial" panose="020B0604020202020204" pitchFamily="34" charset="0"/>
              </a:rPr>
              <a:t> not </a:t>
            </a:r>
            <a:r>
              <a:rPr lang="is-IS" sz="2400" dirty="0" err="1">
                <a:latin typeface="Arial" panose="020B0604020202020204" pitchFamily="34" charset="0"/>
                <a:ea typeface="Times New Roman" panose="02020603050405020304" pitchFamily="18" charset="0"/>
                <a:cs typeface="Arial" panose="020B0604020202020204" pitchFamily="34" charset="0"/>
              </a:rPr>
              <a:t>need</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is-IS" sz="2400" dirty="0" err="1">
                <a:latin typeface="Arial" panose="020B0604020202020204" pitchFamily="34" charset="0"/>
                <a:ea typeface="Times New Roman" panose="02020603050405020304" pitchFamily="18" charset="0"/>
                <a:cs typeface="Arial" panose="020B0604020202020204" pitchFamily="34" charset="0"/>
              </a:rPr>
              <a:t>to</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is-IS" sz="2400" dirty="0" err="1">
                <a:latin typeface="Arial" panose="020B0604020202020204" pitchFamily="34" charset="0"/>
                <a:ea typeface="Times New Roman" panose="02020603050405020304" pitchFamily="18" charset="0"/>
                <a:cs typeface="Arial" panose="020B0604020202020204" pitchFamily="34" charset="0"/>
              </a:rPr>
              <a:t>complete</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is-IS" sz="2400" dirty="0" err="1">
                <a:latin typeface="Arial" panose="020B0604020202020204" pitchFamily="34" charset="0"/>
                <a:ea typeface="Times New Roman" panose="02020603050405020304" pitchFamily="18" charset="0"/>
                <a:cs typeface="Arial" panose="020B0604020202020204" pitchFamily="34" charset="0"/>
              </a:rPr>
              <a:t>the</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is-IS" sz="2400" dirty="0" err="1">
                <a:latin typeface="Arial" panose="020B0604020202020204" pitchFamily="34" charset="0"/>
                <a:ea typeface="Times New Roman" panose="02020603050405020304" pitchFamily="18" charset="0"/>
                <a:cs typeface="Arial" panose="020B0604020202020204" pitchFamily="34" charset="0"/>
              </a:rPr>
              <a:t>name</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is-IS" sz="2400" dirty="0" err="1">
                <a:latin typeface="Arial" panose="020B0604020202020204" pitchFamily="34" charset="0"/>
                <a:ea typeface="Times New Roman" panose="02020603050405020304" pitchFamily="18" charset="0"/>
                <a:cs typeface="Arial" panose="020B0604020202020204" pitchFamily="34" charset="0"/>
              </a:rPr>
              <a:t>KeyWord</a:t>
            </a:r>
            <a:endParaRPr lang="is-IS" sz="2400" dirty="0">
              <a:latin typeface="Arial" panose="020B0604020202020204" pitchFamily="34" charset="0"/>
              <a:ea typeface="Times New Roman" panose="02020603050405020304" pitchFamily="18"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s-IS" sz="2400" dirty="0">
              <a:latin typeface="Arial" panose="020B060402020202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get-</a:t>
            </a: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process</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-i </a:t>
            </a:r>
            <a:r>
              <a:rPr lang="is-IS" sz="32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544</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you</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need</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to</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type</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enough</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characters</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to</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for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shell</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to</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distinguish</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is-IS" sz="2400" dirty="0">
              <a:latin typeface="Arial" panose="020B060402020202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get-</a:t>
            </a: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process</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id</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544 </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This</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will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work</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because</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the</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Id</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is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unique</a:t>
            </a:r>
            <a:endParaRPr lang="is-I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4752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40664" y="1"/>
            <a:ext cx="9737555" cy="741363"/>
          </a:xfrm>
        </p:spPr>
        <p:txBody>
          <a:bodyPr>
            <a:normAutofit/>
          </a:bodyPr>
          <a:lstStyle/>
          <a:p>
            <a:r>
              <a:rPr lang="is-IS" sz="3600" b="1" dirty="0">
                <a:solidFill>
                  <a:schemeClr val="bg1"/>
                </a:solidFill>
              </a:rPr>
              <a:t>Command </a:t>
            </a:r>
            <a:r>
              <a:rPr lang="is-IS" sz="3600" b="1" dirty="0" smtClean="0">
                <a:solidFill>
                  <a:schemeClr val="bg1"/>
                </a:solidFill>
              </a:rPr>
              <a:t>aliases</a:t>
            </a:r>
            <a:endParaRPr lang="en-US" sz="3600" b="1" dirty="0">
              <a:solidFill>
                <a:schemeClr val="bg1"/>
              </a:solidFill>
            </a:endParaRPr>
          </a:p>
        </p:txBody>
      </p:sp>
      <p:sp>
        <p:nvSpPr>
          <p:cNvPr id="3" name="Rectangle 2">
            <a:extLst>
              <a:ext uri="{FF2B5EF4-FFF2-40B4-BE49-F238E27FC236}">
                <a16:creationId xmlns="" xmlns:a16="http://schemas.microsoft.com/office/drawing/2014/main" id="{002EF9CC-B579-474D-8FC9-D08351AF6381}"/>
              </a:ext>
            </a:extLst>
          </p:cNvPr>
          <p:cNvSpPr/>
          <p:nvPr/>
        </p:nvSpPr>
        <p:spPr>
          <a:xfrm>
            <a:off x="740664" y="1252728"/>
            <a:ext cx="10808208" cy="4568558"/>
          </a:xfrm>
          <a:prstGeom prst="rect">
            <a:avLst/>
          </a:prstGeom>
        </p:spPr>
        <p:txBody>
          <a:bodyPr wrap="square">
            <a:spAutoFit/>
          </a:bodyPr>
          <a:lstStyle/>
          <a:p>
            <a:pPr marL="342900" indent="-342900">
              <a:lnSpc>
                <a:spcPct val="107000"/>
              </a:lnSpc>
              <a:buClr>
                <a:srgbClr val="0070C0"/>
              </a:buClr>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2400" dirty="0" err="1">
                <a:solidFill>
                  <a:srgbClr val="000000"/>
                </a:solidFill>
                <a:latin typeface="Arail"/>
                <a:ea typeface="Times New Roman" panose="02020603050405020304" pitchFamily="18" charset="0"/>
                <a:cs typeface="Times New Roman" panose="02020603050405020304" pitchFamily="18" charset="0"/>
              </a:rPr>
              <a:t>If</a:t>
            </a:r>
            <a:r>
              <a:rPr lang="is-IS" sz="2400" dirty="0">
                <a:solidFill>
                  <a:srgbClr val="000000"/>
                </a:solidFill>
                <a:latin typeface="Arail"/>
                <a:ea typeface="Times New Roman" panose="02020603050405020304" pitchFamily="18" charset="0"/>
                <a:cs typeface="Times New Roman" panose="02020603050405020304" pitchFamily="18" charset="0"/>
              </a:rPr>
              <a:t> </a:t>
            </a:r>
            <a:r>
              <a:rPr lang="is-IS" sz="2400" dirty="0" err="1">
                <a:solidFill>
                  <a:srgbClr val="000000"/>
                </a:solidFill>
                <a:latin typeface="Arail"/>
                <a:ea typeface="Times New Roman" panose="02020603050405020304" pitchFamily="18" charset="0"/>
                <a:cs typeface="Times New Roman" panose="02020603050405020304" pitchFamily="18" charset="0"/>
              </a:rPr>
              <a:t>we</a:t>
            </a:r>
            <a:r>
              <a:rPr lang="is-IS" sz="2400" dirty="0">
                <a:solidFill>
                  <a:srgbClr val="000000"/>
                </a:solidFill>
                <a:latin typeface="Arail"/>
                <a:ea typeface="Times New Roman" panose="02020603050405020304" pitchFamily="18" charset="0"/>
                <a:cs typeface="Times New Roman" panose="02020603050405020304" pitchFamily="18" charset="0"/>
              </a:rPr>
              <a:t> </a:t>
            </a:r>
            <a:r>
              <a:rPr lang="is-IS" sz="2400" dirty="0" err="1">
                <a:solidFill>
                  <a:srgbClr val="000000"/>
                </a:solidFill>
                <a:latin typeface="Arail"/>
                <a:ea typeface="Times New Roman" panose="02020603050405020304" pitchFamily="18" charset="0"/>
                <a:cs typeface="Times New Roman" panose="02020603050405020304" pitchFamily="18" charset="0"/>
              </a:rPr>
              <a:t>take</a:t>
            </a:r>
            <a:r>
              <a:rPr lang="is-IS" sz="2400" dirty="0">
                <a:solidFill>
                  <a:srgbClr val="000000"/>
                </a:solidFill>
                <a:latin typeface="Arail"/>
                <a:ea typeface="Times New Roman" panose="02020603050405020304" pitchFamily="18" charset="0"/>
                <a:cs typeface="Times New Roman" panose="02020603050405020304" pitchFamily="18" charset="0"/>
              </a:rPr>
              <a:t> </a:t>
            </a:r>
            <a:r>
              <a:rPr lang="is-IS" sz="2400" dirty="0" err="1">
                <a:solidFill>
                  <a:srgbClr val="000000"/>
                </a:solidFill>
                <a:latin typeface="Arail"/>
                <a:ea typeface="Times New Roman" panose="02020603050405020304" pitchFamily="18" charset="0"/>
                <a:cs typeface="Times New Roman" panose="02020603050405020304" pitchFamily="18" charset="0"/>
              </a:rPr>
              <a:t>close</a:t>
            </a:r>
            <a:r>
              <a:rPr lang="is-IS" sz="2400" dirty="0">
                <a:solidFill>
                  <a:srgbClr val="000000"/>
                </a:solidFill>
                <a:latin typeface="Arail"/>
                <a:ea typeface="Times New Roman" panose="02020603050405020304" pitchFamily="18" charset="0"/>
                <a:cs typeface="Times New Roman" panose="02020603050405020304" pitchFamily="18" charset="0"/>
              </a:rPr>
              <a:t> </a:t>
            </a:r>
            <a:r>
              <a:rPr lang="is-IS" sz="2400" dirty="0" err="1">
                <a:solidFill>
                  <a:srgbClr val="000000"/>
                </a:solidFill>
                <a:latin typeface="Arail"/>
                <a:ea typeface="Times New Roman" panose="02020603050405020304" pitchFamily="18" charset="0"/>
                <a:cs typeface="Times New Roman" panose="02020603050405020304" pitchFamily="18" charset="0"/>
              </a:rPr>
              <a:t>look</a:t>
            </a:r>
            <a:r>
              <a:rPr lang="is-IS" sz="2400" dirty="0">
                <a:solidFill>
                  <a:srgbClr val="000000"/>
                </a:solidFill>
                <a:latin typeface="Arail"/>
                <a:ea typeface="Times New Roman" panose="02020603050405020304" pitchFamily="18" charset="0"/>
                <a:cs typeface="Times New Roman" panose="02020603050405020304" pitchFamily="18" charset="0"/>
              </a:rPr>
              <a:t> at </a:t>
            </a:r>
            <a:r>
              <a:rPr lang="is-IS" sz="2400" dirty="0" err="1">
                <a:solidFill>
                  <a:srgbClr val="000000"/>
                </a:solidFill>
                <a:latin typeface="Arail"/>
                <a:ea typeface="Times New Roman" panose="02020603050405020304" pitchFamily="18" charset="0"/>
                <a:cs typeface="Times New Roman" panose="02020603050405020304" pitchFamily="18" charset="0"/>
              </a:rPr>
              <a:t>the</a:t>
            </a:r>
            <a:r>
              <a:rPr lang="is-IS" sz="2400" dirty="0">
                <a:solidFill>
                  <a:srgbClr val="000000"/>
                </a:solidFill>
                <a:latin typeface="Arail"/>
                <a:ea typeface="Times New Roman" panose="02020603050405020304" pitchFamily="18" charset="0"/>
                <a:cs typeface="Times New Roman" panose="02020603050405020304" pitchFamily="18" charset="0"/>
              </a:rPr>
              <a:t> </a:t>
            </a:r>
            <a:r>
              <a:rPr lang="is-IS" sz="2400" dirty="0" err="1">
                <a:solidFill>
                  <a:srgbClr val="000000"/>
                </a:solidFill>
                <a:latin typeface="Arail"/>
                <a:ea typeface="Times New Roman" panose="02020603050405020304" pitchFamily="18" charset="0"/>
                <a:cs typeface="Times New Roman" panose="02020603050405020304" pitchFamily="18" charset="0"/>
              </a:rPr>
              <a:t>help</a:t>
            </a:r>
            <a:r>
              <a:rPr lang="is-IS" sz="2400" dirty="0">
                <a:solidFill>
                  <a:srgbClr val="000000"/>
                </a:solidFill>
                <a:latin typeface="Arail"/>
                <a:ea typeface="Times New Roman" panose="02020603050405020304" pitchFamily="18" charset="0"/>
                <a:cs typeface="Times New Roman" panose="02020603050405020304" pitchFamily="18" charset="0"/>
              </a:rPr>
              <a:t> </a:t>
            </a:r>
            <a:r>
              <a:rPr lang="is-IS" sz="2400" dirty="0" err="1">
                <a:solidFill>
                  <a:srgbClr val="000000"/>
                </a:solidFill>
                <a:latin typeface="Arail"/>
                <a:ea typeface="Times New Roman" panose="02020603050405020304" pitchFamily="18" charset="0"/>
                <a:cs typeface="Times New Roman" panose="02020603050405020304" pitchFamily="18" charset="0"/>
              </a:rPr>
              <a:t>page</a:t>
            </a:r>
            <a:r>
              <a:rPr lang="is-IS" sz="2400" dirty="0">
                <a:solidFill>
                  <a:srgbClr val="000000"/>
                </a:solidFill>
                <a:latin typeface="Arail"/>
                <a:ea typeface="Times New Roman" panose="02020603050405020304" pitchFamily="18" charset="0"/>
                <a:cs typeface="Times New Roman" panose="02020603050405020304" pitchFamily="18" charset="0"/>
              </a:rPr>
              <a:t> </a:t>
            </a:r>
            <a:r>
              <a:rPr lang="is-IS" sz="2400" b="1" dirty="0">
                <a:solidFill>
                  <a:srgbClr val="000000"/>
                </a:solidFill>
                <a:latin typeface="Arail"/>
                <a:ea typeface="Times New Roman" panose="02020603050405020304" pitchFamily="18" charset="0"/>
                <a:cs typeface="Times New Roman" panose="02020603050405020304" pitchFamily="18" charset="0"/>
              </a:rPr>
              <a:t>Get-</a:t>
            </a:r>
            <a:r>
              <a:rPr lang="is-IS" sz="2400" b="1" dirty="0" err="1">
                <a:solidFill>
                  <a:srgbClr val="000000"/>
                </a:solidFill>
                <a:latin typeface="Arail"/>
                <a:ea typeface="Times New Roman" panose="02020603050405020304" pitchFamily="18" charset="0"/>
                <a:cs typeface="Times New Roman" panose="02020603050405020304" pitchFamily="18" charset="0"/>
              </a:rPr>
              <a:t>help</a:t>
            </a:r>
            <a:r>
              <a:rPr lang="is-IS" sz="2400" b="1" dirty="0">
                <a:solidFill>
                  <a:srgbClr val="000000"/>
                </a:solidFill>
                <a:latin typeface="Arail"/>
                <a:ea typeface="Times New Roman" panose="02020603050405020304" pitchFamily="18" charset="0"/>
                <a:cs typeface="Times New Roman" panose="02020603050405020304" pitchFamily="18" charset="0"/>
              </a:rPr>
              <a:t> Get-</a:t>
            </a:r>
            <a:r>
              <a:rPr lang="is-IS" sz="2400" b="1" dirty="0" err="1">
                <a:solidFill>
                  <a:srgbClr val="000000"/>
                </a:solidFill>
                <a:latin typeface="Arail"/>
                <a:ea typeface="Times New Roman" panose="02020603050405020304" pitchFamily="18" charset="0"/>
                <a:cs typeface="Times New Roman" panose="02020603050405020304" pitchFamily="18" charset="0"/>
              </a:rPr>
              <a:t>process</a:t>
            </a:r>
            <a:r>
              <a:rPr lang="is-IS" sz="2400" b="1" dirty="0">
                <a:solidFill>
                  <a:srgbClr val="000000"/>
                </a:solidFill>
                <a:latin typeface="Arail"/>
                <a:ea typeface="Times New Roman" panose="02020603050405020304" pitchFamily="18" charset="0"/>
                <a:cs typeface="Times New Roman" panose="02020603050405020304" pitchFamily="18" charset="0"/>
              </a:rPr>
              <a:t> -full </a:t>
            </a:r>
            <a:r>
              <a:rPr lang="is-IS" sz="2400" dirty="0">
                <a:solidFill>
                  <a:srgbClr val="000000"/>
                </a:solidFill>
                <a:latin typeface="Arail"/>
                <a:ea typeface="Times New Roman" panose="02020603050405020304" pitchFamily="18" charset="0"/>
                <a:cs typeface="Times New Roman" panose="02020603050405020304" pitchFamily="18" charset="0"/>
              </a:rPr>
              <a:t>under </a:t>
            </a:r>
            <a:r>
              <a:rPr lang="is-IS" sz="2400" dirty="0" err="1">
                <a:solidFill>
                  <a:srgbClr val="000000"/>
                </a:solidFill>
                <a:latin typeface="Arail"/>
                <a:ea typeface="Times New Roman" panose="02020603050405020304" pitchFamily="18" charset="0"/>
                <a:cs typeface="Times New Roman" panose="02020603050405020304" pitchFamily="18" charset="0"/>
              </a:rPr>
              <a:t>the</a:t>
            </a:r>
            <a:r>
              <a:rPr lang="is-IS" sz="2400" dirty="0">
                <a:solidFill>
                  <a:srgbClr val="000000"/>
                </a:solidFill>
                <a:latin typeface="Arail"/>
                <a:ea typeface="Times New Roman" panose="02020603050405020304" pitchFamily="18" charset="0"/>
                <a:cs typeface="Times New Roman" panose="02020603050405020304" pitchFamily="18" charset="0"/>
              </a:rPr>
              <a:t> NOTES:</a:t>
            </a:r>
            <a:r>
              <a:rPr lang="is-IS" sz="2400" dirty="0">
                <a:latin typeface="Arail"/>
                <a:ea typeface="Times New Roman" panose="02020603050405020304" pitchFamily="18" charset="0"/>
                <a:cs typeface="Times New Roman" panose="02020603050405020304" pitchFamily="18" charset="0"/>
              </a:rPr>
              <a:t> </a:t>
            </a:r>
            <a:r>
              <a:rPr lang="is-IS" sz="2400" dirty="0" err="1">
                <a:solidFill>
                  <a:srgbClr val="000000"/>
                </a:solidFill>
                <a:latin typeface="Arail"/>
                <a:ea typeface="Times New Roman" panose="02020603050405020304" pitchFamily="18" charset="0"/>
                <a:cs typeface="Times New Roman" panose="02020603050405020304" pitchFamily="18" charset="0"/>
              </a:rPr>
              <a:t>Notes</a:t>
            </a:r>
            <a:r>
              <a:rPr lang="is-IS" sz="2400" dirty="0">
                <a:solidFill>
                  <a:srgbClr val="000000"/>
                </a:solidFill>
                <a:latin typeface="Arail"/>
                <a:ea typeface="Times New Roman" panose="02020603050405020304" pitchFamily="18" charset="0"/>
                <a:cs typeface="Times New Roman" panose="02020603050405020304" pitchFamily="18" charset="0"/>
              </a:rPr>
              <a:t> that </a:t>
            </a:r>
            <a:r>
              <a:rPr lang="is-IS" sz="2400" dirty="0" err="1">
                <a:solidFill>
                  <a:srgbClr val="000000"/>
                </a:solidFill>
                <a:latin typeface="Arail"/>
                <a:ea typeface="Times New Roman" panose="02020603050405020304" pitchFamily="18" charset="0"/>
                <a:cs typeface="Times New Roman" panose="02020603050405020304" pitchFamily="18" charset="0"/>
              </a:rPr>
              <a:t>we</a:t>
            </a:r>
            <a:r>
              <a:rPr lang="is-IS" sz="2400" dirty="0">
                <a:solidFill>
                  <a:srgbClr val="000000"/>
                </a:solidFill>
                <a:latin typeface="Arail"/>
                <a:ea typeface="Times New Roman" panose="02020603050405020304" pitchFamily="18" charset="0"/>
                <a:cs typeface="Times New Roman" panose="02020603050405020304" pitchFamily="18" charset="0"/>
              </a:rPr>
              <a:t> can </a:t>
            </a:r>
            <a:r>
              <a:rPr lang="is-IS" sz="2400" dirty="0" err="1">
                <a:solidFill>
                  <a:srgbClr val="000000"/>
                </a:solidFill>
                <a:latin typeface="Arail"/>
                <a:ea typeface="Times New Roman" panose="02020603050405020304" pitchFamily="18" charset="0"/>
                <a:cs typeface="Times New Roman" panose="02020603050405020304" pitchFamily="18" charset="0"/>
              </a:rPr>
              <a:t>use</a:t>
            </a:r>
            <a:r>
              <a:rPr lang="is-IS" sz="2400" dirty="0">
                <a:solidFill>
                  <a:srgbClr val="000000"/>
                </a:solidFill>
                <a:latin typeface="Arail"/>
                <a:ea typeface="Times New Roman" panose="02020603050405020304" pitchFamily="18" charset="0"/>
                <a:cs typeface="Times New Roman" panose="02020603050405020304" pitchFamily="18" charset="0"/>
              </a:rPr>
              <a:t> </a:t>
            </a:r>
            <a:r>
              <a:rPr lang="is-IS" sz="2400" b="1" dirty="0" err="1">
                <a:solidFill>
                  <a:srgbClr val="00B050"/>
                </a:solidFill>
                <a:latin typeface="Arail"/>
                <a:ea typeface="Times New Roman" panose="02020603050405020304" pitchFamily="18" charset="0"/>
                <a:cs typeface="Times New Roman" panose="02020603050405020304" pitchFamily="18" charset="0"/>
              </a:rPr>
              <a:t>ps</a:t>
            </a:r>
            <a:r>
              <a:rPr lang="is-IS" sz="2400" dirty="0">
                <a:solidFill>
                  <a:srgbClr val="000000"/>
                </a:solidFill>
                <a:latin typeface="Arail"/>
                <a:ea typeface="Times New Roman" panose="02020603050405020304" pitchFamily="18" charset="0"/>
                <a:cs typeface="Times New Roman" panose="02020603050405020304" pitchFamily="18" charset="0"/>
              </a:rPr>
              <a:t> </a:t>
            </a:r>
            <a:r>
              <a:rPr lang="is-IS" sz="2400" dirty="0" err="1">
                <a:solidFill>
                  <a:srgbClr val="000000"/>
                </a:solidFill>
                <a:latin typeface="Arail"/>
                <a:ea typeface="Times New Roman" panose="02020603050405020304" pitchFamily="18" charset="0"/>
                <a:cs typeface="Times New Roman" panose="02020603050405020304" pitchFamily="18" charset="0"/>
              </a:rPr>
              <a:t>and</a:t>
            </a:r>
            <a:r>
              <a:rPr lang="is-IS" sz="2400" dirty="0">
                <a:solidFill>
                  <a:srgbClr val="000000"/>
                </a:solidFill>
                <a:latin typeface="Arail"/>
                <a:ea typeface="Times New Roman" panose="02020603050405020304" pitchFamily="18" charset="0"/>
                <a:cs typeface="Times New Roman" panose="02020603050405020304" pitchFamily="18" charset="0"/>
              </a:rPr>
              <a:t> </a:t>
            </a:r>
            <a:r>
              <a:rPr lang="is-IS" sz="2400" b="1" dirty="0" err="1">
                <a:solidFill>
                  <a:srgbClr val="00B050"/>
                </a:solidFill>
                <a:latin typeface="Arail"/>
                <a:ea typeface="Times New Roman" panose="02020603050405020304" pitchFamily="18" charset="0"/>
                <a:cs typeface="Times New Roman" panose="02020603050405020304" pitchFamily="18" charset="0"/>
              </a:rPr>
              <a:t>gps</a:t>
            </a:r>
            <a:r>
              <a:rPr lang="is-IS" sz="2400" dirty="0">
                <a:solidFill>
                  <a:srgbClr val="000000"/>
                </a:solidFill>
                <a:latin typeface="Arail"/>
                <a:ea typeface="Times New Roman" panose="02020603050405020304" pitchFamily="18" charset="0"/>
                <a:cs typeface="Times New Roman" panose="02020603050405020304" pitchFamily="18" charset="0"/>
              </a:rPr>
              <a:t> for get-</a:t>
            </a:r>
            <a:r>
              <a:rPr lang="is-IS" sz="2400" dirty="0" err="1">
                <a:solidFill>
                  <a:srgbClr val="000000"/>
                </a:solidFill>
                <a:latin typeface="Arail"/>
                <a:ea typeface="Times New Roman" panose="02020603050405020304" pitchFamily="18" charset="0"/>
                <a:cs typeface="Times New Roman" panose="02020603050405020304" pitchFamily="18" charset="0"/>
              </a:rPr>
              <a:t>process</a:t>
            </a:r>
            <a:r>
              <a:rPr lang="is-IS" sz="2400" dirty="0">
                <a:solidFill>
                  <a:srgbClr val="000000"/>
                </a:solidFill>
                <a:latin typeface="Arail"/>
                <a:ea typeface="Times New Roman" panose="02020603050405020304" pitchFamily="18" charset="0"/>
                <a:cs typeface="Times New Roman" panose="02020603050405020304" pitchFamily="18" charset="0"/>
              </a:rPr>
              <a:t> </a:t>
            </a:r>
            <a:r>
              <a:rPr lang="is-IS" sz="2400" dirty="0" err="1">
                <a:solidFill>
                  <a:srgbClr val="000000"/>
                </a:solidFill>
                <a:latin typeface="Arail"/>
                <a:ea typeface="Times New Roman" panose="02020603050405020304" pitchFamily="18" charset="0"/>
                <a:cs typeface="Times New Roman" panose="02020603050405020304" pitchFamily="18" charset="0"/>
              </a:rPr>
              <a:t>command</a:t>
            </a:r>
            <a:r>
              <a:rPr lang="is-IS" sz="2400" dirty="0">
                <a:solidFill>
                  <a:srgbClr val="000000"/>
                </a:solidFill>
                <a:latin typeface="Arail"/>
                <a:ea typeface="Times New Roman" panose="02020603050405020304" pitchFamily="18" charset="0"/>
                <a:cs typeface="Times New Roman" panose="02020603050405020304" pitchFamily="18" charset="0"/>
              </a:rPr>
              <a:t>.</a:t>
            </a:r>
            <a:endParaRPr lang="is-IS" sz="2400" dirty="0">
              <a:latin typeface="Arail"/>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is-I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ps</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3200"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services</a:t>
            </a:r>
            <a:endParaRPr lang="is-IS" sz="3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gps</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name</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3200"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services</a:t>
            </a:r>
            <a:endParaRPr lang="is-IS" sz="3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ps</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id</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32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544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s-IS" sz="3200" dirty="0">
              <a:solidFill>
                <a:srgbClr val="0070C0"/>
              </a:solidFill>
              <a:latin typeface="Times New Roman" panose="02020603050405020304" pitchFamily="18" charset="0"/>
              <a:cs typeface="Times New Roman" panose="02020603050405020304" pitchFamily="18" charset="0"/>
            </a:endParaRPr>
          </a:p>
          <a:p>
            <a:pPr marL="285750" indent="-285750">
              <a:lnSpc>
                <a:spcPct val="107000"/>
              </a:lnSpc>
              <a:buClr>
                <a:srgbClr val="0070C0"/>
              </a:buClr>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2400" b="1" dirty="0" err="1">
                <a:solidFill>
                  <a:srgbClr val="00B050"/>
                </a:solidFill>
                <a:latin typeface="Arail"/>
              </a:rPr>
              <a:t>ps</a:t>
            </a:r>
            <a:r>
              <a:rPr lang="is-IS" sz="2400" dirty="0">
                <a:latin typeface="Arail"/>
              </a:rPr>
              <a:t> </a:t>
            </a:r>
            <a:r>
              <a:rPr lang="is-IS" sz="2400" dirty="0" err="1">
                <a:latin typeface="Arail"/>
              </a:rPr>
              <a:t>and</a:t>
            </a:r>
            <a:r>
              <a:rPr lang="is-IS" sz="2400" dirty="0">
                <a:latin typeface="Arail"/>
              </a:rPr>
              <a:t> </a:t>
            </a:r>
            <a:r>
              <a:rPr lang="is-IS" sz="2400" b="1" dirty="0" err="1">
                <a:solidFill>
                  <a:srgbClr val="00B050"/>
                </a:solidFill>
                <a:latin typeface="Arail"/>
              </a:rPr>
              <a:t>gps</a:t>
            </a:r>
            <a:r>
              <a:rPr lang="is-IS" sz="2400" dirty="0">
                <a:latin typeface="Arail"/>
              </a:rPr>
              <a:t> </a:t>
            </a:r>
            <a:r>
              <a:rPr lang="is-IS" sz="2400" dirty="0" err="1">
                <a:latin typeface="Arail"/>
              </a:rPr>
              <a:t>do</a:t>
            </a:r>
            <a:r>
              <a:rPr lang="is-IS" sz="2400" dirty="0">
                <a:latin typeface="Arail"/>
              </a:rPr>
              <a:t> not </a:t>
            </a:r>
            <a:r>
              <a:rPr lang="is-IS" sz="2400" dirty="0" err="1">
                <a:latin typeface="Arail"/>
              </a:rPr>
              <a:t>change</a:t>
            </a:r>
            <a:r>
              <a:rPr lang="is-IS" sz="2400" dirty="0">
                <a:latin typeface="Arail"/>
              </a:rPr>
              <a:t> </a:t>
            </a:r>
            <a:r>
              <a:rPr lang="is-IS" sz="2400" dirty="0" err="1">
                <a:latin typeface="Arail"/>
              </a:rPr>
              <a:t>the</a:t>
            </a:r>
            <a:r>
              <a:rPr lang="is-IS" sz="2400" dirty="0">
                <a:latin typeface="Arail"/>
              </a:rPr>
              <a:t> </a:t>
            </a:r>
            <a:r>
              <a:rPr lang="is-IS" sz="2400" dirty="0" err="1">
                <a:latin typeface="Arail"/>
              </a:rPr>
              <a:t>command</a:t>
            </a:r>
            <a:r>
              <a:rPr lang="is-IS" sz="2400" dirty="0">
                <a:latin typeface="Arail"/>
              </a:rPr>
              <a:t> </a:t>
            </a:r>
            <a:r>
              <a:rPr lang="is-IS" sz="2400" dirty="0" err="1">
                <a:latin typeface="Arail"/>
              </a:rPr>
              <a:t>in</a:t>
            </a:r>
            <a:r>
              <a:rPr lang="is-IS" sz="2400" dirty="0">
                <a:latin typeface="Arail"/>
              </a:rPr>
              <a:t> any </a:t>
            </a:r>
            <a:r>
              <a:rPr lang="is-IS" sz="2400" dirty="0" err="1">
                <a:latin typeface="Arail"/>
              </a:rPr>
              <a:t>way</a:t>
            </a:r>
            <a:r>
              <a:rPr lang="is-IS" sz="2400" dirty="0">
                <a:latin typeface="Arail"/>
              </a:rPr>
              <a:t>, </a:t>
            </a:r>
            <a:r>
              <a:rPr lang="is-IS" sz="2400" dirty="0" err="1">
                <a:latin typeface="Arail"/>
              </a:rPr>
              <a:t>they</a:t>
            </a:r>
            <a:r>
              <a:rPr lang="is-IS" sz="2400" dirty="0">
                <a:latin typeface="Arail"/>
              </a:rPr>
              <a:t> are </a:t>
            </a:r>
            <a:r>
              <a:rPr lang="is-IS" sz="2400" dirty="0" err="1">
                <a:latin typeface="Arail"/>
              </a:rPr>
              <a:t>nick</a:t>
            </a:r>
            <a:r>
              <a:rPr lang="is-IS" sz="2400" dirty="0">
                <a:latin typeface="Arail"/>
              </a:rPr>
              <a:t> </a:t>
            </a:r>
            <a:r>
              <a:rPr lang="is-IS" sz="2400" dirty="0" err="1">
                <a:latin typeface="Arail"/>
              </a:rPr>
              <a:t>names</a:t>
            </a:r>
            <a:r>
              <a:rPr lang="is-IS" sz="2400" dirty="0">
                <a:latin typeface="Arail"/>
              </a:rPr>
              <a:t> of </a:t>
            </a:r>
            <a:r>
              <a:rPr lang="is-IS" sz="2400" dirty="0" err="1">
                <a:latin typeface="Arail"/>
              </a:rPr>
              <a:t>the</a:t>
            </a:r>
            <a:r>
              <a:rPr lang="is-IS" sz="2400" dirty="0">
                <a:latin typeface="Arail"/>
              </a:rPr>
              <a:t> </a:t>
            </a:r>
            <a:r>
              <a:rPr lang="is-IS" sz="2400" b="1" dirty="0">
                <a:solidFill>
                  <a:srgbClr val="00B050"/>
                </a:solidFill>
                <a:latin typeface="Arail"/>
              </a:rPr>
              <a:t>get-</a:t>
            </a:r>
            <a:r>
              <a:rPr lang="is-IS" sz="2400" b="1" dirty="0" err="1">
                <a:solidFill>
                  <a:srgbClr val="00B050"/>
                </a:solidFill>
                <a:latin typeface="Arail"/>
              </a:rPr>
              <a:t>process</a:t>
            </a:r>
            <a:r>
              <a:rPr lang="is-IS" sz="2400" dirty="0">
                <a:latin typeface="Arail"/>
              </a:rPr>
              <a:t> </a:t>
            </a:r>
            <a:r>
              <a:rPr lang="is-IS" sz="2400" dirty="0" err="1">
                <a:latin typeface="Arail"/>
              </a:rPr>
              <a:t>command</a:t>
            </a:r>
            <a:r>
              <a:rPr lang="is-IS" dirty="0"/>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s-IS" sz="3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2212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52144" y="1"/>
            <a:ext cx="9282943" cy="741363"/>
          </a:xfrm>
        </p:spPr>
        <p:txBody>
          <a:bodyPr/>
          <a:lstStyle/>
          <a:p>
            <a:r>
              <a:rPr lang="is-IS" sz="3600" b="1" dirty="0" err="1">
                <a:solidFill>
                  <a:schemeClr val="bg1"/>
                </a:solidFill>
              </a:rPr>
              <a:t>Aliases</a:t>
            </a:r>
            <a:endParaRPr lang="en-US" sz="3600" b="1" dirty="0">
              <a:solidFill>
                <a:schemeClr val="bg1"/>
              </a:solidFill>
            </a:endParaRPr>
          </a:p>
        </p:txBody>
      </p:sp>
      <p:sp>
        <p:nvSpPr>
          <p:cNvPr id="4" name="Rectangle 3">
            <a:extLst>
              <a:ext uri="{FF2B5EF4-FFF2-40B4-BE49-F238E27FC236}">
                <a16:creationId xmlns="" xmlns:a16="http://schemas.microsoft.com/office/drawing/2014/main" id="{32D73657-A8D8-4869-8488-0C4BA7EA94A4}"/>
              </a:ext>
            </a:extLst>
          </p:cNvPr>
          <p:cNvSpPr/>
          <p:nvPr/>
        </p:nvSpPr>
        <p:spPr>
          <a:xfrm>
            <a:off x="1033272" y="978409"/>
            <a:ext cx="10460736" cy="3653244"/>
          </a:xfrm>
          <a:prstGeom prst="rect">
            <a:avLst/>
          </a:prstGeom>
        </p:spPr>
        <p:txBody>
          <a:bodyPr wrap="square">
            <a:spAutoFit/>
          </a:bodyPr>
          <a:lstStyle/>
          <a:p>
            <a:pPr marL="285750" indent="-285750">
              <a:lnSpc>
                <a:spcPct val="107000"/>
              </a:lnSpc>
              <a:buClr>
                <a:srgbClr val="0070C0"/>
              </a:buClr>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lets</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see</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all</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the</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aliases</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that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exists</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on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the</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system.</a:t>
            </a:r>
            <a:endParaRPr lang="is-IS" sz="2400" dirty="0">
              <a:latin typeface="Arial" panose="020B060402020202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alias</a:t>
            </a:r>
            <a:r>
              <a:rPr lang="is-I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shows</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all</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the</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aliases</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on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the</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system</a:t>
            </a:r>
            <a:endParaRPr lang="is-IS" sz="2400" dirty="0">
              <a:latin typeface="Arial" panose="020B060402020202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alias</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dir</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Is an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alias</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of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the</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get-</a:t>
            </a:r>
            <a:r>
              <a:rPr lang="is-IS" sz="2400" b="1" dirty="0" err="1">
                <a:solidFill>
                  <a:srgbClr val="000000"/>
                </a:solidFill>
                <a:latin typeface="Arial" panose="020B0604020202020204" pitchFamily="34" charset="0"/>
                <a:ea typeface="Times New Roman" panose="02020603050405020304" pitchFamily="18" charset="0"/>
                <a:cs typeface="Arial" panose="020B0604020202020204" pitchFamily="34" charset="0"/>
              </a:rPr>
              <a:t>childItem</a:t>
            </a:r>
            <a:endParaRPr lang="is-IS" sz="2400" b="1" dirty="0">
              <a:latin typeface="Arial" panose="020B060402020202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ls</a:t>
            </a:r>
            <a:r>
              <a:rPr lang="is-I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//is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alias</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of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the</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get-</a:t>
            </a:r>
            <a:r>
              <a:rPr lang="is-IS" sz="2400" b="1" dirty="0" err="1">
                <a:solidFill>
                  <a:srgbClr val="000000"/>
                </a:solidFill>
                <a:latin typeface="Arial" panose="020B0604020202020204" pitchFamily="34" charset="0"/>
                <a:ea typeface="Times New Roman" panose="02020603050405020304" pitchFamily="18" charset="0"/>
                <a:cs typeface="Arial" panose="020B0604020202020204" pitchFamily="34" charset="0"/>
              </a:rPr>
              <a:t>childItem</a:t>
            </a:r>
            <a:endParaRPr lang="is-IS" sz="2400" b="1" dirty="0">
              <a:latin typeface="Arial" panose="020B060402020202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is-I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Clr>
                <a:srgbClr val="0070C0"/>
              </a:buClr>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2400" dirty="0" err="1">
                <a:solidFill>
                  <a:srgbClr val="000000"/>
                </a:solidFill>
                <a:latin typeface="Arail"/>
                <a:ea typeface="Times New Roman" panose="02020603050405020304" pitchFamily="18" charset="0"/>
                <a:cs typeface="Times New Roman" panose="02020603050405020304" pitchFamily="18" charset="0"/>
              </a:rPr>
              <a:t>We</a:t>
            </a:r>
            <a:r>
              <a:rPr lang="is-IS" sz="2400" dirty="0">
                <a:solidFill>
                  <a:srgbClr val="000000"/>
                </a:solidFill>
                <a:latin typeface="Arail"/>
                <a:ea typeface="Times New Roman" panose="02020603050405020304" pitchFamily="18" charset="0"/>
                <a:cs typeface="Times New Roman" panose="02020603050405020304" pitchFamily="18" charset="0"/>
              </a:rPr>
              <a:t> can make </a:t>
            </a:r>
            <a:r>
              <a:rPr lang="is-IS" sz="2400" dirty="0" err="1">
                <a:solidFill>
                  <a:srgbClr val="000000"/>
                </a:solidFill>
                <a:latin typeface="Arail"/>
                <a:ea typeface="Times New Roman" panose="02020603050405020304" pitchFamily="18" charset="0"/>
                <a:cs typeface="Times New Roman" panose="02020603050405020304" pitchFamily="18" charset="0"/>
              </a:rPr>
              <a:t>our</a:t>
            </a:r>
            <a:r>
              <a:rPr lang="is-IS" sz="2400" dirty="0">
                <a:solidFill>
                  <a:srgbClr val="000000"/>
                </a:solidFill>
                <a:latin typeface="Arail"/>
                <a:ea typeface="Times New Roman" panose="02020603050405020304" pitchFamily="18" charset="0"/>
                <a:cs typeface="Times New Roman" panose="02020603050405020304" pitchFamily="18" charset="0"/>
              </a:rPr>
              <a:t> </a:t>
            </a:r>
            <a:r>
              <a:rPr lang="is-IS" sz="2400" dirty="0" err="1">
                <a:solidFill>
                  <a:srgbClr val="000000"/>
                </a:solidFill>
                <a:latin typeface="Arail"/>
                <a:ea typeface="Times New Roman" panose="02020603050405020304" pitchFamily="18" charset="0"/>
                <a:cs typeface="Times New Roman" panose="02020603050405020304" pitchFamily="18" charset="0"/>
              </a:rPr>
              <a:t>own</a:t>
            </a:r>
            <a:r>
              <a:rPr lang="is-IS" sz="2400" dirty="0">
                <a:solidFill>
                  <a:srgbClr val="000000"/>
                </a:solidFill>
                <a:latin typeface="Arail"/>
                <a:ea typeface="Times New Roman" panose="02020603050405020304" pitchFamily="18" charset="0"/>
                <a:cs typeface="Times New Roman" panose="02020603050405020304" pitchFamily="18" charset="0"/>
              </a:rPr>
              <a:t> </a:t>
            </a:r>
            <a:r>
              <a:rPr lang="is-IS" sz="2400" dirty="0" err="1">
                <a:solidFill>
                  <a:srgbClr val="000000"/>
                </a:solidFill>
                <a:latin typeface="Arail"/>
                <a:ea typeface="Times New Roman" panose="02020603050405020304" pitchFamily="18" charset="0"/>
                <a:cs typeface="Times New Roman" panose="02020603050405020304" pitchFamily="18" charset="0"/>
              </a:rPr>
              <a:t>aliases</a:t>
            </a:r>
            <a:endParaRPr lang="is-IS" sz="2400" dirty="0">
              <a:latin typeface="Arail"/>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new-alias</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name</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32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d</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-value </a:t>
            </a:r>
            <a:r>
              <a:rPr lang="is-IS" sz="32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get-</a:t>
            </a:r>
            <a:r>
              <a:rPr lang="is-IS" sz="3200"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childItem</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to</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ceate</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new</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alias</a:t>
            </a:r>
            <a:endParaRPr lang="is-IS" sz="2400" dirty="0">
              <a:latin typeface="Arial" panose="020B060402020202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d</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//will list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the</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files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and</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directories</a:t>
            </a:r>
            <a:endParaRPr lang="is-IS" sz="24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618635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3600" b="1" dirty="0">
                <a:solidFill>
                  <a:schemeClr val="bg1"/>
                </a:solidFill>
              </a:rPr>
              <a:t>Aliases</a:t>
            </a:r>
          </a:p>
        </p:txBody>
      </p:sp>
      <p:sp>
        <p:nvSpPr>
          <p:cNvPr id="3" name="Rectangle 2">
            <a:extLst>
              <a:ext uri="{FF2B5EF4-FFF2-40B4-BE49-F238E27FC236}">
                <a16:creationId xmlns="" xmlns:a16="http://schemas.microsoft.com/office/drawing/2014/main" id="{989AE8E9-4480-4B6D-B8AB-23207B05E1FE}"/>
              </a:ext>
            </a:extLst>
          </p:cNvPr>
          <p:cNvSpPr/>
          <p:nvPr/>
        </p:nvSpPr>
        <p:spPr>
          <a:xfrm>
            <a:off x="613834" y="1033273"/>
            <a:ext cx="10365316" cy="2171235"/>
          </a:xfrm>
          <a:prstGeom prst="rect">
            <a:avLst/>
          </a:prstGeom>
        </p:spPr>
        <p:txBody>
          <a:bodyPr wrap="square">
            <a:spAutoFit/>
          </a:bodyPr>
          <a:lstStyle/>
          <a:p>
            <a:pPr marL="285750" indent="-285750">
              <a:lnSpc>
                <a:spcPct val="107000"/>
              </a:lnSpc>
              <a:buClr>
                <a:srgbClr val="0070C0"/>
              </a:buClr>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lets</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see</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the</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what</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we</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can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do</a:t>
            </a:r>
            <a:r>
              <a:rPr lang="is-I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with </a:t>
            </a:r>
            <a:r>
              <a:rPr lang="is-I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aliases</a:t>
            </a:r>
            <a:endParaRPr lang="is-IS" sz="2400" dirty="0">
              <a:latin typeface="Arial" panose="020B060402020202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get-</a:t>
            </a: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command</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3200" dirty="0" err="1">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noun</a:t>
            </a:r>
            <a:r>
              <a:rPr lang="is-IS" sz="32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32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a:t>
            </a:r>
            <a:r>
              <a:rPr lang="is-IS" sz="3200"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alias</a:t>
            </a:r>
            <a:r>
              <a:rPr lang="is-IS" sz="32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lang="is-IS" sz="2400" dirty="0">
                <a:latin typeface="Arial" panose="020B0604020202020204" pitchFamily="34" charset="0"/>
                <a:ea typeface="Times New Roman" panose="02020603050405020304" pitchFamily="18" charset="0"/>
                <a:cs typeface="Arial" panose="020B0604020202020204" pitchFamily="34" charset="0"/>
              </a:rPr>
              <a:t>//</a:t>
            </a:r>
            <a:r>
              <a:rPr lang="is-IS" sz="2400" dirty="0" err="1">
                <a:latin typeface="Arial" panose="020B0604020202020204" pitchFamily="34" charset="0"/>
                <a:ea typeface="Times New Roman" panose="02020603050405020304" pitchFamily="18" charset="0"/>
                <a:cs typeface="Arial" panose="020B0604020202020204" pitchFamily="34" charset="0"/>
              </a:rPr>
              <a:t>This</a:t>
            </a:r>
            <a:r>
              <a:rPr lang="is-IS" sz="2400" dirty="0">
                <a:latin typeface="Arial" panose="020B0604020202020204" pitchFamily="34" charset="0"/>
                <a:ea typeface="Times New Roman" panose="02020603050405020304" pitchFamily="18" charset="0"/>
                <a:cs typeface="Arial" panose="020B0604020202020204" pitchFamily="34" charset="0"/>
              </a:rPr>
              <a:t> will </a:t>
            </a:r>
            <a:r>
              <a:rPr lang="is-IS" sz="2400" dirty="0" err="1">
                <a:latin typeface="Arial" panose="020B0604020202020204" pitchFamily="34" charset="0"/>
                <a:ea typeface="Times New Roman" panose="02020603050405020304" pitchFamily="18" charset="0"/>
                <a:cs typeface="Arial" panose="020B0604020202020204" pitchFamily="34" charset="0"/>
              </a:rPr>
              <a:t>show</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is-IS" sz="2400" dirty="0" err="1">
                <a:latin typeface="Arial" panose="020B0604020202020204" pitchFamily="34" charset="0"/>
                <a:ea typeface="Times New Roman" panose="02020603050405020304" pitchFamily="18" charset="0"/>
                <a:cs typeface="Arial" panose="020B0604020202020204" pitchFamily="34" charset="0"/>
              </a:rPr>
              <a:t>us</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is-IS" sz="2400" dirty="0" err="1">
                <a:latin typeface="Arial" panose="020B0604020202020204" pitchFamily="34" charset="0"/>
                <a:ea typeface="Times New Roman" panose="02020603050405020304" pitchFamily="18" charset="0"/>
                <a:cs typeface="Arial" panose="020B0604020202020204" pitchFamily="34" charset="0"/>
              </a:rPr>
              <a:t>all</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is-IS" sz="2400" dirty="0" err="1">
                <a:latin typeface="Arial" panose="020B0604020202020204" pitchFamily="34" charset="0"/>
                <a:ea typeface="Times New Roman" panose="02020603050405020304" pitchFamily="18" charset="0"/>
                <a:cs typeface="Arial" panose="020B0604020202020204" pitchFamily="34" charset="0"/>
              </a:rPr>
              <a:t>the</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is-IS" sz="2400" dirty="0" err="1">
                <a:latin typeface="Arial" panose="020B0604020202020204" pitchFamily="34" charset="0"/>
                <a:ea typeface="Times New Roman" panose="02020603050405020304" pitchFamily="18" charset="0"/>
                <a:cs typeface="Arial" panose="020B0604020202020204" pitchFamily="34" charset="0"/>
              </a:rPr>
              <a:t>commands</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is-IS" sz="2400" dirty="0" err="1">
                <a:latin typeface="Arial" panose="020B0604020202020204" pitchFamily="34" charset="0"/>
                <a:ea typeface="Times New Roman" panose="02020603050405020304" pitchFamily="18" charset="0"/>
                <a:cs typeface="Arial" panose="020B0604020202020204" pitchFamily="34" charset="0"/>
              </a:rPr>
              <a:t>related</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is-IS" sz="2400" dirty="0" err="1">
                <a:latin typeface="Arial" panose="020B0604020202020204" pitchFamily="34" charset="0"/>
                <a:ea typeface="Times New Roman" panose="02020603050405020304" pitchFamily="18" charset="0"/>
                <a:cs typeface="Arial" panose="020B0604020202020204" pitchFamily="34" charset="0"/>
              </a:rPr>
              <a:t>to</a:t>
            </a:r>
            <a:r>
              <a:rPr lang="is-IS" sz="2400" dirty="0">
                <a:latin typeface="Arial" panose="020B0604020202020204" pitchFamily="34" charset="0"/>
                <a:ea typeface="Times New Roman" panose="02020603050405020304" pitchFamily="18" charset="0"/>
                <a:cs typeface="Arial" panose="020B0604020202020204" pitchFamily="34" charset="0"/>
              </a:rPr>
              <a:t> </a:t>
            </a:r>
            <a:r>
              <a:rPr lang="is-IS" sz="2400" dirty="0" err="1">
                <a:latin typeface="Arial" panose="020B0604020202020204" pitchFamily="34" charset="0"/>
                <a:ea typeface="Times New Roman" panose="02020603050405020304" pitchFamily="18" charset="0"/>
                <a:cs typeface="Arial" panose="020B0604020202020204" pitchFamily="34" charset="0"/>
              </a:rPr>
              <a:t>alias</a:t>
            </a:r>
            <a:endParaRPr lang="is-IS" sz="2400" dirty="0">
              <a:latin typeface="Arial" panose="020B0604020202020204" pitchFamily="34" charset="0"/>
              <a:ea typeface="Times New Roman" panose="02020603050405020304" pitchFamily="18"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s-IS" sz="2400" dirty="0">
              <a:latin typeface="Arial" panose="020B0604020202020204" pitchFamily="34" charset="0"/>
              <a:ea typeface="Times New Roman" panose="02020603050405020304" pitchFamily="18"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s-IS" sz="24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14533474"/>
      </p:ext>
    </p:extLst>
  </p:cSld>
  <p:clrMapOvr>
    <a:masterClrMapping/>
  </p:clrMapOvr>
</p:sld>
</file>

<file path=ppt/theme/theme1.xml><?xml version="1.0" encoding="utf-8"?>
<a:theme xmlns:a="http://schemas.openxmlformats.org/drawingml/2006/main" name="Theme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C73C6A39-9D55-4961-A9C9-8B2FC97CC0C7}" vid="{B5461E25-1C16-4371-8615-4B77622344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83</TotalTime>
  <Words>1477</Words>
  <Application>Microsoft Office PowerPoint</Application>
  <PresentationFormat>Widescreen</PresentationFormat>
  <Paragraphs>215</Paragraphs>
  <Slides>10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Arail</vt:lpstr>
      <vt:lpstr>Arial</vt:lpstr>
      <vt:lpstr>Calibri</vt:lpstr>
      <vt:lpstr>Courier New</vt:lpstr>
      <vt:lpstr>Segoe</vt:lpstr>
      <vt:lpstr>Segoe Light</vt:lpstr>
      <vt:lpstr>Segoe Semibold</vt:lpstr>
      <vt:lpstr>Times New Roman</vt:lpstr>
      <vt:lpstr>Verdana</vt:lpstr>
      <vt:lpstr>Wingdings</vt:lpstr>
      <vt:lpstr>Theme1</vt:lpstr>
      <vt:lpstr>Getting the syntax right</vt:lpstr>
      <vt:lpstr>PowerPoint Presentation</vt:lpstr>
      <vt:lpstr>PowerPoint Presentation</vt:lpstr>
      <vt:lpstr>PowerPoint Presentation</vt:lpstr>
      <vt:lpstr>Common Errors</vt:lpstr>
      <vt:lpstr>Parameter Shortcuts</vt:lpstr>
      <vt:lpstr>Command aliases</vt:lpstr>
      <vt:lpstr>Aliases</vt:lpstr>
      <vt:lpstr>Aliases</vt:lpstr>
      <vt:lpstr>Aliases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IPv4</dc:title>
  <dc:creator>Abdelaziz Ghazal</dc:creator>
  <cp:lastModifiedBy>Abdelaziz Ghazal</cp:lastModifiedBy>
  <cp:revision>11</cp:revision>
  <dcterms:created xsi:type="dcterms:W3CDTF">2019-09-03T11:39:12Z</dcterms:created>
  <dcterms:modified xsi:type="dcterms:W3CDTF">2021-03-13T21:53:21Z</dcterms:modified>
</cp:coreProperties>
</file>