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18"/>
  </p:notesMasterIdLst>
  <p:sldIdLst>
    <p:sldId id="313" r:id="rId3"/>
    <p:sldId id="314" r:id="rId4"/>
    <p:sldId id="286" r:id="rId5"/>
    <p:sldId id="315" r:id="rId6"/>
    <p:sldId id="316" r:id="rId7"/>
    <p:sldId id="317" r:id="rId8"/>
    <p:sldId id="289" r:id="rId9"/>
    <p:sldId id="318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104" d="100"/>
          <a:sy n="104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9/7/2020 12:23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9/7/2020 12:23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9/7/2020 12:23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9/7/2020 12:23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9/7/2020 12:23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9/7/2020 12:23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9/7/2020 12:23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9/7/2020 12:23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9/7/2020 12:23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9/7/2020 12:23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9/7/2020 12:23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9/7/2020 12:23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9/7/2020 12:23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1,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Fallafræði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Hliðrun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Takmörkuð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föll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1.3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Takmörkuð föll – lausnarferlið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is-IS" dirty="0"/>
              <a:t>Næst þarf að skoða hvað hæsta mögulega gildi er hægt að fá úr</a:t>
            </a:r>
          </a:p>
          <a:p>
            <a:endParaRPr lang="is-IS" dirty="0"/>
          </a:p>
          <a:p>
            <a:r>
              <a:rPr lang="is-IS" dirty="0"/>
              <a:t>Ef x er 0 þá fæst 2 mest</a:t>
            </a:r>
          </a:p>
          <a:p>
            <a:r>
              <a:rPr lang="is-IS" dirty="0"/>
              <a:t>Því hærra sem x verður því minni verður útkoman sem þýðir að 2 er hæsta gildið</a:t>
            </a:r>
          </a:p>
          <a:p>
            <a:r>
              <a:rPr lang="is-IS" dirty="0"/>
              <a:t>Tökum undirtölu og leggjum hæsta gildið við</a:t>
            </a:r>
          </a:p>
          <a:p>
            <a:r>
              <a:rPr lang="is-IS" dirty="0"/>
              <a:t>-2+2=0</a:t>
            </a:r>
          </a:p>
          <a:p>
            <a:r>
              <a:rPr lang="is-IS" dirty="0"/>
              <a:t>Yfirtalan er 0 og undirtalan er -2. </a:t>
            </a:r>
            <a:r>
              <a:rPr lang="is-IS" sz="2400" dirty="0"/>
              <a:t>(sjá fyrri mynd)</a:t>
            </a:r>
            <a:endParaRPr lang="is-IS" dirty="0"/>
          </a:p>
          <a:p>
            <a:r>
              <a:rPr lang="is-IS" dirty="0"/>
              <a:t>Þ.a.l. er fallið takmarkað </a:t>
            </a:r>
            <a:r>
              <a:rPr lang="is-IS" sz="2400" dirty="0"/>
              <a:t>(hefur yfir- og undirtölu)</a:t>
            </a:r>
            <a:endParaRPr lang="is-I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8100392" y="1623516"/>
          <a:ext cx="9715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51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1623516"/>
                        <a:ext cx="97155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4139952" y="2204864"/>
          <a:ext cx="209391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5" imgW="876240" imgH="393480" progId="Equation.3">
                  <p:embed/>
                </p:oleObj>
              </mc:Choice>
              <mc:Fallback>
                <p:oleObj name="Equation" r:id="rId5" imgW="876240" imgH="393480" progId="Equation.3">
                  <p:embed/>
                  <p:pic>
                    <p:nvPicPr>
                      <p:cNvPr id="51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204864"/>
                        <a:ext cx="2093913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56B92A-B2C5-4283-B0EF-E32D8A70CBFE}"/>
              </a:ext>
            </a:extLst>
          </p:cNvPr>
          <p:cNvSpPr txBox="1"/>
          <p:nvPr/>
        </p:nvSpPr>
        <p:spPr>
          <a:xfrm rot="1883798">
            <a:off x="7415717" y="515790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8-16</a:t>
            </a:r>
          </a:p>
        </p:txBody>
      </p:sp>
    </p:spTree>
    <p:extLst>
      <p:ext uri="{BB962C8B-B14F-4D97-AF65-F5344CB8AC3E}">
        <p14:creationId xmlns:p14="http://schemas.microsoft.com/office/powerpoint/2010/main" val="36612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Ýmis gildi og punktar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is-IS" b="1" dirty="0"/>
              <a:t>Hágildi </a:t>
            </a:r>
            <a:r>
              <a:rPr lang="is-IS" dirty="0"/>
              <a:t>– hæsta y gildi.</a:t>
            </a:r>
          </a:p>
          <a:p>
            <a:r>
              <a:rPr lang="is-IS" b="1" dirty="0"/>
              <a:t>Hágildispunktur</a:t>
            </a:r>
            <a:r>
              <a:rPr lang="is-IS" dirty="0"/>
              <a:t> – punktur hæsta gildis.</a:t>
            </a:r>
          </a:p>
          <a:p>
            <a:r>
              <a:rPr lang="is-IS" b="1" dirty="0"/>
              <a:t>Lággildi</a:t>
            </a:r>
            <a:r>
              <a:rPr lang="is-IS" dirty="0"/>
              <a:t> – lægsta y gildi.</a:t>
            </a:r>
          </a:p>
          <a:p>
            <a:r>
              <a:rPr lang="is-IS" b="1" dirty="0"/>
              <a:t>Lággildispunktur </a:t>
            </a:r>
            <a:r>
              <a:rPr lang="is-IS" dirty="0"/>
              <a:t>– punktur lægsta gildis.</a:t>
            </a:r>
          </a:p>
          <a:p>
            <a:r>
              <a:rPr lang="is-IS" dirty="0"/>
              <a:t>Við munum leita eftir þessum gildum og punktum þegar við höfum fall með x gildi á ákveðnu bili.</a:t>
            </a:r>
          </a:p>
          <a:p>
            <a:r>
              <a:rPr lang="is-IS" dirty="0"/>
              <a:t>Á næstu glærum verður farið skref fyrir skref hvernig gildin og punktar eru fundnir.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61579-B6DF-4092-98D8-B4153003C7A5}"/>
              </a:ext>
            </a:extLst>
          </p:cNvPr>
          <p:cNvSpPr txBox="1"/>
          <p:nvPr/>
        </p:nvSpPr>
        <p:spPr>
          <a:xfrm rot="1883798">
            <a:off x="7415717" y="515790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8-16</a:t>
            </a:r>
          </a:p>
        </p:txBody>
      </p:sp>
    </p:spTree>
    <p:extLst>
      <p:ext uri="{BB962C8B-B14F-4D97-AF65-F5344CB8AC3E}">
        <p14:creationId xmlns:p14="http://schemas.microsoft.com/office/powerpoint/2010/main" val="426355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Há- og lággildispunktur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/>
              <a:lstStyle/>
              <a:p>
                <a:r>
                  <a:rPr lang="is-IS" dirty="0"/>
                  <a:t>Tökum sýnidæmi.</a:t>
                </a:r>
              </a:p>
              <a:p>
                <a:r>
                  <a:rPr lang="is-IS" dirty="0"/>
                  <a:t>Fallið er</a:t>
                </a:r>
                <a:br>
                  <a:rPr lang="is-IS" dirty="0"/>
                </a:br>
                <a:r>
                  <a:rPr lang="is-IS" dirty="0"/>
                  <a:t>og við erum með x gildi frá -2 til 2, oftast skrifað [-2,2]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s-IS" dirty="0"/>
                  <a:t>er í + svo við finnum botnpunkt.</a:t>
                </a:r>
              </a:p>
              <a:p>
                <a:r>
                  <a:rPr lang="is-IS" dirty="0"/>
                  <a:t>Ef fyrsta gildið hefði verið í – hefðum við verið að finna topppunkt.</a:t>
                </a:r>
              </a:p>
              <a:p>
                <a:r>
                  <a:rPr lang="is-IS" dirty="0"/>
                  <a:t>Líkt og með annarsstigsjöfnuna þá notum við hér b og a gildi, b=-2 og a=1</a:t>
                </a:r>
              </a:p>
              <a:p>
                <a:endParaRPr lang="is-IS" dirty="0"/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>
                <a:blip r:embed="rId3"/>
                <a:stretch>
                  <a:fillRect l="-748" t="-104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2051720" y="1988840"/>
          <a:ext cx="27320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4" imgW="1143000" imgH="228600" progId="Equation.3">
                  <p:embed/>
                </p:oleObj>
              </mc:Choice>
              <mc:Fallback>
                <p:oleObj name="Equation" r:id="rId4" imgW="1143000" imgH="228600" progId="Equation.3">
                  <p:embed/>
                  <p:pic>
                    <p:nvPicPr>
                      <p:cNvPr id="52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988840"/>
                        <a:ext cx="2732087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899592" y="5373216"/>
          <a:ext cx="35829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6" imgW="1498320" imgH="393480" progId="Equation.3">
                  <p:embed/>
                </p:oleObj>
              </mc:Choice>
              <mc:Fallback>
                <p:oleObj name="Equation" r:id="rId6" imgW="1498320" imgH="393480" progId="Equation.3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373216"/>
                        <a:ext cx="3582987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22B0970-3EBA-4730-820D-A1C58453FB4B}"/>
              </a:ext>
            </a:extLst>
          </p:cNvPr>
          <p:cNvSpPr txBox="1"/>
          <p:nvPr/>
        </p:nvSpPr>
        <p:spPr>
          <a:xfrm rot="1883798">
            <a:off x="7415717" y="515790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8-16</a:t>
            </a:r>
          </a:p>
        </p:txBody>
      </p:sp>
    </p:spTree>
    <p:extLst>
      <p:ext uri="{BB962C8B-B14F-4D97-AF65-F5344CB8AC3E}">
        <p14:creationId xmlns:p14="http://schemas.microsoft.com/office/powerpoint/2010/main" val="368504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Há- og lággildispunktur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is-IS" dirty="0"/>
              <a:t>Framhald af síðustu glæru</a:t>
            </a:r>
          </a:p>
          <a:p>
            <a:r>
              <a:rPr lang="is-IS" dirty="0"/>
              <a:t>Nú vitum við að x=1 í lággildispuntinum</a:t>
            </a:r>
          </a:p>
          <a:p>
            <a:r>
              <a:rPr lang="is-IS" dirty="0"/>
              <a:t>Þá setjum við 1 í fallið og fáum bæði lággildið og á sama tíma lággildispunktinn</a:t>
            </a:r>
          </a:p>
          <a:p>
            <a:endParaRPr lang="is-IS" dirty="0"/>
          </a:p>
          <a:p>
            <a:r>
              <a:rPr lang="is-IS" dirty="0"/>
              <a:t>Lággildið er 3 og lággildispunkturinn er (1,3)</a:t>
            </a:r>
          </a:p>
          <a:p>
            <a:r>
              <a:rPr lang="is-IS" dirty="0"/>
              <a:t>Næst skoðum við bæði hæsta og lægsta x gildi sem eru í boði og athugum hvort gefur hærra svar</a:t>
            </a:r>
          </a:p>
          <a:p>
            <a:r>
              <a:rPr lang="is-IS" dirty="0"/>
              <a:t>Hærra svarið verður hágildið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016000" y="3429000"/>
          <a:ext cx="31892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1333440" imgH="228600" progId="Equation.3">
                  <p:embed/>
                </p:oleObj>
              </mc:Choice>
              <mc:Fallback>
                <p:oleObj name="Equation" r:id="rId3" imgW="1333440" imgH="228600" progId="Equation.3">
                  <p:embed/>
                  <p:pic>
                    <p:nvPicPr>
                      <p:cNvPr id="532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429000"/>
                        <a:ext cx="3189288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EF24B7-47F3-4485-A286-5D987AACD5FB}"/>
              </a:ext>
            </a:extLst>
          </p:cNvPr>
          <p:cNvSpPr txBox="1"/>
          <p:nvPr/>
        </p:nvSpPr>
        <p:spPr>
          <a:xfrm rot="1883798">
            <a:off x="7415717" y="515790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8-16</a:t>
            </a:r>
          </a:p>
        </p:txBody>
      </p:sp>
    </p:spTree>
    <p:extLst>
      <p:ext uri="{BB962C8B-B14F-4D97-AF65-F5344CB8AC3E}">
        <p14:creationId xmlns:p14="http://schemas.microsoft.com/office/powerpoint/2010/main" val="246237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Há- og lággildispunktur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s-IS" dirty="0"/>
              <a:t>Framhald af síðustu glæru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Hágildið er því 12 og hágildispunkturinn (-2,12)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683568" y="2348880"/>
          <a:ext cx="46767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1955520" imgH="228600" progId="Equation.3">
                  <p:embed/>
                </p:oleObj>
              </mc:Choice>
              <mc:Fallback>
                <p:oleObj name="Equation" r:id="rId3" imgW="1955520" imgH="228600" progId="Equation.3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48880"/>
                        <a:ext cx="467677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895350" y="1844824"/>
          <a:ext cx="34321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5" imgW="1434960" imgH="228600" progId="Equation.3">
                  <p:embed/>
                </p:oleObj>
              </mc:Choice>
              <mc:Fallback>
                <p:oleObj name="Equation" r:id="rId5" imgW="1434960" imgH="228600" progId="Equation.3">
                  <p:embed/>
                  <p:pic>
                    <p:nvPicPr>
                      <p:cNvPr id="542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844824"/>
                        <a:ext cx="343217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7" cstate="print"/>
          <a:srcRect l="41344" t="62166" r="38969" b="9834"/>
          <a:stretch>
            <a:fillRect/>
          </a:stretch>
        </p:blipFill>
        <p:spPr bwMode="auto">
          <a:xfrm>
            <a:off x="1043608" y="3717032"/>
            <a:ext cx="360040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1E22F-2423-4352-8110-746404389740}"/>
              </a:ext>
            </a:extLst>
          </p:cNvPr>
          <p:cNvSpPr txBox="1"/>
          <p:nvPr/>
        </p:nvSpPr>
        <p:spPr>
          <a:xfrm rot="1883798">
            <a:off x="7415717" y="515790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8-16</a:t>
            </a:r>
          </a:p>
        </p:txBody>
      </p:sp>
    </p:spTree>
    <p:extLst>
      <p:ext uri="{BB962C8B-B14F-4D97-AF65-F5344CB8AC3E}">
        <p14:creationId xmlns:p14="http://schemas.microsoft.com/office/powerpoint/2010/main" val="320993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Panic glæran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s-IS" dirty="0"/>
              <a:t>Ef þú skilur hvorki upp né niður í þessu og sérð fram á andvökunætur, þá skaltu “einfaldlega” gera gildistöflu með nógu mörgum gildum, teikna upp fallið og finna þannig há- og lággildispunkta.</a:t>
            </a:r>
            <a:br>
              <a:rPr lang="is-IS" dirty="0"/>
            </a:br>
            <a:r>
              <a:rPr lang="is-IS" dirty="0"/>
              <a:t>					Er samt ekki alveg</a:t>
            </a:r>
            <a:br>
              <a:rPr lang="is-IS" dirty="0"/>
            </a:br>
            <a:r>
              <a:rPr lang="is-IS" dirty="0"/>
              <a:t>					að virka í öllum</a:t>
            </a:r>
            <a:br>
              <a:rPr lang="is-IS" dirty="0"/>
            </a:br>
            <a:r>
              <a:rPr lang="is-IS" dirty="0"/>
              <a:t>					tilvikum en getur</a:t>
            </a:r>
            <a:br>
              <a:rPr lang="is-IS" dirty="0"/>
            </a:br>
            <a:r>
              <a:rPr lang="is-IS" dirty="0"/>
              <a:t>					bjargað að hluta.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4005064"/>
          <a:ext cx="989653" cy="2647582"/>
        </p:xfrm>
        <a:graphic>
          <a:graphicData uri="http://schemas.openxmlformats.org/drawingml/2006/table">
            <a:tbl>
              <a:tblPr/>
              <a:tblGrid>
                <a:gridCol w="540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11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7652" marR="7652" marT="7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7652" marR="7652" marT="7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1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1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-1,5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9,3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1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81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-0,5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81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81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3,3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81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81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3,3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81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52" marR="7652" marT="7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 cstate="print"/>
          <a:srcRect l="28744" t="25900" r="29913" b="15301"/>
          <a:stretch>
            <a:fillRect/>
          </a:stretch>
        </p:blipFill>
        <p:spPr bwMode="auto">
          <a:xfrm>
            <a:off x="1691680" y="3933056"/>
            <a:ext cx="3456384" cy="276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283968" y="3861048"/>
            <a:ext cx="216024" cy="201622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35696" y="3861048"/>
            <a:ext cx="576064" cy="14401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E1A4D-166B-46A1-B5CA-AF3F08E80FD2}"/>
              </a:ext>
            </a:extLst>
          </p:cNvPr>
          <p:cNvSpPr txBox="1"/>
          <p:nvPr/>
        </p:nvSpPr>
        <p:spPr>
          <a:xfrm rot="1883798">
            <a:off x="7415717" y="515790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8-16</a:t>
            </a:r>
          </a:p>
        </p:txBody>
      </p:sp>
    </p:spTree>
    <p:extLst>
      <p:ext uri="{BB962C8B-B14F-4D97-AF65-F5344CB8AC3E}">
        <p14:creationId xmlns:p14="http://schemas.microsoft.com/office/powerpoint/2010/main" val="205957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9A98052-58F5-4D78-97E9-E97D9484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005064"/>
            <a:ext cx="4322152" cy="2618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A482A5-DD5A-40D4-82EE-914C41E0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Hliðrun falla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6C089-356B-4447-9BC2-EC041AD8B51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098239" cy="5509592"/>
              </a:xfrm>
            </p:spPr>
            <p:txBody>
              <a:bodyPr/>
              <a:lstStyle/>
              <a:p>
                <a:r>
                  <a:rPr lang="is-IS" dirty="0"/>
                  <a:t>Áður farið er í einhverja útreikninga er gott að skoða myndrænt hvernig hliðrun á föllum hegðar sér.</a:t>
                </a:r>
              </a:p>
              <a:p>
                <a:r>
                  <a:rPr lang="is-IS" dirty="0">
                    <a:solidFill>
                      <a:srgbClr val="00B050"/>
                    </a:solidFill>
                  </a:rPr>
                  <a:t>Fallið </a:t>
                </a:r>
                <a14:m>
                  <m:oMath xmlns:m="http://schemas.openxmlformats.org/officeDocument/2006/math">
                    <m:r>
                      <a:rPr lang="is-I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s-IS" dirty="0">
                    <a:solidFill>
                      <a:srgbClr val="00B050"/>
                    </a:solidFill>
                  </a:rPr>
                  <a:t> verður notað sem er fleygbogi.</a:t>
                </a:r>
              </a:p>
              <a:p>
                <a:r>
                  <a:rPr lang="is-IS" dirty="0">
                    <a:solidFill>
                      <a:srgbClr val="FF0000"/>
                    </a:solidFill>
                  </a:rPr>
                  <a:t>Hliðrunin </a:t>
                </a:r>
                <a14:m>
                  <m:oMath xmlns:m="http://schemas.openxmlformats.org/officeDocument/2006/math">
                    <m:r>
                      <a:rPr lang="is-I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br>
                  <a:rPr lang="is-IS" dirty="0">
                    <a:solidFill>
                      <a:srgbClr val="FF0000"/>
                    </a:solidFill>
                  </a:rPr>
                </a:br>
                <a:r>
                  <a:rPr lang="is-IS" dirty="0">
                    <a:solidFill>
                      <a:srgbClr val="FF0000"/>
                    </a:solidFill>
                  </a:rPr>
                  <a:t>færir 2 upp.</a:t>
                </a:r>
              </a:p>
              <a:p>
                <a:r>
                  <a:rPr lang="is-IS" dirty="0">
                    <a:solidFill>
                      <a:srgbClr val="0070C0"/>
                    </a:solidFill>
                  </a:rPr>
                  <a:t>Hliðrunin </a:t>
                </a:r>
                <a14:m>
                  <m:oMath xmlns:m="http://schemas.openxmlformats.org/officeDocument/2006/math">
                    <m:r>
                      <a:rPr lang="is-I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br>
                  <a:rPr lang="is-IS" dirty="0">
                    <a:solidFill>
                      <a:srgbClr val="0070C0"/>
                    </a:solidFill>
                  </a:rPr>
                </a:br>
                <a:r>
                  <a:rPr lang="is-IS" dirty="0">
                    <a:solidFill>
                      <a:srgbClr val="0070C0"/>
                    </a:solidFill>
                  </a:rPr>
                  <a:t>færir 2 niður.</a:t>
                </a:r>
              </a:p>
              <a:p>
                <a:r>
                  <a:rPr lang="is-IS" dirty="0">
                    <a:solidFill>
                      <a:srgbClr val="7030A0"/>
                    </a:solidFill>
                  </a:rPr>
                  <a:t>Hliðrunin </a:t>
                </a:r>
                <a14:m>
                  <m:oMath xmlns:m="http://schemas.openxmlformats.org/officeDocument/2006/math">
                    <m:r>
                      <a:rPr lang="is-I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is-I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s-IS" dirty="0">
                    <a:solidFill>
                      <a:srgbClr val="7030A0"/>
                    </a:solidFill>
                  </a:rPr>
                  <a:t> </a:t>
                </a:r>
                <a:br>
                  <a:rPr lang="is-IS" dirty="0">
                    <a:solidFill>
                      <a:srgbClr val="7030A0"/>
                    </a:solidFill>
                  </a:rPr>
                </a:br>
                <a:r>
                  <a:rPr lang="is-IS" dirty="0">
                    <a:solidFill>
                      <a:srgbClr val="7030A0"/>
                    </a:solidFill>
                  </a:rPr>
                  <a:t>færir 2 til vinstri.</a:t>
                </a:r>
              </a:p>
              <a:p>
                <a:r>
                  <a:rPr lang="is-IS" dirty="0"/>
                  <a:t>Hliðrunin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s-IS" dirty="0"/>
                  <a:t> </a:t>
                </a:r>
                <a:br>
                  <a:rPr lang="is-IS" dirty="0"/>
                </a:br>
                <a:r>
                  <a:rPr lang="is-IS" dirty="0"/>
                  <a:t>færir 2 til hægri.</a:t>
                </a:r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6C089-356B-4447-9BC2-EC041AD8B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098239" cy="5509592"/>
              </a:xfrm>
              <a:blipFill>
                <a:blip r:embed="rId3"/>
                <a:stretch>
                  <a:fillRect l="-753" t="-997" r="-143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CD51CD-1977-4871-AB8E-C0898247D9CE}"/>
              </a:ext>
            </a:extLst>
          </p:cNvPr>
          <p:cNvSpPr/>
          <p:nvPr/>
        </p:nvSpPr>
        <p:spPr>
          <a:xfrm>
            <a:off x="6070600" y="4025900"/>
            <a:ext cx="1708150" cy="1707246"/>
          </a:xfrm>
          <a:custGeom>
            <a:avLst/>
            <a:gdLst>
              <a:gd name="connsiteX0" fmla="*/ 0 w 1708150"/>
              <a:gd name="connsiteY0" fmla="*/ 0 h 1707246"/>
              <a:gd name="connsiteX1" fmla="*/ 346075 w 1708150"/>
              <a:gd name="connsiteY1" fmla="*/ 1082675 h 1707246"/>
              <a:gd name="connsiteX2" fmla="*/ 688975 w 1708150"/>
              <a:gd name="connsiteY2" fmla="*/ 1638300 h 1707246"/>
              <a:gd name="connsiteX3" fmla="*/ 984250 w 1708150"/>
              <a:gd name="connsiteY3" fmla="*/ 1676400 h 1707246"/>
              <a:gd name="connsiteX4" fmla="*/ 1193800 w 1708150"/>
              <a:gd name="connsiteY4" fmla="*/ 1435100 h 1707246"/>
              <a:gd name="connsiteX5" fmla="*/ 1282700 w 1708150"/>
              <a:gd name="connsiteY5" fmla="*/ 1270000 h 1707246"/>
              <a:gd name="connsiteX6" fmla="*/ 1508125 w 1708150"/>
              <a:gd name="connsiteY6" fmla="*/ 714375 h 1707246"/>
              <a:gd name="connsiteX7" fmla="*/ 1708150 w 1708150"/>
              <a:gd name="connsiteY7" fmla="*/ 3175 h 170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8150" h="1707246">
                <a:moveTo>
                  <a:pt x="0" y="0"/>
                </a:moveTo>
                <a:cubicBezTo>
                  <a:pt x="115623" y="404812"/>
                  <a:pt x="231246" y="809625"/>
                  <a:pt x="346075" y="1082675"/>
                </a:cubicBezTo>
                <a:cubicBezTo>
                  <a:pt x="460904" y="1355725"/>
                  <a:pt x="582613" y="1539346"/>
                  <a:pt x="688975" y="1638300"/>
                </a:cubicBezTo>
                <a:cubicBezTo>
                  <a:pt x="795337" y="1737254"/>
                  <a:pt x="900113" y="1710267"/>
                  <a:pt x="984250" y="1676400"/>
                </a:cubicBezTo>
                <a:cubicBezTo>
                  <a:pt x="1068387" y="1642533"/>
                  <a:pt x="1144058" y="1502833"/>
                  <a:pt x="1193800" y="1435100"/>
                </a:cubicBezTo>
                <a:cubicBezTo>
                  <a:pt x="1243542" y="1367367"/>
                  <a:pt x="1230312" y="1390121"/>
                  <a:pt x="1282700" y="1270000"/>
                </a:cubicBezTo>
                <a:cubicBezTo>
                  <a:pt x="1335088" y="1149879"/>
                  <a:pt x="1437217" y="925513"/>
                  <a:pt x="1508125" y="714375"/>
                </a:cubicBezTo>
                <a:cubicBezTo>
                  <a:pt x="1579033" y="503238"/>
                  <a:pt x="1708150" y="106892"/>
                  <a:pt x="1708150" y="3175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1BD7B5-760A-4A52-A1D3-90B8D09F5CA0}"/>
              </a:ext>
            </a:extLst>
          </p:cNvPr>
          <p:cNvSpPr/>
          <p:nvPr/>
        </p:nvSpPr>
        <p:spPr>
          <a:xfrm>
            <a:off x="5216525" y="4019425"/>
            <a:ext cx="1708150" cy="1707246"/>
          </a:xfrm>
          <a:custGeom>
            <a:avLst/>
            <a:gdLst>
              <a:gd name="connsiteX0" fmla="*/ 0 w 1708150"/>
              <a:gd name="connsiteY0" fmla="*/ 0 h 1707246"/>
              <a:gd name="connsiteX1" fmla="*/ 346075 w 1708150"/>
              <a:gd name="connsiteY1" fmla="*/ 1082675 h 1707246"/>
              <a:gd name="connsiteX2" fmla="*/ 688975 w 1708150"/>
              <a:gd name="connsiteY2" fmla="*/ 1638300 h 1707246"/>
              <a:gd name="connsiteX3" fmla="*/ 984250 w 1708150"/>
              <a:gd name="connsiteY3" fmla="*/ 1676400 h 1707246"/>
              <a:gd name="connsiteX4" fmla="*/ 1193800 w 1708150"/>
              <a:gd name="connsiteY4" fmla="*/ 1435100 h 1707246"/>
              <a:gd name="connsiteX5" fmla="*/ 1282700 w 1708150"/>
              <a:gd name="connsiteY5" fmla="*/ 1270000 h 1707246"/>
              <a:gd name="connsiteX6" fmla="*/ 1508125 w 1708150"/>
              <a:gd name="connsiteY6" fmla="*/ 714375 h 1707246"/>
              <a:gd name="connsiteX7" fmla="*/ 1708150 w 1708150"/>
              <a:gd name="connsiteY7" fmla="*/ 3175 h 170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8150" h="1707246">
                <a:moveTo>
                  <a:pt x="0" y="0"/>
                </a:moveTo>
                <a:cubicBezTo>
                  <a:pt x="115623" y="404812"/>
                  <a:pt x="231246" y="809625"/>
                  <a:pt x="346075" y="1082675"/>
                </a:cubicBezTo>
                <a:cubicBezTo>
                  <a:pt x="460904" y="1355725"/>
                  <a:pt x="582613" y="1539346"/>
                  <a:pt x="688975" y="1638300"/>
                </a:cubicBezTo>
                <a:cubicBezTo>
                  <a:pt x="795337" y="1737254"/>
                  <a:pt x="900113" y="1710267"/>
                  <a:pt x="984250" y="1676400"/>
                </a:cubicBezTo>
                <a:cubicBezTo>
                  <a:pt x="1068387" y="1642533"/>
                  <a:pt x="1144058" y="1502833"/>
                  <a:pt x="1193800" y="1435100"/>
                </a:cubicBezTo>
                <a:cubicBezTo>
                  <a:pt x="1243542" y="1367367"/>
                  <a:pt x="1230312" y="1390121"/>
                  <a:pt x="1282700" y="1270000"/>
                </a:cubicBezTo>
                <a:cubicBezTo>
                  <a:pt x="1335088" y="1149879"/>
                  <a:pt x="1437217" y="925513"/>
                  <a:pt x="1508125" y="714375"/>
                </a:cubicBezTo>
                <a:cubicBezTo>
                  <a:pt x="1579033" y="503238"/>
                  <a:pt x="1708150" y="106892"/>
                  <a:pt x="1708150" y="3175"/>
                </a:cubicBezTo>
              </a:path>
            </a:pathLst>
          </a:cu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F90F09-6013-491D-A6CC-9397EB743A3F}"/>
              </a:ext>
            </a:extLst>
          </p:cNvPr>
          <p:cNvSpPr/>
          <p:nvPr/>
        </p:nvSpPr>
        <p:spPr>
          <a:xfrm>
            <a:off x="6919913" y="4004539"/>
            <a:ext cx="1708150" cy="1707246"/>
          </a:xfrm>
          <a:custGeom>
            <a:avLst/>
            <a:gdLst>
              <a:gd name="connsiteX0" fmla="*/ 0 w 1708150"/>
              <a:gd name="connsiteY0" fmla="*/ 0 h 1707246"/>
              <a:gd name="connsiteX1" fmla="*/ 346075 w 1708150"/>
              <a:gd name="connsiteY1" fmla="*/ 1082675 h 1707246"/>
              <a:gd name="connsiteX2" fmla="*/ 688975 w 1708150"/>
              <a:gd name="connsiteY2" fmla="*/ 1638300 h 1707246"/>
              <a:gd name="connsiteX3" fmla="*/ 984250 w 1708150"/>
              <a:gd name="connsiteY3" fmla="*/ 1676400 h 1707246"/>
              <a:gd name="connsiteX4" fmla="*/ 1193800 w 1708150"/>
              <a:gd name="connsiteY4" fmla="*/ 1435100 h 1707246"/>
              <a:gd name="connsiteX5" fmla="*/ 1282700 w 1708150"/>
              <a:gd name="connsiteY5" fmla="*/ 1270000 h 1707246"/>
              <a:gd name="connsiteX6" fmla="*/ 1508125 w 1708150"/>
              <a:gd name="connsiteY6" fmla="*/ 714375 h 1707246"/>
              <a:gd name="connsiteX7" fmla="*/ 1708150 w 1708150"/>
              <a:gd name="connsiteY7" fmla="*/ 3175 h 170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8150" h="1707246">
                <a:moveTo>
                  <a:pt x="0" y="0"/>
                </a:moveTo>
                <a:cubicBezTo>
                  <a:pt x="115623" y="404812"/>
                  <a:pt x="231246" y="809625"/>
                  <a:pt x="346075" y="1082675"/>
                </a:cubicBezTo>
                <a:cubicBezTo>
                  <a:pt x="460904" y="1355725"/>
                  <a:pt x="582613" y="1539346"/>
                  <a:pt x="688975" y="1638300"/>
                </a:cubicBezTo>
                <a:cubicBezTo>
                  <a:pt x="795337" y="1737254"/>
                  <a:pt x="900113" y="1710267"/>
                  <a:pt x="984250" y="1676400"/>
                </a:cubicBezTo>
                <a:cubicBezTo>
                  <a:pt x="1068387" y="1642533"/>
                  <a:pt x="1144058" y="1502833"/>
                  <a:pt x="1193800" y="1435100"/>
                </a:cubicBezTo>
                <a:cubicBezTo>
                  <a:pt x="1243542" y="1367367"/>
                  <a:pt x="1230312" y="1390121"/>
                  <a:pt x="1282700" y="1270000"/>
                </a:cubicBezTo>
                <a:cubicBezTo>
                  <a:pt x="1335088" y="1149879"/>
                  <a:pt x="1437217" y="925513"/>
                  <a:pt x="1508125" y="714375"/>
                </a:cubicBezTo>
                <a:cubicBezTo>
                  <a:pt x="1579033" y="503238"/>
                  <a:pt x="1708150" y="106892"/>
                  <a:pt x="1708150" y="31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73E5A9-0863-402C-B35D-83EA55078F8D}"/>
              </a:ext>
            </a:extLst>
          </p:cNvPr>
          <p:cNvSpPr/>
          <p:nvPr/>
        </p:nvSpPr>
        <p:spPr>
          <a:xfrm>
            <a:off x="5881688" y="4010025"/>
            <a:ext cx="2081212" cy="2569792"/>
          </a:xfrm>
          <a:custGeom>
            <a:avLst/>
            <a:gdLst>
              <a:gd name="connsiteX0" fmla="*/ 0 w 2081212"/>
              <a:gd name="connsiteY0" fmla="*/ 0 h 2569792"/>
              <a:gd name="connsiteX1" fmla="*/ 342900 w 2081212"/>
              <a:gd name="connsiteY1" fmla="*/ 1404938 h 2569792"/>
              <a:gd name="connsiteX2" fmla="*/ 657225 w 2081212"/>
              <a:gd name="connsiteY2" fmla="*/ 2209800 h 2569792"/>
              <a:gd name="connsiteX3" fmla="*/ 909637 w 2081212"/>
              <a:gd name="connsiteY3" fmla="*/ 2519363 h 2569792"/>
              <a:gd name="connsiteX4" fmla="*/ 1119187 w 2081212"/>
              <a:gd name="connsiteY4" fmla="*/ 2552700 h 2569792"/>
              <a:gd name="connsiteX5" fmla="*/ 1347787 w 2081212"/>
              <a:gd name="connsiteY5" fmla="*/ 2347913 h 2569792"/>
              <a:gd name="connsiteX6" fmla="*/ 1709737 w 2081212"/>
              <a:gd name="connsiteY6" fmla="*/ 1538288 h 2569792"/>
              <a:gd name="connsiteX7" fmla="*/ 2081212 w 2081212"/>
              <a:gd name="connsiteY7" fmla="*/ 19050 h 25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1212" h="2569792">
                <a:moveTo>
                  <a:pt x="0" y="0"/>
                </a:moveTo>
                <a:cubicBezTo>
                  <a:pt x="116681" y="518319"/>
                  <a:pt x="233363" y="1036638"/>
                  <a:pt x="342900" y="1404938"/>
                </a:cubicBezTo>
                <a:cubicBezTo>
                  <a:pt x="452437" y="1773238"/>
                  <a:pt x="562769" y="2024063"/>
                  <a:pt x="657225" y="2209800"/>
                </a:cubicBezTo>
                <a:cubicBezTo>
                  <a:pt x="751681" y="2395537"/>
                  <a:pt x="832643" y="2462213"/>
                  <a:pt x="909637" y="2519363"/>
                </a:cubicBezTo>
                <a:cubicBezTo>
                  <a:pt x="986631" y="2576513"/>
                  <a:pt x="1046162" y="2581275"/>
                  <a:pt x="1119187" y="2552700"/>
                </a:cubicBezTo>
                <a:cubicBezTo>
                  <a:pt x="1192212" y="2524125"/>
                  <a:pt x="1249362" y="2516982"/>
                  <a:pt x="1347787" y="2347913"/>
                </a:cubicBezTo>
                <a:cubicBezTo>
                  <a:pt x="1446212" y="2178844"/>
                  <a:pt x="1587499" y="1926432"/>
                  <a:pt x="1709737" y="1538288"/>
                </a:cubicBezTo>
                <a:cubicBezTo>
                  <a:pt x="1831975" y="1150144"/>
                  <a:pt x="1956593" y="584597"/>
                  <a:pt x="2081212" y="19050"/>
                </a:cubicBezTo>
              </a:path>
            </a:pathLst>
          </a:cu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1C47A70-9689-4597-8FB7-41BD2CF596DE}"/>
              </a:ext>
            </a:extLst>
          </p:cNvPr>
          <p:cNvSpPr/>
          <p:nvPr/>
        </p:nvSpPr>
        <p:spPr>
          <a:xfrm>
            <a:off x="6067425" y="3164141"/>
            <a:ext cx="1708150" cy="1707246"/>
          </a:xfrm>
          <a:custGeom>
            <a:avLst/>
            <a:gdLst>
              <a:gd name="connsiteX0" fmla="*/ 0 w 1708150"/>
              <a:gd name="connsiteY0" fmla="*/ 0 h 1707246"/>
              <a:gd name="connsiteX1" fmla="*/ 346075 w 1708150"/>
              <a:gd name="connsiteY1" fmla="*/ 1082675 h 1707246"/>
              <a:gd name="connsiteX2" fmla="*/ 688975 w 1708150"/>
              <a:gd name="connsiteY2" fmla="*/ 1638300 h 1707246"/>
              <a:gd name="connsiteX3" fmla="*/ 984250 w 1708150"/>
              <a:gd name="connsiteY3" fmla="*/ 1676400 h 1707246"/>
              <a:gd name="connsiteX4" fmla="*/ 1193800 w 1708150"/>
              <a:gd name="connsiteY4" fmla="*/ 1435100 h 1707246"/>
              <a:gd name="connsiteX5" fmla="*/ 1282700 w 1708150"/>
              <a:gd name="connsiteY5" fmla="*/ 1270000 h 1707246"/>
              <a:gd name="connsiteX6" fmla="*/ 1508125 w 1708150"/>
              <a:gd name="connsiteY6" fmla="*/ 714375 h 1707246"/>
              <a:gd name="connsiteX7" fmla="*/ 1708150 w 1708150"/>
              <a:gd name="connsiteY7" fmla="*/ 3175 h 170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8150" h="1707246">
                <a:moveTo>
                  <a:pt x="0" y="0"/>
                </a:moveTo>
                <a:cubicBezTo>
                  <a:pt x="115623" y="404812"/>
                  <a:pt x="231246" y="809625"/>
                  <a:pt x="346075" y="1082675"/>
                </a:cubicBezTo>
                <a:cubicBezTo>
                  <a:pt x="460904" y="1355725"/>
                  <a:pt x="582613" y="1539346"/>
                  <a:pt x="688975" y="1638300"/>
                </a:cubicBezTo>
                <a:cubicBezTo>
                  <a:pt x="795337" y="1737254"/>
                  <a:pt x="900113" y="1710267"/>
                  <a:pt x="984250" y="1676400"/>
                </a:cubicBezTo>
                <a:cubicBezTo>
                  <a:pt x="1068387" y="1642533"/>
                  <a:pt x="1144058" y="1502833"/>
                  <a:pt x="1193800" y="1435100"/>
                </a:cubicBezTo>
                <a:cubicBezTo>
                  <a:pt x="1243542" y="1367367"/>
                  <a:pt x="1230312" y="1390121"/>
                  <a:pt x="1282700" y="1270000"/>
                </a:cubicBezTo>
                <a:cubicBezTo>
                  <a:pt x="1335088" y="1149879"/>
                  <a:pt x="1437217" y="925513"/>
                  <a:pt x="1508125" y="714375"/>
                </a:cubicBezTo>
                <a:cubicBezTo>
                  <a:pt x="1579033" y="503238"/>
                  <a:pt x="1708150" y="106892"/>
                  <a:pt x="1708150" y="3175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62C155-0BF3-42D2-A8D8-3D399D0926C1}"/>
              </a:ext>
            </a:extLst>
          </p:cNvPr>
          <p:cNvSpPr txBox="1"/>
          <p:nvPr/>
        </p:nvSpPr>
        <p:spPr>
          <a:xfrm rot="1883798">
            <a:off x="7415717" y="443783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1-7</a:t>
            </a:r>
          </a:p>
        </p:txBody>
      </p:sp>
    </p:spTree>
    <p:extLst>
      <p:ext uri="{BB962C8B-B14F-4D97-AF65-F5344CB8AC3E}">
        <p14:creationId xmlns:p14="http://schemas.microsoft.com/office/powerpoint/2010/main" val="141359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12546 L -4.44444E-6 2.96296E-6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12176 L -8.33333E-7 3.33333E-6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0.00208 L 1.11111E-6 -3.7037E-6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3 0.00301 L -1.66667E-6 3.33333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23" grpId="0" animBg="1"/>
      <p:bldP spid="23" grpId="1" animBg="1"/>
      <p:bldP spid="2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Hliðrun falla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Í kafla 1.1 og 1.2 er verið að vinna með vigra.</a:t>
                </a:r>
              </a:p>
              <a:p>
                <a:r>
                  <a:rPr lang="is-IS" dirty="0"/>
                  <a:t>Vigrar eru í rauninni hliðrun á punkti.</a:t>
                </a:r>
              </a:p>
              <a:p>
                <a:r>
                  <a:rPr lang="is-IS" dirty="0"/>
                  <a:t>Vigrar eru einnig notaðir til að hliðra föllum.</a:t>
                </a:r>
              </a:p>
              <a:p>
                <a:r>
                  <a:rPr lang="is-IS" dirty="0"/>
                  <a:t>Vigurinn hefur tvö gildi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s-I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is-I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s-IS" dirty="0"/>
              </a:p>
              <a:p>
                <a:r>
                  <a:rPr lang="is-IS" dirty="0"/>
                  <a:t>Þessi gildi eru sett í hliðraða fallið</a:t>
                </a:r>
                <a14:m>
                  <m:oMath xmlns:m="http://schemas.openxmlformats.org/officeDocument/2006/math">
                    <m:r>
                      <a:rPr lang="is-I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is-I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is-IS" dirty="0">
                  <a:solidFill>
                    <a:srgbClr val="0070C0"/>
                  </a:solidFill>
                </a:endParaRPr>
              </a:p>
              <a:p>
                <a:r>
                  <a:rPr lang="is-IS" dirty="0"/>
                  <a:t>Í fljótu bragði gæti þetta mögulega litið flókið út en er í rauninni sáraeinfalt, allavega að setja gildin inn en svo er það mis erfitt að klára dæmin.</a:t>
                </a:r>
              </a:p>
              <a:p>
                <a:r>
                  <a:rPr lang="is-IS" dirty="0"/>
                  <a:t>Segjum að vigurinn sé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s-I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s-I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s-IS" dirty="0"/>
                  <a:t> og fallið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Þá er þetta sett inn í fallið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s-I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s-IS" dirty="0"/>
              </a:p>
              <a:p>
                <a:pPr marL="0" indent="0">
                  <a:buNone/>
                </a:pPr>
                <a:endParaRPr lang="is-IS" dirty="0"/>
              </a:p>
              <a:p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>
                <a:blip r:embed="rId2"/>
                <a:stretch>
                  <a:fillRect l="-748" t="-1044" r="-1645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D141599-1231-4449-928A-FF2971E80F51}"/>
              </a:ext>
            </a:extLst>
          </p:cNvPr>
          <p:cNvSpPr txBox="1"/>
          <p:nvPr/>
        </p:nvSpPr>
        <p:spPr>
          <a:xfrm rot="1883798">
            <a:off x="7415717" y="515790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Hliðrun falla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s-IS" dirty="0"/>
                  <a:t>Framhald...</a:t>
                </a:r>
              </a:p>
              <a:p>
                <a:r>
                  <a:rPr lang="is-IS" dirty="0"/>
                  <a:t>Búið er að setja vigurinn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s-I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s-I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s-IS" b="0" i="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is-IS" dirty="0"/>
                  <a:t>í</a:t>
                </a:r>
                <a:r>
                  <a:rPr lang="is-IS" b="0" i="0" dirty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s-I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s-IS" dirty="0"/>
              </a:p>
              <a:p>
                <a:r>
                  <a:rPr lang="is-IS" dirty="0"/>
                  <a:t>Sem sagt ekki flókið að setja þetta inn... en hvað svo?</a:t>
                </a:r>
              </a:p>
              <a:p>
                <a:r>
                  <a:rPr lang="is-IS" dirty="0"/>
                  <a:t>Það eru ekki margir ná þessu í fyrstu tilraun. </a:t>
                </a:r>
              </a:p>
              <a:p>
                <a:r>
                  <a:rPr lang="is-IS" dirty="0"/>
                  <a:t>Gefum okkur að þarna hafi staðið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is-I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is-I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s-I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s-IS" dirty="0"/>
              </a:p>
              <a:p>
                <a:r>
                  <a:rPr lang="is-IS" dirty="0"/>
                  <a:t>Þarna er verið að segja að x=1 og leggja 2 við</a:t>
                </a:r>
                <a:br>
                  <a:rPr lang="is-I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s-I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is-I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s-I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2=3</m:t>
                    </m:r>
                  </m:oMath>
                </a14:m>
                <a:endParaRPr lang="is-IS" dirty="0"/>
              </a:p>
              <a:p>
                <a:r>
                  <a:rPr lang="is-IS" dirty="0"/>
                  <a:t>Hér er í raun nákvæmlega það sama gert nema (x-1) er sett inn í staðin fyrir x. Svarið er sjaldan ein tala heldur kemur nýtt fall.</a:t>
                </a:r>
              </a:p>
              <a:p>
                <a14:m>
                  <m:oMath xmlns:m="http://schemas.openxmlformats.org/officeDocument/2006/math">
                    <m:r>
                      <a:rPr lang="is-I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is-I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is-I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s-I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s-I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is-I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s-I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s-IS" dirty="0"/>
                  <a:t> svo er reiknað upp úr svigunum.</a:t>
                </a:r>
              </a:p>
              <a:p>
                <a14:m>
                  <m:oMath xmlns:m="http://schemas.openxmlformats.org/officeDocument/2006/math">
                    <m:r>
                      <a:rPr lang="is-I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s-I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is-I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+1+2=</m:t>
                    </m:r>
                    <m:sSup>
                      <m:sSupPr>
                        <m:ctrlPr>
                          <a:rPr lang="is-I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is-I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is-IS" dirty="0"/>
              </a:p>
              <a:p>
                <a:endParaRPr lang="is-IS" dirty="0"/>
              </a:p>
              <a:p>
                <a:pPr marL="0" indent="0">
                  <a:buNone/>
                </a:pPr>
                <a:endParaRPr lang="is-IS" dirty="0"/>
              </a:p>
              <a:p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>
                <a:blip r:embed="rId2"/>
                <a:stretch>
                  <a:fillRect l="-748" t="-1624" r="-172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9D2A77-8CC8-4E79-A53B-BB10A3C58CF5}"/>
              </a:ext>
            </a:extLst>
          </p:cNvPr>
          <p:cNvSpPr txBox="1"/>
          <p:nvPr/>
        </p:nvSpPr>
        <p:spPr>
          <a:xfrm rot="1883798">
            <a:off x="7415717" y="515790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1-7</a:t>
            </a:r>
          </a:p>
        </p:txBody>
      </p:sp>
    </p:spTree>
    <p:extLst>
      <p:ext uri="{BB962C8B-B14F-4D97-AF65-F5344CB8AC3E}">
        <p14:creationId xmlns:p14="http://schemas.microsoft.com/office/powerpoint/2010/main" val="200499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Hliðrun falla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/>
              <a:lstStyle/>
              <a:p>
                <a:r>
                  <a:rPr lang="is-IS" dirty="0"/>
                  <a:t>Framhald...</a:t>
                </a:r>
              </a:p>
              <a:p>
                <a:r>
                  <a:rPr lang="is-IS" dirty="0"/>
                  <a:t>Þannig að skv. síðustu tveimur glærum á hliðrunin að vera einn til hægri og 2 upp.</a:t>
                </a:r>
              </a:p>
              <a:p>
                <a:r>
                  <a:rPr lang="is-IS" dirty="0"/>
                  <a:t>Hér kemur mynd úr Geogebra sem sýnir einmitt hliðrunina.</a:t>
                </a:r>
              </a:p>
              <a:p>
                <a:r>
                  <a:rPr lang="is-IS" dirty="0"/>
                  <a:t>Þessi formúla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s-I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s-I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s-I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is-IS" dirty="0"/>
                </a:br>
                <a:r>
                  <a:rPr lang="is-IS" dirty="0"/>
                  <a:t>er notuð í öllum gerðum af föllum.</a:t>
                </a:r>
              </a:p>
              <a:p>
                <a:r>
                  <a:rPr lang="is-IS" dirty="0"/>
                  <a:t>Mikilvægt er að fullstytta svörin sem</a:t>
                </a:r>
                <a:br>
                  <a:rPr lang="is-IS" dirty="0"/>
                </a:br>
                <a:r>
                  <a:rPr lang="is-IS" dirty="0"/>
                  <a:t>þið fáið.</a:t>
                </a:r>
              </a:p>
              <a:p>
                <a:r>
                  <a:rPr lang="is-IS" dirty="0"/>
                  <a:t>Aðeins brot af stigum fást við það eitt</a:t>
                </a:r>
                <a:br>
                  <a:rPr lang="is-IS" dirty="0"/>
                </a:br>
                <a:r>
                  <a:rPr lang="is-IS" dirty="0"/>
                  <a:t>að setja gildin inn án þess að reikna neitt.</a:t>
                </a:r>
              </a:p>
              <a:p>
                <a:endParaRPr lang="is-IS" dirty="0"/>
              </a:p>
              <a:p>
                <a:pPr marL="0" indent="0">
                  <a:buNone/>
                </a:pPr>
                <a:endParaRPr lang="is-IS" dirty="0"/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>
                <a:blip r:embed="rId2"/>
                <a:stretch>
                  <a:fillRect l="-748" t="-104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6B2910F-76E3-4B1E-9EBF-828EFAC0B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429000"/>
            <a:ext cx="2376404" cy="2891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FD2B0E-ACBB-4F2F-A5DC-FA9F1ED7BCA3}"/>
              </a:ext>
            </a:extLst>
          </p:cNvPr>
          <p:cNvSpPr txBox="1"/>
          <p:nvPr/>
        </p:nvSpPr>
        <p:spPr>
          <a:xfrm rot="1883798">
            <a:off x="7415717" y="515790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1-7</a:t>
            </a:r>
          </a:p>
        </p:txBody>
      </p:sp>
    </p:spTree>
    <p:extLst>
      <p:ext uri="{BB962C8B-B14F-4D97-AF65-F5344CB8AC3E}">
        <p14:creationId xmlns:p14="http://schemas.microsoft.com/office/powerpoint/2010/main" val="49830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Hliðrun falla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399991" cy="5257800"/>
              </a:xfrm>
            </p:spPr>
            <p:txBody>
              <a:bodyPr>
                <a:normAutofit fontScale="92500"/>
              </a:bodyPr>
              <a:lstStyle/>
              <a:p>
                <a:r>
                  <a:rPr lang="is-IS" dirty="0"/>
                  <a:t>Hér eru dæmi um sömu hliðrun fyrir veldisfall og brot.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rad>
                    </m:oMath>
                  </m:oMathPara>
                </a14:m>
                <a:endParaRPr lang="is-I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is-I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s-I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s-I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rad>
                      <m:r>
                        <a:rPr lang="is-I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is-I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ra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is-IS" dirty="0"/>
              </a:p>
              <a:p>
                <a:pPr marL="0" indent="0">
                  <a:buNone/>
                </a:pPr>
                <a:endParaRPr lang="is-I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is-I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s-I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−1)+2</m:t>
                          </m:r>
                        </m:num>
                        <m:den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s-I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s-I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is-I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is-I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s-I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s-I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br>
                  <a:rPr lang="is-IS" dirty="0"/>
                </a:br>
                <a:endParaRPr lang="is-IS" dirty="0"/>
              </a:p>
              <a:p>
                <a:pPr marL="0" indent="0">
                  <a:buNone/>
                </a:pPr>
                <a:endParaRPr lang="is-IS" dirty="0"/>
              </a:p>
              <a:p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399991" cy="5257800"/>
              </a:xfrm>
              <a:blipFill>
                <a:blip r:embed="rId2"/>
                <a:stretch>
                  <a:fillRect l="-581" t="-928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7FD2B0E-ACBB-4F2F-A5DC-FA9F1ED7BCA3}"/>
              </a:ext>
            </a:extLst>
          </p:cNvPr>
          <p:cNvSpPr txBox="1"/>
          <p:nvPr/>
        </p:nvSpPr>
        <p:spPr>
          <a:xfrm rot="1883798">
            <a:off x="7415717" y="515790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13284-D0CB-47F3-B1D2-C6E7134D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041227"/>
            <a:ext cx="2303097" cy="1949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7F6BF5-5B69-4AAE-8E4B-E51498CB0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2041227"/>
            <a:ext cx="2401466" cy="21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5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Takmörkuð föll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s-IS" dirty="0"/>
              <a:t>Til eru þrjár tegundir af takmörkuðum föllum.</a:t>
            </a:r>
          </a:p>
          <a:p>
            <a:r>
              <a:rPr lang="is-IS" b="1" dirty="0"/>
              <a:t>Takmörkuð að ofan</a:t>
            </a:r>
            <a:r>
              <a:rPr lang="is-IS" dirty="0"/>
              <a:t>, hafa yfirtölu (hæsta gildi).</a:t>
            </a:r>
          </a:p>
          <a:p>
            <a:r>
              <a:rPr lang="is-IS" b="1" dirty="0"/>
              <a:t>Takmörkuð að neðan</a:t>
            </a:r>
            <a:r>
              <a:rPr lang="is-IS" dirty="0"/>
              <a:t>, hafa undirtölu (lægsta gildi).</a:t>
            </a:r>
          </a:p>
          <a:p>
            <a:r>
              <a:rPr lang="is-IS" dirty="0"/>
              <a:t>Föll sem hafa bæði yfir- og undirtölu eru </a:t>
            </a:r>
            <a:r>
              <a:rPr lang="is-IS" b="1" dirty="0"/>
              <a:t>takmörkuð</a:t>
            </a:r>
            <a:r>
              <a:rPr lang="is-IS" dirty="0"/>
              <a:t>.</a:t>
            </a:r>
          </a:p>
          <a:p>
            <a:r>
              <a:rPr lang="is-IS" dirty="0"/>
              <a:t>Yfirtala=Hæsta mögulega y gildi.</a:t>
            </a:r>
          </a:p>
          <a:p>
            <a:r>
              <a:rPr lang="is-IS" dirty="0"/>
              <a:t>Undirtala=Lægsta mögulega y gildi.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 l="40555" t="45499" r="32670" b="33501"/>
          <a:stretch>
            <a:fillRect/>
          </a:stretch>
        </p:blipFill>
        <p:spPr bwMode="auto">
          <a:xfrm>
            <a:off x="6492359" y="4466280"/>
            <a:ext cx="252028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6450B5-9E98-4236-A2B3-A4990964A1CF}"/>
              </a:ext>
            </a:extLst>
          </p:cNvPr>
          <p:cNvSpPr txBox="1"/>
          <p:nvPr/>
        </p:nvSpPr>
        <p:spPr>
          <a:xfrm rot="1883798">
            <a:off x="7415717" y="515790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8-16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33BC6-E097-4543-A6B2-F7261FA0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240" y="4569319"/>
            <a:ext cx="2520280" cy="1989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C7ADE-F3BC-4AA3-BB4F-E90AEA608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25" y="4551807"/>
            <a:ext cx="2664296" cy="202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9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DD56-9AB2-4C81-9A5E-6686D78B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Takmörkuð föll - gátlisti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48458FE-A4D0-46D2-896B-51B7A711EE67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831444856"/>
                  </p:ext>
                </p:extLst>
              </p:nvPr>
            </p:nvGraphicFramePr>
            <p:xfrm>
              <a:off x="395535" y="1447800"/>
              <a:ext cx="8416216" cy="44579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927">
                      <a:extLst>
                        <a:ext uri="{9D8B030D-6E8A-4147-A177-3AD203B41FA5}">
                          <a16:colId xmlns:a16="http://schemas.microsoft.com/office/drawing/2014/main" val="1283168240"/>
                        </a:ext>
                      </a:extLst>
                    </a:gridCol>
                    <a:gridCol w="3660674">
                      <a:extLst>
                        <a:ext uri="{9D8B030D-6E8A-4147-A177-3AD203B41FA5}">
                          <a16:colId xmlns:a16="http://schemas.microsoft.com/office/drawing/2014/main" val="4184297862"/>
                        </a:ext>
                      </a:extLst>
                    </a:gridCol>
                    <a:gridCol w="1132459">
                      <a:extLst>
                        <a:ext uri="{9D8B030D-6E8A-4147-A177-3AD203B41FA5}">
                          <a16:colId xmlns:a16="http://schemas.microsoft.com/office/drawing/2014/main" val="3442794514"/>
                        </a:ext>
                      </a:extLst>
                    </a:gridCol>
                    <a:gridCol w="859028">
                      <a:extLst>
                        <a:ext uri="{9D8B030D-6E8A-4147-A177-3AD203B41FA5}">
                          <a16:colId xmlns:a16="http://schemas.microsoft.com/office/drawing/2014/main" val="2025442616"/>
                        </a:ext>
                      </a:extLst>
                    </a:gridCol>
                    <a:gridCol w="1024128">
                      <a:extLst>
                        <a:ext uri="{9D8B030D-6E8A-4147-A177-3AD203B41FA5}">
                          <a16:colId xmlns:a16="http://schemas.microsoft.com/office/drawing/2014/main" val="4408652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400" dirty="0"/>
                            <a:t>Tegund falls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sz="1400" dirty="0"/>
                            <a:t>Tegund falls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sz="1400" dirty="0"/>
                            <a:t>Takmarkað?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400" dirty="0"/>
                            <a:t>Yfirtala?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400" dirty="0"/>
                            <a:t>Undirtala?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7132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Línulegt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Nei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Nei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Nei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0079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Fleygbogi.</a:t>
                          </a:r>
                          <a:br>
                            <a:rPr lang="is-IS" dirty="0"/>
                          </a:br>
                          <a:r>
                            <a:rPr lang="is-IS" dirty="0"/>
                            <a:t>Nota </a:t>
                          </a:r>
                          <a14:m>
                            <m:oMath xmlns:m="http://schemas.openxmlformats.org/officeDocument/2006/math"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r>
                            <a:rPr lang="is-IS" dirty="0"/>
                            <a:t> til að finna undirtölu.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Að neðan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Nei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Já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2339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dirty="0"/>
                            <a:t>Fleygbogi.</a:t>
                          </a:r>
                          <a:br>
                            <a:rPr lang="is-IS" dirty="0"/>
                          </a:br>
                          <a:r>
                            <a:rPr lang="is-IS" dirty="0"/>
                            <a:t>Nota </a:t>
                          </a:r>
                          <a14:m>
                            <m:oMath xmlns:m="http://schemas.openxmlformats.org/officeDocument/2006/math"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r>
                            <a:rPr lang="is-IS" dirty="0"/>
                            <a:t> til að finna yfirtölu.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Að ofan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Já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Nei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6129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is-I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rad>
                                <m:r>
                                  <a:rPr lang="is-IS" b="0" i="0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Rótarfall.</a:t>
                          </a:r>
                        </a:p>
                        <a:p>
                          <a:r>
                            <a:rPr lang="is-IS" dirty="0"/>
                            <a:t>Talan sem fylgir með er undirtala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Að neðan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Nei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Já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386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is-I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rad>
                                <m:r>
                                  <a:rPr lang="is-IS" b="0" i="0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Rótarfall.</a:t>
                          </a:r>
                        </a:p>
                        <a:p>
                          <a:r>
                            <a:rPr lang="is-IS" dirty="0"/>
                            <a:t>Talan sem fylgir með er yfirtala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Að ofan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Já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Nei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2302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is-I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s-I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is-I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  <m:r>
                                  <a:rPr lang="is-I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dirty="0"/>
                            <a:t>Brot þar sem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is-IS" dirty="0"/>
                            <a:t> er undir striki.</a:t>
                          </a:r>
                          <a:br>
                            <a:rPr lang="is-IS" dirty="0"/>
                          </a:br>
                          <a:r>
                            <a:rPr lang="is-IS" dirty="0"/>
                            <a:t>Talan sem fylgir með er</a:t>
                          </a:r>
                          <a:r>
                            <a:rPr lang="is-IS" baseline="0" dirty="0"/>
                            <a:t> annað hvort yfir- eða undirtala</a:t>
                          </a:r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Já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Já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Já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23881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48458FE-A4D0-46D2-896B-51B7A711EE67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831444856"/>
                  </p:ext>
                </p:extLst>
              </p:nvPr>
            </p:nvGraphicFramePr>
            <p:xfrm>
              <a:off x="395535" y="1447800"/>
              <a:ext cx="8416216" cy="44579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9927">
                      <a:extLst>
                        <a:ext uri="{9D8B030D-6E8A-4147-A177-3AD203B41FA5}">
                          <a16:colId xmlns:a16="http://schemas.microsoft.com/office/drawing/2014/main" val="1283168240"/>
                        </a:ext>
                      </a:extLst>
                    </a:gridCol>
                    <a:gridCol w="3660674">
                      <a:extLst>
                        <a:ext uri="{9D8B030D-6E8A-4147-A177-3AD203B41FA5}">
                          <a16:colId xmlns:a16="http://schemas.microsoft.com/office/drawing/2014/main" val="4184297862"/>
                        </a:ext>
                      </a:extLst>
                    </a:gridCol>
                    <a:gridCol w="1132459">
                      <a:extLst>
                        <a:ext uri="{9D8B030D-6E8A-4147-A177-3AD203B41FA5}">
                          <a16:colId xmlns:a16="http://schemas.microsoft.com/office/drawing/2014/main" val="3442794514"/>
                        </a:ext>
                      </a:extLst>
                    </a:gridCol>
                    <a:gridCol w="859028">
                      <a:extLst>
                        <a:ext uri="{9D8B030D-6E8A-4147-A177-3AD203B41FA5}">
                          <a16:colId xmlns:a16="http://schemas.microsoft.com/office/drawing/2014/main" val="2025442616"/>
                        </a:ext>
                      </a:extLst>
                    </a:gridCol>
                    <a:gridCol w="1024128">
                      <a:extLst>
                        <a:ext uri="{9D8B030D-6E8A-4147-A177-3AD203B41FA5}">
                          <a16:colId xmlns:a16="http://schemas.microsoft.com/office/drawing/2014/main" val="4408652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400" dirty="0"/>
                            <a:t>Tegund falls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sz="1400" dirty="0"/>
                            <a:t>Tegund falls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sz="1400" dirty="0"/>
                            <a:t>Takmarkað?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400" dirty="0"/>
                            <a:t>Yfirtala?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400" dirty="0"/>
                            <a:t>Undirtala?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7132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2"/>
                          <a:stretch>
                            <a:fillRect l="-350" t="-101639" r="-384615" b="-10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Línulegt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Nei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Nei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Nei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0079999"/>
                      </a:ext>
                    </a:extLst>
                  </a:tr>
                  <a:tr h="760857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2"/>
                          <a:stretch>
                            <a:fillRect l="-350" t="-98400" r="-384615" b="-400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2"/>
                          <a:stretch>
                            <a:fillRect l="-47754" t="-98400" r="-83028" b="-400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Að neðan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Nei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Já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2339948"/>
                      </a:ext>
                    </a:extLst>
                  </a:tr>
                  <a:tr h="760857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2"/>
                          <a:stretch>
                            <a:fillRect l="-350" t="-198400" r="-384615" b="-300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2"/>
                          <a:stretch>
                            <a:fillRect l="-47754" t="-198400" r="-83028" b="-300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Að ofan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Já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Nei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612947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2"/>
                          <a:stretch>
                            <a:fillRect l="-350" t="-355238" r="-384615" b="-2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Rótarfall.</a:t>
                          </a:r>
                        </a:p>
                        <a:p>
                          <a:r>
                            <a:rPr lang="is-IS" dirty="0"/>
                            <a:t>Talan sem fylgir með er undirtala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Að neðan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Nei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Já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3863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2"/>
                          <a:stretch>
                            <a:fillRect l="-350" t="-455238" r="-384615" b="-1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Rótarfall.</a:t>
                          </a:r>
                        </a:p>
                        <a:p>
                          <a:r>
                            <a:rPr lang="is-IS" dirty="0"/>
                            <a:t>Talan sem fylgir með er yfirtala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Að ofan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Já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Nei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230208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2"/>
                          <a:stretch>
                            <a:fillRect l="-350" t="-388667" r="-384615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2"/>
                          <a:stretch>
                            <a:fillRect l="-47754" t="-388667" r="-83028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Já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Já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Já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23881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00085C-2E8F-4A01-AE55-4A21B9435AA1}"/>
              </a:ext>
            </a:extLst>
          </p:cNvPr>
          <p:cNvSpPr txBox="1"/>
          <p:nvPr/>
        </p:nvSpPr>
        <p:spPr>
          <a:xfrm rot="1883798">
            <a:off x="7415715" y="327151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8-16</a:t>
            </a:r>
          </a:p>
        </p:txBody>
      </p:sp>
    </p:spTree>
    <p:extLst>
      <p:ext uri="{BB962C8B-B14F-4D97-AF65-F5344CB8AC3E}">
        <p14:creationId xmlns:p14="http://schemas.microsoft.com/office/powerpoint/2010/main" val="249148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Takmörkuð föll – lausnarferlið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is-IS" dirty="0"/>
              <a:t>Það fyrsta sem er gert er að skoða töluna sem fylgir fallinu. Sú tala er annað hvort yfir eða undirtala.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Næst er skoðað hvort útkoman úr restinni verður í plús eða mínus.</a:t>
            </a:r>
          </a:p>
          <a:p>
            <a:r>
              <a:rPr lang="is-IS" dirty="0"/>
              <a:t>Í þessu tilfelli er eingöngu hægt að fá plús þannig að -2 er lægsta y gildi fallsins.</a:t>
            </a:r>
          </a:p>
          <a:p>
            <a:r>
              <a:rPr lang="is-IS" dirty="0"/>
              <a:t>M.ö.o. -2 er undirtala fallsins.</a:t>
            </a:r>
          </a:p>
          <a:p>
            <a:endParaRPr lang="is-IS" dirty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971600" y="2492896"/>
          <a:ext cx="2519362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1054080" imgH="393480" progId="Equation.3">
                  <p:embed/>
                </p:oleObj>
              </mc:Choice>
              <mc:Fallback>
                <p:oleObj name="Equation" r:id="rId3" imgW="1054080" imgH="393480" progId="Equation.3">
                  <p:embed/>
                  <p:pic>
                    <p:nvPicPr>
                      <p:cNvPr id="501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492896"/>
                        <a:ext cx="2519362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3563888" y="2420888"/>
            <a:ext cx="360040" cy="57606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CF16AB-CE1D-418D-A80C-3E88587CBD4A}"/>
              </a:ext>
            </a:extLst>
          </p:cNvPr>
          <p:cNvSpPr txBox="1"/>
          <p:nvPr/>
        </p:nvSpPr>
        <p:spPr>
          <a:xfrm rot="1883798">
            <a:off x="7415717" y="515790"/>
            <a:ext cx="14895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8-16</a:t>
            </a:r>
          </a:p>
        </p:txBody>
      </p:sp>
    </p:spTree>
    <p:extLst>
      <p:ext uri="{BB962C8B-B14F-4D97-AF65-F5344CB8AC3E}">
        <p14:creationId xmlns:p14="http://schemas.microsoft.com/office/powerpoint/2010/main" val="250171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1157</Words>
  <Application>Microsoft Office PowerPoint</Application>
  <PresentationFormat>On-screen Show (4:3)</PresentationFormat>
  <Paragraphs>186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Cambria Math</vt:lpstr>
      <vt:lpstr>Franklin Gothic Book</vt:lpstr>
      <vt:lpstr>Perpetua</vt:lpstr>
      <vt:lpstr>Wingdings 2</vt:lpstr>
      <vt:lpstr>Equity</vt:lpstr>
      <vt:lpstr>Equation</vt:lpstr>
      <vt:lpstr>Kafli 1, Fallafræði Hliðrun. Takmörkuð föll. Æfing 1.3</vt:lpstr>
      <vt:lpstr>Hliðrun falla</vt:lpstr>
      <vt:lpstr>Hliðrun falla</vt:lpstr>
      <vt:lpstr>Hliðrun falla</vt:lpstr>
      <vt:lpstr>Hliðrun falla</vt:lpstr>
      <vt:lpstr>Hliðrun falla</vt:lpstr>
      <vt:lpstr>Takmörkuð föll</vt:lpstr>
      <vt:lpstr>Takmörkuð föll - gátlisti</vt:lpstr>
      <vt:lpstr>Takmörkuð föll – lausnarferlið</vt:lpstr>
      <vt:lpstr>Takmörkuð föll – lausnarferlið</vt:lpstr>
      <vt:lpstr>Ýmis gildi og punktar</vt:lpstr>
      <vt:lpstr>Há- og lággildispunktur</vt:lpstr>
      <vt:lpstr>Há- og lággildispunktur</vt:lpstr>
      <vt:lpstr>Há- og lággildispunktur</vt:lpstr>
      <vt:lpstr>Panic glæran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2020-09-07T12:25:14Z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