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3"/>
  </p:notesMasterIdLst>
  <p:sldIdLst>
    <p:sldId id="313" r:id="rId3"/>
    <p:sldId id="293" r:id="rId4"/>
    <p:sldId id="300" r:id="rId5"/>
    <p:sldId id="301" r:id="rId6"/>
    <p:sldId id="302" r:id="rId7"/>
    <p:sldId id="304" r:id="rId8"/>
    <p:sldId id="316" r:id="rId9"/>
    <p:sldId id="314" r:id="rId10"/>
    <p:sldId id="303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4/9/2021 10:38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4/9/2021 10:38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4/9/2021 10:38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4/9/2021 10:38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4/9/2021 10:38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4/9/2021 10:38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4/9/2021 10:38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4/9/2021 10:38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4/9/2021 10:38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4/9/2021 10:38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4/9/2021 10:38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4/9/2021 10:38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4/9/2021 10:38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Nokkur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mikilvæg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Margliðuföll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2.2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Margliðuójöfnur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399" y="1447800"/>
                <a:ext cx="8074873" cy="5221560"/>
              </a:xfrm>
            </p:spPr>
            <p:txBody>
              <a:bodyPr/>
              <a:lstStyle/>
              <a:p>
                <a:r>
                  <a:rPr lang="is-IS" dirty="0"/>
                  <a:t>Hér verður dæmi 10b tekið fyrir.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−2&lt;−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−2&lt;−3</m:t>
                    </m:r>
                  </m:oMath>
                </a14:m>
                <a:endParaRPr lang="is-IS" dirty="0"/>
              </a:p>
              <a:p>
                <a:r>
                  <a:rPr lang="is-IS" dirty="0"/>
                  <a:t>Hér þarf að skipta upp dæminu og reikna í tvennu lagi.</a:t>
                </a:r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r>
                  <a:rPr lang="is-IS" dirty="0"/>
                  <a:t>Þessar niðurstöður eru settar á tvær talnalínur. Þriðja talnalínan er svarlínan en hún er samantekt úr hinum tveimur.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399" y="1447800"/>
                <a:ext cx="8074873" cy="5221560"/>
              </a:xfrm>
              <a:blipFill>
                <a:blip r:embed="rId2"/>
                <a:stretch>
                  <a:fillRect l="-755" t="-935" r="-143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7A9447E-AB9C-4D44-9921-DD5559D7A617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25A813-95F7-4E3E-9247-6ACD18AB17BD}"/>
                  </a:ext>
                </a:extLst>
              </p:cNvPr>
              <p:cNvSpPr txBox="1"/>
              <p:nvPr/>
            </p:nvSpPr>
            <p:spPr>
              <a:xfrm>
                <a:off x="1259632" y="2377936"/>
                <a:ext cx="3312368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s-I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−2&lt;−</m:t>
                      </m:r>
                      <m:sSup>
                        <m:sSupPr>
                          <m:ctrlPr>
                            <a:rPr lang="is-I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s-I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+4)&lt;0</m:t>
                      </m:r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Núllstöðvar eru 0 og -4</a:t>
                </a:r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25A813-95F7-4E3E-9247-6ACD18AB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77936"/>
                <a:ext cx="3312368" cy="1477328"/>
              </a:xfrm>
              <a:prstGeom prst="rect">
                <a:avLst/>
              </a:prstGeom>
              <a:blipFill>
                <a:blip r:embed="rId3"/>
                <a:stretch>
                  <a:fillRect l="-16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F5B5A-8F90-4A5C-A372-BBEE58CF5425}"/>
                  </a:ext>
                </a:extLst>
              </p:cNvPr>
              <p:cNvSpPr txBox="1"/>
              <p:nvPr/>
            </p:nvSpPr>
            <p:spPr>
              <a:xfrm>
                <a:off x="5220072" y="2359036"/>
                <a:ext cx="3312368" cy="237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s-I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s-I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&lt;−3</m:t>
                      </m:r>
                    </m:oMath>
                  </m:oMathPara>
                </a14:m>
                <a:endParaRPr lang="is-IS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s-IS" b="0" dirty="0"/>
              </a:p>
              <a:p>
                <a:pPr algn="ctr"/>
                <a:r>
                  <a:rPr lang="is-IS" dirty="0"/>
                  <a:t>Margfalda með -1 í allt</a:t>
                </a:r>
                <a:br>
                  <a:rPr lang="is-IS" dirty="0"/>
                </a:br>
                <a:r>
                  <a:rPr lang="is-IS" dirty="0"/>
                  <a:t>og þá snýst ójöfnutáknið.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&gt;±</m:t>
                      </m:r>
                      <m:rad>
                        <m:radPr>
                          <m:degHide m:val="on"/>
                          <m:ctrlP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is-IS" dirty="0"/>
              </a:p>
              <a:p>
                <a:r>
                  <a:rPr lang="is-IS" dirty="0"/>
                  <a:t>Núllstöðvar eru -1 og 1</a:t>
                </a:r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F5B5A-8F90-4A5C-A372-BBEE58CF5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359036"/>
                <a:ext cx="3312368" cy="2379498"/>
              </a:xfrm>
              <a:prstGeom prst="rect">
                <a:avLst/>
              </a:prstGeom>
              <a:blipFill>
                <a:blip r:embed="rId4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ket 11">
            <a:extLst>
              <a:ext uri="{FF2B5EF4-FFF2-40B4-BE49-F238E27FC236}">
                <a16:creationId xmlns:a16="http://schemas.microsoft.com/office/drawing/2014/main" id="{F6868134-AB78-4389-9B17-249431F373F6}"/>
              </a:ext>
            </a:extLst>
          </p:cNvPr>
          <p:cNvSpPr/>
          <p:nvPr/>
        </p:nvSpPr>
        <p:spPr>
          <a:xfrm rot="16200000">
            <a:off x="6465422" y="440040"/>
            <a:ext cx="158179" cy="2679717"/>
          </a:xfrm>
          <a:prstGeom prst="lef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AE71290-23E1-4320-A102-E0DF260ED2FB}"/>
              </a:ext>
            </a:extLst>
          </p:cNvPr>
          <p:cNvSpPr/>
          <p:nvPr/>
        </p:nvSpPr>
        <p:spPr>
          <a:xfrm rot="5400000">
            <a:off x="7668972" y="448212"/>
            <a:ext cx="158179" cy="2175661"/>
          </a:xfrm>
          <a:prstGeom prst="leftBracket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49CC17-5CAE-44EF-AD2F-CF98180E3FFA}"/>
              </a:ext>
            </a:extLst>
          </p:cNvPr>
          <p:cNvCxnSpPr/>
          <p:nvPr/>
        </p:nvCxnSpPr>
        <p:spPr>
          <a:xfrm>
            <a:off x="1259630" y="5401047"/>
            <a:ext cx="6336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C5BF4C-BF83-4660-A34E-3DFF322EA55D}"/>
                  </a:ext>
                </a:extLst>
              </p:cNvPr>
              <p:cNvSpPr txBox="1"/>
              <p:nvPr/>
            </p:nvSpPr>
            <p:spPr>
              <a:xfrm>
                <a:off x="7556871" y="5216381"/>
                <a:ext cx="15764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+4)&lt;0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C5BF4C-BF83-4660-A34E-3DFF322E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871" y="5216381"/>
                <a:ext cx="1576467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300BDC-7746-4830-BCE9-46A090D77622}"/>
              </a:ext>
            </a:extLst>
          </p:cNvPr>
          <p:cNvCxnSpPr/>
          <p:nvPr/>
        </p:nvCxnSpPr>
        <p:spPr>
          <a:xfrm>
            <a:off x="1259630" y="5850538"/>
            <a:ext cx="6336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437AE3-A605-4936-827F-4448E06AA925}"/>
                  </a:ext>
                </a:extLst>
              </p:cNvPr>
              <p:cNvSpPr txBox="1"/>
              <p:nvPr/>
            </p:nvSpPr>
            <p:spPr>
              <a:xfrm>
                <a:off x="7259425" y="5665872"/>
                <a:ext cx="15764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s-I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437AE3-A605-4936-827F-4448E06A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25" y="5665872"/>
                <a:ext cx="15764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1E60DF-87F4-49B0-9B23-391AB9B7C88F}"/>
              </a:ext>
            </a:extLst>
          </p:cNvPr>
          <p:cNvCxnSpPr/>
          <p:nvPr/>
        </p:nvCxnSpPr>
        <p:spPr>
          <a:xfrm>
            <a:off x="1259630" y="6309320"/>
            <a:ext cx="6336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0C423F-A4DE-4570-ABF5-2A5B7A9ADDB2}"/>
              </a:ext>
            </a:extLst>
          </p:cNvPr>
          <p:cNvSpPr txBox="1"/>
          <p:nvPr/>
        </p:nvSpPr>
        <p:spPr>
          <a:xfrm>
            <a:off x="7596336" y="6124654"/>
            <a:ext cx="15764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s-IS" b="0" i="0" dirty="0">
                <a:solidFill>
                  <a:srgbClr val="00B050"/>
                </a:solidFill>
                <a:latin typeface="+mj-lt"/>
              </a:rPr>
              <a:t>Svar</a:t>
            </a:r>
            <a:endParaRPr lang="is-IS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C01DD7-68AF-47DA-BC18-5262D4E9CCF9}"/>
              </a:ext>
            </a:extLst>
          </p:cNvPr>
          <p:cNvCxnSpPr/>
          <p:nvPr/>
        </p:nvCxnSpPr>
        <p:spPr>
          <a:xfrm>
            <a:off x="4716016" y="5329039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887A5A-C8D1-42F8-B222-98515AA8200D}"/>
              </a:ext>
            </a:extLst>
          </p:cNvPr>
          <p:cNvCxnSpPr/>
          <p:nvPr/>
        </p:nvCxnSpPr>
        <p:spPr>
          <a:xfrm>
            <a:off x="4716016" y="6237312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C0B009-B569-4465-A87D-D7981854FE72}"/>
              </a:ext>
            </a:extLst>
          </p:cNvPr>
          <p:cNvCxnSpPr/>
          <p:nvPr/>
        </p:nvCxnSpPr>
        <p:spPr>
          <a:xfrm>
            <a:off x="4139952" y="577853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E7E2C-F105-4ADF-9DE4-27CC0702B9B9}"/>
              </a:ext>
            </a:extLst>
          </p:cNvPr>
          <p:cNvCxnSpPr/>
          <p:nvPr/>
        </p:nvCxnSpPr>
        <p:spPr>
          <a:xfrm>
            <a:off x="5220444" y="577853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689A28-B96A-4545-A752-98367B8080B4}"/>
              </a:ext>
            </a:extLst>
          </p:cNvPr>
          <p:cNvCxnSpPr/>
          <p:nvPr/>
        </p:nvCxnSpPr>
        <p:spPr>
          <a:xfrm>
            <a:off x="2267744" y="6237312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8DDDD7-5C44-47FC-9A30-7CADE2D320FE}"/>
              </a:ext>
            </a:extLst>
          </p:cNvPr>
          <p:cNvSpPr txBox="1"/>
          <p:nvPr/>
        </p:nvSpPr>
        <p:spPr>
          <a:xfrm>
            <a:off x="4588417" y="54208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b="1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3CAF70-D83E-4D66-B7CD-8903CCC6DC8A}"/>
              </a:ext>
            </a:extLst>
          </p:cNvPr>
          <p:cNvSpPr txBox="1"/>
          <p:nvPr/>
        </p:nvSpPr>
        <p:spPr>
          <a:xfrm>
            <a:off x="4588666" y="631483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986602-F6E4-41B9-9847-DFDBFC812B0E}"/>
              </a:ext>
            </a:extLst>
          </p:cNvPr>
          <p:cNvSpPr txBox="1"/>
          <p:nvPr/>
        </p:nvSpPr>
        <p:spPr>
          <a:xfrm>
            <a:off x="5092473" y="589526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b="1" dirty="0"/>
              <a:t>1</a:t>
            </a:r>
          </a:p>
        </p:txBody>
      </p:sp>
      <p:sp>
        <p:nvSpPr>
          <p:cNvPr id="116736" name="TextBox 116735">
            <a:extLst>
              <a:ext uri="{FF2B5EF4-FFF2-40B4-BE49-F238E27FC236}">
                <a16:creationId xmlns:a16="http://schemas.microsoft.com/office/drawing/2014/main" id="{9D39F5B6-74D8-4BD8-9304-F4D9E1EDC385}"/>
              </a:ext>
            </a:extLst>
          </p:cNvPr>
          <p:cNvSpPr txBox="1"/>
          <p:nvPr/>
        </p:nvSpPr>
        <p:spPr>
          <a:xfrm>
            <a:off x="4008997" y="589526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b="1" dirty="0"/>
              <a:t>-1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2A9032-EAAF-40BA-89F2-B69633DC5197}"/>
              </a:ext>
            </a:extLst>
          </p:cNvPr>
          <p:cNvCxnSpPr/>
          <p:nvPr/>
        </p:nvCxnSpPr>
        <p:spPr>
          <a:xfrm>
            <a:off x="2274888" y="5329039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737" name="TextBox 116736">
            <a:extLst>
              <a:ext uri="{FF2B5EF4-FFF2-40B4-BE49-F238E27FC236}">
                <a16:creationId xmlns:a16="http://schemas.microsoft.com/office/drawing/2014/main" id="{5CB3C7B4-5015-42AD-8693-D93DE192E225}"/>
              </a:ext>
            </a:extLst>
          </p:cNvPr>
          <p:cNvSpPr txBox="1"/>
          <p:nvPr/>
        </p:nvSpPr>
        <p:spPr>
          <a:xfrm>
            <a:off x="2116100" y="543121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b="1" dirty="0"/>
              <a:t>-4</a:t>
            </a:r>
          </a:p>
        </p:txBody>
      </p:sp>
      <p:sp>
        <p:nvSpPr>
          <p:cNvPr id="116740" name="TextBox 116739">
            <a:extLst>
              <a:ext uri="{FF2B5EF4-FFF2-40B4-BE49-F238E27FC236}">
                <a16:creationId xmlns:a16="http://schemas.microsoft.com/office/drawing/2014/main" id="{B7249AEC-5C68-4680-BD37-386E753A1583}"/>
              </a:ext>
            </a:extLst>
          </p:cNvPr>
          <p:cNvSpPr txBox="1"/>
          <p:nvPr/>
        </p:nvSpPr>
        <p:spPr>
          <a:xfrm>
            <a:off x="2116100" y="631483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-4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E1BD46-CDD2-40AD-9032-86B9ACFED852}"/>
              </a:ext>
            </a:extLst>
          </p:cNvPr>
          <p:cNvCxnSpPr/>
          <p:nvPr/>
        </p:nvCxnSpPr>
        <p:spPr>
          <a:xfrm>
            <a:off x="5775198" y="5329603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C5D7F-3286-4E47-AE4B-954B949523F3}"/>
              </a:ext>
            </a:extLst>
          </p:cNvPr>
          <p:cNvSpPr txBox="1"/>
          <p:nvPr/>
        </p:nvSpPr>
        <p:spPr>
          <a:xfrm>
            <a:off x="5647599" y="543779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2?</a:t>
            </a:r>
          </a:p>
        </p:txBody>
      </p:sp>
      <p:sp>
        <p:nvSpPr>
          <p:cNvPr id="116741" name="TextBox 116740">
            <a:extLst>
              <a:ext uri="{FF2B5EF4-FFF2-40B4-BE49-F238E27FC236}">
                <a16:creationId xmlns:a16="http://schemas.microsoft.com/office/drawing/2014/main" id="{DACAF70B-AB01-4CEF-A77F-03E0349BD00E}"/>
              </a:ext>
            </a:extLst>
          </p:cNvPr>
          <p:cNvSpPr txBox="1"/>
          <p:nvPr/>
        </p:nvSpPr>
        <p:spPr>
          <a:xfrm>
            <a:off x="5647600" y="543779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>
                <a:solidFill>
                  <a:srgbClr val="FF0000"/>
                </a:solidFill>
              </a:rPr>
              <a:t>2?</a:t>
            </a:r>
          </a:p>
        </p:txBody>
      </p:sp>
      <p:cxnSp>
        <p:nvCxnSpPr>
          <p:cNvPr id="116746" name="Straight Arrow Connector 116745">
            <a:extLst>
              <a:ext uri="{FF2B5EF4-FFF2-40B4-BE49-F238E27FC236}">
                <a16:creationId xmlns:a16="http://schemas.microsoft.com/office/drawing/2014/main" id="{58E5A4F0-C7C6-484C-9D12-DFDFB7F84C5A}"/>
              </a:ext>
            </a:extLst>
          </p:cNvPr>
          <p:cNvCxnSpPr/>
          <p:nvPr/>
        </p:nvCxnSpPr>
        <p:spPr>
          <a:xfrm>
            <a:off x="4716015" y="5301208"/>
            <a:ext cx="28803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413C11-96FE-464F-B4DE-4B6631E09298}"/>
              </a:ext>
            </a:extLst>
          </p:cNvPr>
          <p:cNvCxnSpPr>
            <a:cxnSpLocks/>
          </p:cNvCxnSpPr>
          <p:nvPr/>
        </p:nvCxnSpPr>
        <p:spPr>
          <a:xfrm flipH="1">
            <a:off x="1259630" y="5301208"/>
            <a:ext cx="10081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749" name="Straight Connector 116748">
            <a:extLst>
              <a:ext uri="{FF2B5EF4-FFF2-40B4-BE49-F238E27FC236}">
                <a16:creationId xmlns:a16="http://schemas.microsoft.com/office/drawing/2014/main" id="{003DC3DB-C59B-4B69-93BD-84A2C413AE6D}"/>
              </a:ext>
            </a:extLst>
          </p:cNvPr>
          <p:cNvCxnSpPr/>
          <p:nvPr/>
        </p:nvCxnSpPr>
        <p:spPr>
          <a:xfrm>
            <a:off x="2274888" y="5301208"/>
            <a:ext cx="244112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750" name="Oval 116749">
            <a:extLst>
              <a:ext uri="{FF2B5EF4-FFF2-40B4-BE49-F238E27FC236}">
                <a16:creationId xmlns:a16="http://schemas.microsoft.com/office/drawing/2014/main" id="{8AF98784-8FCF-494B-B71C-0B635B9E9D11}"/>
              </a:ext>
            </a:extLst>
          </p:cNvPr>
          <p:cNvSpPr/>
          <p:nvPr/>
        </p:nvSpPr>
        <p:spPr>
          <a:xfrm>
            <a:off x="2237580" y="5251408"/>
            <a:ext cx="80086" cy="80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16751" name="Oval 116750">
            <a:extLst>
              <a:ext uri="{FF2B5EF4-FFF2-40B4-BE49-F238E27FC236}">
                <a16:creationId xmlns:a16="http://schemas.microsoft.com/office/drawing/2014/main" id="{A1F6A01B-1FCA-48AD-8F21-982A8EB1007A}"/>
              </a:ext>
            </a:extLst>
          </p:cNvPr>
          <p:cNvSpPr/>
          <p:nvPr/>
        </p:nvSpPr>
        <p:spPr>
          <a:xfrm>
            <a:off x="4668828" y="5258377"/>
            <a:ext cx="80086" cy="80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16752" name="TextBox 116751">
            <a:extLst>
              <a:ext uri="{FF2B5EF4-FFF2-40B4-BE49-F238E27FC236}">
                <a16:creationId xmlns:a16="http://schemas.microsoft.com/office/drawing/2014/main" id="{B29C2C12-9814-42EE-863F-60AEDD8D21EF}"/>
              </a:ext>
            </a:extLst>
          </p:cNvPr>
          <p:cNvSpPr txBox="1"/>
          <p:nvPr/>
        </p:nvSpPr>
        <p:spPr>
          <a:xfrm>
            <a:off x="5643473" y="5889744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2?</a:t>
            </a:r>
          </a:p>
        </p:txBody>
      </p:sp>
      <p:sp>
        <p:nvSpPr>
          <p:cNvPr id="116753" name="TextBox 116752">
            <a:extLst>
              <a:ext uri="{FF2B5EF4-FFF2-40B4-BE49-F238E27FC236}">
                <a16:creationId xmlns:a16="http://schemas.microsoft.com/office/drawing/2014/main" id="{EE484E3F-34F5-4C99-925B-64119706338D}"/>
              </a:ext>
            </a:extLst>
          </p:cNvPr>
          <p:cNvSpPr txBox="1"/>
          <p:nvPr/>
        </p:nvSpPr>
        <p:spPr>
          <a:xfrm>
            <a:off x="5643473" y="588647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>
                <a:solidFill>
                  <a:srgbClr val="00B050"/>
                </a:solidFill>
              </a:rPr>
              <a:t>2?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33FF09-10CA-42F5-AB61-32AD604553F2}"/>
              </a:ext>
            </a:extLst>
          </p:cNvPr>
          <p:cNvCxnSpPr/>
          <p:nvPr/>
        </p:nvCxnSpPr>
        <p:spPr>
          <a:xfrm>
            <a:off x="5781920" y="577853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B7E2E8-74BD-499F-B4FB-3A6253C0823F}"/>
              </a:ext>
            </a:extLst>
          </p:cNvPr>
          <p:cNvCxnSpPr>
            <a:cxnSpLocks/>
          </p:cNvCxnSpPr>
          <p:nvPr/>
        </p:nvCxnSpPr>
        <p:spPr>
          <a:xfrm>
            <a:off x="5215894" y="5758821"/>
            <a:ext cx="237626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32A447-68F7-47BD-BF89-4814998CEAF4}"/>
              </a:ext>
            </a:extLst>
          </p:cNvPr>
          <p:cNvCxnSpPr>
            <a:cxnSpLocks/>
          </p:cNvCxnSpPr>
          <p:nvPr/>
        </p:nvCxnSpPr>
        <p:spPr>
          <a:xfrm>
            <a:off x="4135774" y="5757432"/>
            <a:ext cx="1089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89EC90-FFDC-4B18-9BEF-B84D9BECA2A1}"/>
              </a:ext>
            </a:extLst>
          </p:cNvPr>
          <p:cNvCxnSpPr>
            <a:cxnSpLocks/>
          </p:cNvCxnSpPr>
          <p:nvPr/>
        </p:nvCxnSpPr>
        <p:spPr>
          <a:xfrm flipH="1">
            <a:off x="1255452" y="5757432"/>
            <a:ext cx="288032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757" name="Left Brace 116756">
            <a:extLst>
              <a:ext uri="{FF2B5EF4-FFF2-40B4-BE49-F238E27FC236}">
                <a16:creationId xmlns:a16="http://schemas.microsoft.com/office/drawing/2014/main" id="{3F132C7F-AAED-4715-B586-5E3781EA4AAC}"/>
              </a:ext>
            </a:extLst>
          </p:cNvPr>
          <p:cNvSpPr/>
          <p:nvPr/>
        </p:nvSpPr>
        <p:spPr>
          <a:xfrm rot="16200000">
            <a:off x="1649785" y="5536474"/>
            <a:ext cx="268573" cy="981636"/>
          </a:xfrm>
          <a:prstGeom prst="leftBrace">
            <a:avLst>
              <a:gd name="adj1" fmla="val 13598"/>
              <a:gd name="adj2" fmla="val 488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16758" name="Oval 116757">
            <a:extLst>
              <a:ext uri="{FF2B5EF4-FFF2-40B4-BE49-F238E27FC236}">
                <a16:creationId xmlns:a16="http://schemas.microsoft.com/office/drawing/2014/main" id="{9D3FB8EF-68CA-49CD-8A2B-79DC9165C24D}"/>
              </a:ext>
            </a:extLst>
          </p:cNvPr>
          <p:cNvSpPr/>
          <p:nvPr/>
        </p:nvSpPr>
        <p:spPr>
          <a:xfrm>
            <a:off x="4104045" y="5723994"/>
            <a:ext cx="80086" cy="80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16759" name="Oval 116758">
            <a:extLst>
              <a:ext uri="{FF2B5EF4-FFF2-40B4-BE49-F238E27FC236}">
                <a16:creationId xmlns:a16="http://schemas.microsoft.com/office/drawing/2014/main" id="{442E53BD-F0BD-494B-9396-52FFAB6044AE}"/>
              </a:ext>
            </a:extLst>
          </p:cNvPr>
          <p:cNvSpPr/>
          <p:nvPr/>
        </p:nvSpPr>
        <p:spPr>
          <a:xfrm>
            <a:off x="5185339" y="5731022"/>
            <a:ext cx="80086" cy="80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AC5C41-5DF6-4482-B049-283C9E6FD839}"/>
              </a:ext>
            </a:extLst>
          </p:cNvPr>
          <p:cNvCxnSpPr>
            <a:cxnSpLocks/>
          </p:cNvCxnSpPr>
          <p:nvPr/>
        </p:nvCxnSpPr>
        <p:spPr>
          <a:xfrm flipH="1">
            <a:off x="1263243" y="6187082"/>
            <a:ext cx="10081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760" name="Left Brace 116759">
            <a:extLst>
              <a:ext uri="{FF2B5EF4-FFF2-40B4-BE49-F238E27FC236}">
                <a16:creationId xmlns:a16="http://schemas.microsoft.com/office/drawing/2014/main" id="{2CF52A02-90EF-4678-9286-EEB1F67F2130}"/>
              </a:ext>
            </a:extLst>
          </p:cNvPr>
          <p:cNvSpPr/>
          <p:nvPr/>
        </p:nvSpPr>
        <p:spPr>
          <a:xfrm rot="16200000">
            <a:off x="3074287" y="5095912"/>
            <a:ext cx="268573" cy="1862760"/>
          </a:xfrm>
          <a:prstGeom prst="leftBrace">
            <a:avLst>
              <a:gd name="adj1" fmla="val 13598"/>
              <a:gd name="adj2" fmla="val 4888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33FEA6-9548-45CB-B54B-80D4909D27EA}"/>
              </a:ext>
            </a:extLst>
          </p:cNvPr>
          <p:cNvCxnSpPr>
            <a:cxnSpLocks/>
          </p:cNvCxnSpPr>
          <p:nvPr/>
        </p:nvCxnSpPr>
        <p:spPr>
          <a:xfrm>
            <a:off x="2288381" y="6184874"/>
            <a:ext cx="18551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761" name="Oval 116760">
            <a:extLst>
              <a:ext uri="{FF2B5EF4-FFF2-40B4-BE49-F238E27FC236}">
                <a16:creationId xmlns:a16="http://schemas.microsoft.com/office/drawing/2014/main" id="{E4B368FF-8A6F-49CC-8529-26AAAD0F3435}"/>
              </a:ext>
            </a:extLst>
          </p:cNvPr>
          <p:cNvSpPr/>
          <p:nvPr/>
        </p:nvSpPr>
        <p:spPr>
          <a:xfrm>
            <a:off x="2231268" y="6149259"/>
            <a:ext cx="80086" cy="80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160069-1B5D-4C8B-B9AB-1839B3AB343B}"/>
              </a:ext>
            </a:extLst>
          </p:cNvPr>
          <p:cNvCxnSpPr/>
          <p:nvPr/>
        </p:nvCxnSpPr>
        <p:spPr>
          <a:xfrm>
            <a:off x="5219823" y="6237311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74E1D6A-8683-4D89-BF5F-9C711A3A2E4C}"/>
              </a:ext>
            </a:extLst>
          </p:cNvPr>
          <p:cNvSpPr txBox="1"/>
          <p:nvPr/>
        </p:nvSpPr>
        <p:spPr>
          <a:xfrm>
            <a:off x="5092473" y="631483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A455716-1234-49A7-A889-548A026A9680}"/>
              </a:ext>
            </a:extLst>
          </p:cNvPr>
          <p:cNvCxnSpPr/>
          <p:nvPr/>
        </p:nvCxnSpPr>
        <p:spPr>
          <a:xfrm>
            <a:off x="4139703" y="6231064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2EDAB99-9171-4BB8-8DDF-89830661A94F}"/>
              </a:ext>
            </a:extLst>
          </p:cNvPr>
          <p:cNvSpPr txBox="1"/>
          <p:nvPr/>
        </p:nvSpPr>
        <p:spPr>
          <a:xfrm>
            <a:off x="4012353" y="630858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-1</a:t>
            </a:r>
          </a:p>
        </p:txBody>
      </p:sp>
      <p:sp>
        <p:nvSpPr>
          <p:cNvPr id="116765" name="Left Brace 116764">
            <a:extLst>
              <a:ext uri="{FF2B5EF4-FFF2-40B4-BE49-F238E27FC236}">
                <a16:creationId xmlns:a16="http://schemas.microsoft.com/office/drawing/2014/main" id="{EA2095BD-6E54-4A0F-9764-CFCF8FE9F75F}"/>
              </a:ext>
            </a:extLst>
          </p:cNvPr>
          <p:cNvSpPr/>
          <p:nvPr/>
        </p:nvSpPr>
        <p:spPr>
          <a:xfrm rot="16200000">
            <a:off x="4543513" y="5488992"/>
            <a:ext cx="268573" cy="1084050"/>
          </a:xfrm>
          <a:prstGeom prst="leftBrace">
            <a:avLst>
              <a:gd name="adj1" fmla="val 13598"/>
              <a:gd name="adj2" fmla="val 488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E415DE-80DC-4BD7-80FA-8D3A0C34EBD5}"/>
              </a:ext>
            </a:extLst>
          </p:cNvPr>
          <p:cNvCxnSpPr>
            <a:cxnSpLocks/>
          </p:cNvCxnSpPr>
          <p:nvPr/>
        </p:nvCxnSpPr>
        <p:spPr>
          <a:xfrm>
            <a:off x="4143565" y="6187082"/>
            <a:ext cx="1089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764" name="Oval 116763">
            <a:extLst>
              <a:ext uri="{FF2B5EF4-FFF2-40B4-BE49-F238E27FC236}">
                <a16:creationId xmlns:a16="http://schemas.microsoft.com/office/drawing/2014/main" id="{D5E91584-4F3F-4172-9717-D8B82A1F3688}"/>
              </a:ext>
            </a:extLst>
          </p:cNvPr>
          <p:cNvSpPr/>
          <p:nvPr/>
        </p:nvSpPr>
        <p:spPr>
          <a:xfrm>
            <a:off x="4093729" y="6150976"/>
            <a:ext cx="80086" cy="80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DC0F2B2-DF9E-4646-8639-4D64F3DA0E5A}"/>
              </a:ext>
            </a:extLst>
          </p:cNvPr>
          <p:cNvCxnSpPr>
            <a:cxnSpLocks/>
          </p:cNvCxnSpPr>
          <p:nvPr/>
        </p:nvCxnSpPr>
        <p:spPr>
          <a:xfrm>
            <a:off x="5233173" y="6187082"/>
            <a:ext cx="2379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767" name="Left Brace 116766">
            <a:extLst>
              <a:ext uri="{FF2B5EF4-FFF2-40B4-BE49-F238E27FC236}">
                <a16:creationId xmlns:a16="http://schemas.microsoft.com/office/drawing/2014/main" id="{C472EAE4-4674-4B23-8CE2-606A58FA454C}"/>
              </a:ext>
            </a:extLst>
          </p:cNvPr>
          <p:cNvSpPr/>
          <p:nvPr/>
        </p:nvSpPr>
        <p:spPr>
          <a:xfrm rot="16200000">
            <a:off x="6260736" y="4863126"/>
            <a:ext cx="268573" cy="2323699"/>
          </a:xfrm>
          <a:prstGeom prst="leftBrace">
            <a:avLst>
              <a:gd name="adj1" fmla="val 13598"/>
              <a:gd name="adj2" fmla="val 488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CB7E9C6A-031A-430A-9993-BEC9AAA0CFA8}"/>
              </a:ext>
            </a:extLst>
          </p:cNvPr>
          <p:cNvSpPr/>
          <p:nvPr/>
        </p:nvSpPr>
        <p:spPr>
          <a:xfrm rot="16200000">
            <a:off x="3158766" y="5601627"/>
            <a:ext cx="92635" cy="1876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8458B7-73EA-4DFF-98B6-A6487F57D586}"/>
                  </a:ext>
                </a:extLst>
              </p:cNvPr>
              <p:cNvSpPr txBox="1"/>
              <p:nvPr/>
            </p:nvSpPr>
            <p:spPr>
              <a:xfrm>
                <a:off x="2427739" y="6502662"/>
                <a:ext cx="15764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−4&lt;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&lt;−1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8458B7-73EA-4DFF-98B6-A6487F57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39" y="6502662"/>
                <a:ext cx="15764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1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50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5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 tmFilter="0, 0; .2, .5; .8, .5; 1, 0"/>
                                        <p:tgtEl>
                                          <p:spTgt spid="116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500" autoRev="1" fill="hold"/>
                                        <p:tgtEl>
                                          <p:spTgt spid="116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 tmFilter="0, 0; .2, .5; .8, .5; 1, 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500" autoRev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 tmFilter="0, 0; .2, .5; .8, .5; 1, 0"/>
                                        <p:tgtEl>
                                          <p:spTgt spid="116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500" autoRev="1" fill="hold"/>
                                        <p:tgtEl>
                                          <p:spTgt spid="116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8" grpId="0"/>
      <p:bldP spid="28" grpId="0"/>
      <p:bldP spid="19" grpId="0"/>
      <p:bldP spid="23" grpId="0"/>
      <p:bldP spid="23" grpId="1"/>
      <p:bldP spid="26" grpId="0"/>
      <p:bldP spid="31" grpId="0"/>
      <p:bldP spid="31" grpId="1"/>
      <p:bldP spid="116736" grpId="0"/>
      <p:bldP spid="116736" grpId="1"/>
      <p:bldP spid="116737" grpId="0"/>
      <p:bldP spid="116737" grpId="1"/>
      <p:bldP spid="116740" grpId="0"/>
      <p:bldP spid="52" grpId="0"/>
      <p:bldP spid="116741" grpId="0"/>
      <p:bldP spid="116750" grpId="0" animBg="1"/>
      <p:bldP spid="116751" grpId="0" animBg="1"/>
      <p:bldP spid="116752" grpId="0"/>
      <p:bldP spid="116753" grpId="0"/>
      <p:bldP spid="116757" grpId="0" animBg="1"/>
      <p:bldP spid="116758" grpId="0" animBg="1"/>
      <p:bldP spid="116759" grpId="0" animBg="1"/>
      <p:bldP spid="116760" grpId="0" animBg="1"/>
      <p:bldP spid="116761" grpId="0" animBg="1"/>
      <p:bldP spid="89" grpId="0"/>
      <p:bldP spid="91" grpId="0"/>
      <p:bldP spid="116765" grpId="0" animBg="1"/>
      <p:bldP spid="116764" grpId="0" animBg="1"/>
      <p:bldP spid="116767" grpId="0" animBg="1"/>
      <p:bldP spid="32" grpId="0" animBg="1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Finna núllstöðvar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Mikilvægt er að kunna að finna núllstöðvar</a:t>
            </a:r>
          </a:p>
          <a:p>
            <a:r>
              <a:rPr lang="is-IS" dirty="0"/>
              <a:t>Slík þekking hjálpar mikið við þáttun</a:t>
            </a:r>
          </a:p>
          <a:p>
            <a:r>
              <a:rPr lang="is-IS" dirty="0"/>
              <a:t>Stundum er hægt að nota samoka- og ferningsreglurnar (ekki farið í þær hér)</a:t>
            </a:r>
          </a:p>
          <a:p>
            <a:r>
              <a:rPr lang="is-IS" dirty="0"/>
              <a:t>Skoðum tvö dæmi á næstu glærum</a:t>
            </a:r>
          </a:p>
          <a:p>
            <a:r>
              <a:rPr lang="is-IS" dirty="0"/>
              <a:t>Eitt með venjulegri þáttun</a:t>
            </a:r>
          </a:p>
          <a:p>
            <a:r>
              <a:rPr lang="is-IS" dirty="0"/>
              <a:t>Önnur með leið sem flestir eiga að hafa prófað en færri muna </a:t>
            </a:r>
            <a:r>
              <a:rPr lang="is-IS" dirty="0">
                <a:sym typeface="Wingdings" pitchFamily="2" charset="2"/>
              </a:rPr>
              <a:t></a:t>
            </a:r>
            <a:endParaRPr lang="is-I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08DBC-7968-4FB5-A83D-3B425DF7565B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Venjuleg þáttun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endParaRPr lang="is-IS" dirty="0"/>
          </a:p>
          <a:p>
            <a:r>
              <a:rPr lang="is-IS" dirty="0"/>
              <a:t>Tek x út fyrir sviga</a:t>
            </a:r>
          </a:p>
          <a:p>
            <a:endParaRPr lang="is-IS" dirty="0"/>
          </a:p>
          <a:p>
            <a:r>
              <a:rPr lang="is-IS" dirty="0"/>
              <a:t>Nota samokaregluna á svigann</a:t>
            </a:r>
          </a:p>
          <a:p>
            <a:endParaRPr lang="is-IS" dirty="0"/>
          </a:p>
          <a:p>
            <a:r>
              <a:rPr lang="is-IS" dirty="0"/>
              <a:t>Til að fá 0 þarf x að vera 0, 1 eða -1</a:t>
            </a:r>
          </a:p>
          <a:p>
            <a:r>
              <a:rPr lang="is-IS" dirty="0"/>
              <a:t>Með núllþáttun sést hvað x þarf að vera til að fá núll út úr dæminu</a:t>
            </a:r>
          </a:p>
          <a:p>
            <a:r>
              <a:rPr lang="is-IS" dirty="0"/>
              <a:t>Að kunna þetta einfaldar mjög útreikninga tengdum margliðum því oft er verið að finna skurðpunkta við x-ás en það er einmitt gert svona</a:t>
            </a: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1289075" y="1412875"/>
          <a:ext cx="1482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203040" progId="Equation.3">
                  <p:embed/>
                </p:oleObj>
              </mc:Choice>
              <mc:Fallback>
                <p:oleObj name="Equation" r:id="rId2" imgW="6220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75" y="1412875"/>
                        <a:ext cx="14827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259632" y="2382019"/>
          <a:ext cx="18748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82019"/>
                        <a:ext cx="18748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281757" y="3314700"/>
          <a:ext cx="2570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03040" progId="Equation.3">
                  <p:embed/>
                </p:oleObj>
              </mc:Choice>
              <mc:Fallback>
                <p:oleObj name="Equation" r:id="rId6" imgW="10792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757" y="3314700"/>
                        <a:ext cx="25701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DA7F85-4BCE-4008-937C-FF45FBB7ED4D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Stærri þáttunardæmi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5410200"/>
          </a:xfrm>
        </p:spPr>
        <p:txBody>
          <a:bodyPr>
            <a:normAutofit/>
          </a:bodyPr>
          <a:lstStyle/>
          <a:p>
            <a:r>
              <a:rPr lang="is-IS" dirty="0"/>
              <a:t>Stundum er ekki auðvelt að finna svarið í fyrstu</a:t>
            </a:r>
          </a:p>
          <a:p>
            <a:r>
              <a:rPr lang="is-IS" dirty="0"/>
              <a:t>Þá er ákveðin aðferð sem hægt er að nota</a:t>
            </a:r>
          </a:p>
          <a:p>
            <a:r>
              <a:rPr lang="is-IS" dirty="0"/>
              <a:t>Hún byggist á því að prófa alla möguleika sem koma til greina og finna þannig núllþætti</a:t>
            </a:r>
          </a:p>
          <a:p>
            <a:endParaRPr lang="is-IS" dirty="0"/>
          </a:p>
          <a:p>
            <a:r>
              <a:rPr lang="is-IS" dirty="0"/>
              <a:t>Við notum fremstu töluna (1) og öftustu töluna (10)</a:t>
            </a:r>
          </a:p>
          <a:p>
            <a:r>
              <a:rPr lang="is-IS" dirty="0"/>
              <a:t>Skoðum deilanleika talnanna:</a:t>
            </a:r>
          </a:p>
          <a:p>
            <a:pPr lvl="1"/>
            <a:r>
              <a:rPr lang="is-IS" dirty="0"/>
              <a:t>Talan 1 er bara deilanleg með sjálfri sér</a:t>
            </a:r>
          </a:p>
          <a:p>
            <a:pPr lvl="1"/>
            <a:r>
              <a:rPr lang="is-IS" dirty="0"/>
              <a:t>10 er deilanleg með 1, 2, 5 og 10</a:t>
            </a:r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1285056" y="3234432"/>
          <a:ext cx="27828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203040" progId="Equation.3">
                  <p:embed/>
                </p:oleObj>
              </mc:Choice>
              <mc:Fallback>
                <p:oleObj name="Equation" r:id="rId2" imgW="11682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056" y="3234432"/>
                        <a:ext cx="27828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760961-F51A-4420-B6AF-014EB7A4A91E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Stærri þáttunardæmi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5410200"/>
          </a:xfrm>
        </p:spPr>
        <p:txBody>
          <a:bodyPr>
            <a:normAutofit/>
          </a:bodyPr>
          <a:lstStyle/>
          <a:p>
            <a:r>
              <a:rPr lang="is-IS" dirty="0"/>
              <a:t>Fyrst set ég tölurnar sem ganga upp í 10</a:t>
            </a:r>
          </a:p>
          <a:p>
            <a:pPr lvl="1"/>
            <a:r>
              <a:rPr lang="is-IS" dirty="0"/>
              <a:t>1, 2, 5, 10</a:t>
            </a:r>
          </a:p>
          <a:p>
            <a:r>
              <a:rPr lang="is-IS" dirty="0"/>
              <a:t>Að lokum tek ég þessar tölur og deili með „deilanleika fyrstu tölunnar (1)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Prófa að setja þessi gildi í upprunalegu margliðu</a:t>
            </a:r>
          </a:p>
          <a:p>
            <a:endParaRPr lang="is-IS" dirty="0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1259632" y="3212976"/>
          <a:ext cx="49609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31640" progId="Equation.3">
                  <p:embed/>
                </p:oleObj>
              </mc:Choice>
              <mc:Fallback>
                <p:oleObj name="Equation" r:id="rId2" imgW="2082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496093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3779912" y="3356992"/>
            <a:ext cx="2088232" cy="7200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851920" y="3429000"/>
            <a:ext cx="2088232" cy="5760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5616" y="4725143"/>
          <a:ext cx="7056785" cy="1800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is-IS" b="1" dirty="0"/>
                        <a:t>Plús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120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1080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is-IS" b="1" dirty="0"/>
                        <a:t>Mínus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-660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187624" y="4941168"/>
          <a:ext cx="1245691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203040" progId="Equation.3">
                  <p:embed/>
                </p:oleObj>
              </mc:Choice>
              <mc:Fallback>
                <p:oleObj name="Equation" r:id="rId4" imgW="11682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941168"/>
                        <a:ext cx="1245691" cy="216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C3805F-6EA8-4870-9818-7AEB99B45DFF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Stærri þáttunardæmi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5410200"/>
          </a:xfrm>
        </p:spPr>
        <p:txBody>
          <a:bodyPr>
            <a:normAutofit/>
          </a:bodyPr>
          <a:lstStyle/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Samkvæmt þessu fæst 0 ef x er 1, 2 eða -5</a:t>
            </a:r>
          </a:p>
          <a:p>
            <a:r>
              <a:rPr lang="is-IS" dirty="0"/>
              <a:t>Með þessum upplýsingum er hægt að sjá hvernig þessi margliða núllþáttast</a:t>
            </a:r>
          </a:p>
          <a:p>
            <a:endParaRPr lang="is-IS" dirty="0"/>
          </a:p>
          <a:p>
            <a:r>
              <a:rPr lang="is-IS" dirty="0"/>
              <a:t>Má líka svara</a:t>
            </a:r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1259632" y="4725144"/>
          <a:ext cx="2843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03040" progId="Equation.3">
                  <p:embed/>
                </p:oleObj>
              </mc:Choice>
              <mc:Fallback>
                <p:oleObj name="Equation" r:id="rId2" imgW="11937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25144"/>
                        <a:ext cx="28432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5616" y="1412776"/>
          <a:ext cx="7056785" cy="1800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is-IS" b="1" dirty="0"/>
                        <a:t>Plús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120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1080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is-IS" b="1" dirty="0"/>
                        <a:t>Mínus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36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b="0" dirty="0"/>
                        <a:t>-660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187624" y="1628800"/>
          <a:ext cx="1245691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203040" progId="Equation.3">
                  <p:embed/>
                </p:oleObj>
              </mc:Choice>
              <mc:Fallback>
                <p:oleObj name="Equation" r:id="rId4" imgW="11682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1245691" cy="216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259632" y="5589240"/>
          <a:ext cx="1209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203040" progId="Equation.3">
                  <p:embed/>
                </p:oleObj>
              </mc:Choice>
              <mc:Fallback>
                <p:oleObj name="Equation" r:id="rId6" imgW="5079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589240"/>
                        <a:ext cx="12096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199A41-5DA9-4840-A8CA-E322CF6A79DB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63812-1F2E-4EF7-9C46-1B15B8D0A181}"/>
              </a:ext>
            </a:extLst>
          </p:cNvPr>
          <p:cNvSpPr txBox="1"/>
          <p:nvPr/>
        </p:nvSpPr>
        <p:spPr>
          <a:xfrm>
            <a:off x="5396018" y="6398696"/>
            <a:ext cx="28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Formerkjamyndir á næstu glæru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Formerkjamyndir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399" y="1447800"/>
                <a:ext cx="8074873" cy="5221560"/>
              </a:xfrm>
            </p:spPr>
            <p:txBody>
              <a:bodyPr/>
              <a:lstStyle/>
              <a:p>
                <a:r>
                  <a:rPr lang="is-IS" dirty="0"/>
                  <a:t>Svarið úr sýnidæminu var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−2)(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+5)</m:t>
                    </m:r>
                  </m:oMath>
                </a14:m>
                <a:endParaRPr lang="is-IS" dirty="0"/>
              </a:p>
              <a:p>
                <a:r>
                  <a:rPr lang="is-IS" dirty="0"/>
                  <a:t>Gerðar eru þá fjórar talnalínur, ein fyrir hvern sviga og ein svarlína.</a:t>
                </a:r>
              </a:p>
              <a:p>
                <a:r>
                  <a:rPr lang="is-IS" dirty="0"/>
                  <a:t>Þessar niðurstöður eru settar á þrjár talnalínur. Fjórða talnalínan er svarlínan en hún er samantekt úr hinum tveimur.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399" y="1447800"/>
                <a:ext cx="8074873" cy="5221560"/>
              </a:xfrm>
              <a:blipFill>
                <a:blip r:embed="rId2"/>
                <a:stretch>
                  <a:fillRect l="-755" t="-93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7A9447E-AB9C-4D44-9921-DD5559D7A617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49CC17-5CAE-44EF-AD2F-CF98180E3FFA}"/>
              </a:ext>
            </a:extLst>
          </p:cNvPr>
          <p:cNvCxnSpPr/>
          <p:nvPr/>
        </p:nvCxnSpPr>
        <p:spPr>
          <a:xfrm>
            <a:off x="1147288" y="3861048"/>
            <a:ext cx="6336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C5BF4C-BF83-4660-A34E-3DFF322EA55D}"/>
                  </a:ext>
                </a:extLst>
              </p:cNvPr>
              <p:cNvSpPr txBox="1"/>
              <p:nvPr/>
            </p:nvSpPr>
            <p:spPr>
              <a:xfrm>
                <a:off x="7259424" y="3664833"/>
                <a:ext cx="15764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C5BF4C-BF83-4660-A34E-3DFF322E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24" y="3664833"/>
                <a:ext cx="1576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300BDC-7746-4830-BCE9-46A090D77622}"/>
              </a:ext>
            </a:extLst>
          </p:cNvPr>
          <p:cNvCxnSpPr/>
          <p:nvPr/>
        </p:nvCxnSpPr>
        <p:spPr>
          <a:xfrm>
            <a:off x="1147288" y="4265659"/>
            <a:ext cx="6336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437AE3-A605-4936-827F-4448E06AA925}"/>
                  </a:ext>
                </a:extLst>
              </p:cNvPr>
              <p:cNvSpPr txBox="1"/>
              <p:nvPr/>
            </p:nvSpPr>
            <p:spPr>
              <a:xfrm>
                <a:off x="7259423" y="4076424"/>
                <a:ext cx="15764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437AE3-A605-4936-827F-4448E06A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23" y="4076424"/>
                <a:ext cx="15764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1E60DF-87F4-49B0-9B23-391AB9B7C88F}"/>
              </a:ext>
            </a:extLst>
          </p:cNvPr>
          <p:cNvCxnSpPr/>
          <p:nvPr/>
        </p:nvCxnSpPr>
        <p:spPr>
          <a:xfrm>
            <a:off x="1147288" y="5573156"/>
            <a:ext cx="6336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0C423F-A4DE-4570-ABF5-2A5B7A9ADDB2}"/>
              </a:ext>
            </a:extLst>
          </p:cNvPr>
          <p:cNvSpPr txBox="1"/>
          <p:nvPr/>
        </p:nvSpPr>
        <p:spPr>
          <a:xfrm>
            <a:off x="7556870" y="5399083"/>
            <a:ext cx="15764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s-IS" b="0" i="0" dirty="0">
                <a:solidFill>
                  <a:srgbClr val="00B050"/>
                </a:solidFill>
                <a:latin typeface="+mj-lt"/>
              </a:rPr>
              <a:t>Svar</a:t>
            </a:r>
            <a:endParaRPr lang="is-IS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887A5A-C8D1-42F8-B222-98515AA8200D}"/>
              </a:ext>
            </a:extLst>
          </p:cNvPr>
          <p:cNvCxnSpPr/>
          <p:nvPr/>
        </p:nvCxnSpPr>
        <p:spPr>
          <a:xfrm>
            <a:off x="1938819" y="4597676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3CAF70-D83E-4D66-B7CD-8903CCC6DC8A}"/>
              </a:ext>
            </a:extLst>
          </p:cNvPr>
          <p:cNvSpPr txBox="1"/>
          <p:nvPr/>
        </p:nvSpPr>
        <p:spPr>
          <a:xfrm>
            <a:off x="1763688" y="4700784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-5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E1BD46-CDD2-40AD-9032-86B9ACFED852}"/>
              </a:ext>
            </a:extLst>
          </p:cNvPr>
          <p:cNvCxnSpPr/>
          <p:nvPr/>
        </p:nvCxnSpPr>
        <p:spPr>
          <a:xfrm>
            <a:off x="5867500" y="4195102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C5D7F-3286-4E47-AE4B-954B949523F3}"/>
              </a:ext>
            </a:extLst>
          </p:cNvPr>
          <p:cNvSpPr txBox="1"/>
          <p:nvPr/>
        </p:nvSpPr>
        <p:spPr>
          <a:xfrm>
            <a:off x="5739901" y="430329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B7E2E8-74BD-499F-B4FB-3A6253C0823F}"/>
              </a:ext>
            </a:extLst>
          </p:cNvPr>
          <p:cNvCxnSpPr>
            <a:cxnSpLocks/>
          </p:cNvCxnSpPr>
          <p:nvPr/>
        </p:nvCxnSpPr>
        <p:spPr>
          <a:xfrm>
            <a:off x="5260129" y="3784941"/>
            <a:ext cx="222386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757" name="Left Brace 116756">
            <a:extLst>
              <a:ext uri="{FF2B5EF4-FFF2-40B4-BE49-F238E27FC236}">
                <a16:creationId xmlns:a16="http://schemas.microsoft.com/office/drawing/2014/main" id="{3F132C7F-AAED-4715-B586-5E3781EA4AAC}"/>
              </a:ext>
            </a:extLst>
          </p:cNvPr>
          <p:cNvSpPr/>
          <p:nvPr/>
        </p:nvSpPr>
        <p:spPr>
          <a:xfrm rot="16200000">
            <a:off x="1408768" y="4659754"/>
            <a:ext cx="268573" cy="791530"/>
          </a:xfrm>
          <a:prstGeom prst="leftBrace">
            <a:avLst>
              <a:gd name="adj1" fmla="val 13598"/>
              <a:gd name="adj2" fmla="val 488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AC5C41-5DF6-4482-B049-283C9E6FD839}"/>
              </a:ext>
            </a:extLst>
          </p:cNvPr>
          <p:cNvCxnSpPr>
            <a:cxnSpLocks/>
          </p:cNvCxnSpPr>
          <p:nvPr/>
        </p:nvCxnSpPr>
        <p:spPr>
          <a:xfrm flipH="1">
            <a:off x="1147288" y="4579938"/>
            <a:ext cx="791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760" name="Left Brace 116759">
            <a:extLst>
              <a:ext uri="{FF2B5EF4-FFF2-40B4-BE49-F238E27FC236}">
                <a16:creationId xmlns:a16="http://schemas.microsoft.com/office/drawing/2014/main" id="{2CF52A02-90EF-4678-9286-EEB1F67F2130}"/>
              </a:ext>
            </a:extLst>
          </p:cNvPr>
          <p:cNvSpPr/>
          <p:nvPr/>
        </p:nvSpPr>
        <p:spPr>
          <a:xfrm rot="16200000">
            <a:off x="3472451" y="3401912"/>
            <a:ext cx="268573" cy="3306785"/>
          </a:xfrm>
          <a:prstGeom prst="leftBrace">
            <a:avLst>
              <a:gd name="adj1" fmla="val 13598"/>
              <a:gd name="adj2" fmla="val 4888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160069-1B5D-4C8B-B9AB-1839B3AB343B}"/>
              </a:ext>
            </a:extLst>
          </p:cNvPr>
          <p:cNvCxnSpPr/>
          <p:nvPr/>
        </p:nvCxnSpPr>
        <p:spPr>
          <a:xfrm>
            <a:off x="5265176" y="3786548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74E1D6A-8683-4D89-BF5F-9C711A3A2E4C}"/>
              </a:ext>
            </a:extLst>
          </p:cNvPr>
          <p:cNvSpPr txBox="1"/>
          <p:nvPr/>
        </p:nvSpPr>
        <p:spPr>
          <a:xfrm>
            <a:off x="5137826" y="386407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FE31E8-ACBC-4A9A-9D9C-C75393234F1E}"/>
              </a:ext>
            </a:extLst>
          </p:cNvPr>
          <p:cNvCxnSpPr/>
          <p:nvPr/>
        </p:nvCxnSpPr>
        <p:spPr>
          <a:xfrm>
            <a:off x="1147288" y="4666913"/>
            <a:ext cx="6336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ACC2E9-E8DF-429C-B88D-235CA47EB304}"/>
                  </a:ext>
                </a:extLst>
              </p:cNvPr>
              <p:cNvSpPr txBox="1"/>
              <p:nvPr/>
            </p:nvSpPr>
            <p:spPr>
              <a:xfrm>
                <a:off x="7259423" y="4471655"/>
                <a:ext cx="157646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5ACC2E9-E8DF-429C-B88D-235CA47EB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23" y="4471655"/>
                <a:ext cx="15764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313E9D-70EF-49E0-BB42-57CFE8C9DCFC}"/>
              </a:ext>
            </a:extLst>
          </p:cNvPr>
          <p:cNvCxnSpPr>
            <a:cxnSpLocks/>
          </p:cNvCxnSpPr>
          <p:nvPr/>
        </p:nvCxnSpPr>
        <p:spPr>
          <a:xfrm>
            <a:off x="4621066" y="3784941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AE823D1-3249-4053-A7F3-AA837A53CF50}"/>
              </a:ext>
            </a:extLst>
          </p:cNvPr>
          <p:cNvSpPr txBox="1"/>
          <p:nvPr/>
        </p:nvSpPr>
        <p:spPr>
          <a:xfrm>
            <a:off x="4493716" y="3862465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2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3C47A2-C500-4688-9374-02863FBB5827}"/>
              </a:ext>
            </a:extLst>
          </p:cNvPr>
          <p:cNvCxnSpPr>
            <a:cxnSpLocks/>
          </p:cNvCxnSpPr>
          <p:nvPr/>
        </p:nvCxnSpPr>
        <p:spPr>
          <a:xfrm>
            <a:off x="4619637" y="4586645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D7F9F1E-D91A-4A26-9FDF-523CC3149A12}"/>
              </a:ext>
            </a:extLst>
          </p:cNvPr>
          <p:cNvSpPr txBox="1"/>
          <p:nvPr/>
        </p:nvSpPr>
        <p:spPr>
          <a:xfrm>
            <a:off x="4492287" y="4664169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200" dirty="0"/>
              <a:t>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5A7D85-4D66-4CF5-8E59-330D6DFE3825}"/>
              </a:ext>
            </a:extLst>
          </p:cNvPr>
          <p:cNvCxnSpPr>
            <a:cxnSpLocks/>
          </p:cNvCxnSpPr>
          <p:nvPr/>
        </p:nvCxnSpPr>
        <p:spPr>
          <a:xfrm>
            <a:off x="4619388" y="4198184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5FE9129-0E73-4F19-91E2-562B3FEB4E2F}"/>
              </a:ext>
            </a:extLst>
          </p:cNvPr>
          <p:cNvSpPr txBox="1"/>
          <p:nvPr/>
        </p:nvSpPr>
        <p:spPr>
          <a:xfrm>
            <a:off x="4492038" y="4275708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200" dirty="0"/>
              <a:t>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7B8068B-5118-40A6-98FE-2B1226F35BDC}"/>
              </a:ext>
            </a:extLst>
          </p:cNvPr>
          <p:cNvCxnSpPr>
            <a:cxnSpLocks/>
          </p:cNvCxnSpPr>
          <p:nvPr/>
        </p:nvCxnSpPr>
        <p:spPr>
          <a:xfrm>
            <a:off x="4619388" y="5490754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59E5555-B846-4377-A1FD-F96925F38B7E}"/>
              </a:ext>
            </a:extLst>
          </p:cNvPr>
          <p:cNvSpPr txBox="1"/>
          <p:nvPr/>
        </p:nvSpPr>
        <p:spPr>
          <a:xfrm>
            <a:off x="4491789" y="5580906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200" dirty="0"/>
              <a:t>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DFF84F7-4D7E-492E-A7CB-A75986B7B7F4}"/>
              </a:ext>
            </a:extLst>
          </p:cNvPr>
          <p:cNvCxnSpPr/>
          <p:nvPr/>
        </p:nvCxnSpPr>
        <p:spPr>
          <a:xfrm>
            <a:off x="5260129" y="5508898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AC94BB-90BE-4C20-9598-9E332D287EAC}"/>
              </a:ext>
            </a:extLst>
          </p:cNvPr>
          <p:cNvSpPr txBox="1"/>
          <p:nvPr/>
        </p:nvSpPr>
        <p:spPr>
          <a:xfrm>
            <a:off x="5132779" y="558642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CA664E-742A-4AD7-9544-55925702EAE0}"/>
              </a:ext>
            </a:extLst>
          </p:cNvPr>
          <p:cNvCxnSpPr/>
          <p:nvPr/>
        </p:nvCxnSpPr>
        <p:spPr>
          <a:xfrm>
            <a:off x="5867500" y="5490005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36E095F-2B40-48F4-8452-B9ED50EC94E8}"/>
              </a:ext>
            </a:extLst>
          </p:cNvPr>
          <p:cNvSpPr txBox="1"/>
          <p:nvPr/>
        </p:nvSpPr>
        <p:spPr>
          <a:xfrm>
            <a:off x="5739901" y="55982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99F10C7-176F-469C-A24D-D88E2CD8B480}"/>
              </a:ext>
            </a:extLst>
          </p:cNvPr>
          <p:cNvCxnSpPr/>
          <p:nvPr/>
        </p:nvCxnSpPr>
        <p:spPr>
          <a:xfrm>
            <a:off x="1938819" y="5497165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E619286-10D7-486C-BCE4-163A0BB754DE}"/>
              </a:ext>
            </a:extLst>
          </p:cNvPr>
          <p:cNvSpPr txBox="1"/>
          <p:nvPr/>
        </p:nvSpPr>
        <p:spPr>
          <a:xfrm>
            <a:off x="1763688" y="560027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/>
              <a:t>-5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4BA5B47-FB30-4760-98ED-1F1FF67C5F17}"/>
              </a:ext>
            </a:extLst>
          </p:cNvPr>
          <p:cNvCxnSpPr>
            <a:cxnSpLocks/>
          </p:cNvCxnSpPr>
          <p:nvPr/>
        </p:nvCxnSpPr>
        <p:spPr>
          <a:xfrm>
            <a:off x="5867500" y="4195102"/>
            <a:ext cx="161649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656625-1857-4A95-8973-44B8598371B6}"/>
              </a:ext>
            </a:extLst>
          </p:cNvPr>
          <p:cNvCxnSpPr>
            <a:cxnSpLocks/>
          </p:cNvCxnSpPr>
          <p:nvPr/>
        </p:nvCxnSpPr>
        <p:spPr>
          <a:xfrm>
            <a:off x="1938819" y="4580296"/>
            <a:ext cx="5545175" cy="173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84D6D6-659F-416E-8058-0B8D448011A2}"/>
              </a:ext>
            </a:extLst>
          </p:cNvPr>
          <p:cNvCxnSpPr>
            <a:cxnSpLocks/>
          </p:cNvCxnSpPr>
          <p:nvPr/>
        </p:nvCxnSpPr>
        <p:spPr>
          <a:xfrm flipH="1">
            <a:off x="1147289" y="4195102"/>
            <a:ext cx="47202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B8D407-F567-4972-AFA9-8C85136E8E03}"/>
              </a:ext>
            </a:extLst>
          </p:cNvPr>
          <p:cNvCxnSpPr>
            <a:cxnSpLocks/>
          </p:cNvCxnSpPr>
          <p:nvPr/>
        </p:nvCxnSpPr>
        <p:spPr>
          <a:xfrm flipH="1">
            <a:off x="1147288" y="3784941"/>
            <a:ext cx="41128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1131134F-3041-4782-A603-D1065F78D1A8}"/>
              </a:ext>
            </a:extLst>
          </p:cNvPr>
          <p:cNvSpPr/>
          <p:nvPr/>
        </p:nvSpPr>
        <p:spPr>
          <a:xfrm rot="16200000">
            <a:off x="5436256" y="4749606"/>
            <a:ext cx="268573" cy="593919"/>
          </a:xfrm>
          <a:prstGeom prst="leftBrace">
            <a:avLst>
              <a:gd name="adj1" fmla="val 13598"/>
              <a:gd name="adj2" fmla="val 488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15752A8-532D-4261-9FC5-1A297F6FE3A1}"/>
              </a:ext>
            </a:extLst>
          </p:cNvPr>
          <p:cNvSpPr/>
          <p:nvPr/>
        </p:nvSpPr>
        <p:spPr>
          <a:xfrm rot="16200000">
            <a:off x="6544921" y="4243884"/>
            <a:ext cx="268573" cy="1623416"/>
          </a:xfrm>
          <a:prstGeom prst="leftBrace">
            <a:avLst>
              <a:gd name="adj1" fmla="val 13598"/>
              <a:gd name="adj2" fmla="val 4888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16750" name="Oval 116749">
            <a:extLst>
              <a:ext uri="{FF2B5EF4-FFF2-40B4-BE49-F238E27FC236}">
                <a16:creationId xmlns:a16="http://schemas.microsoft.com/office/drawing/2014/main" id="{8AF98784-8FCF-494B-B71C-0B635B9E9D11}"/>
              </a:ext>
            </a:extLst>
          </p:cNvPr>
          <p:cNvSpPr/>
          <p:nvPr/>
        </p:nvSpPr>
        <p:spPr>
          <a:xfrm>
            <a:off x="5220088" y="3739408"/>
            <a:ext cx="80086" cy="800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1560D-54C8-4B57-9774-2C7DE68EB91E}"/>
                  </a:ext>
                </a:extLst>
              </p:cNvPr>
              <p:cNvSpPr txBox="1"/>
              <p:nvPr/>
            </p:nvSpPr>
            <p:spPr>
              <a:xfrm>
                <a:off x="1172214" y="5198231"/>
                <a:ext cx="7416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s-I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s-I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s-I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1560D-54C8-4B57-9774-2C7DE68EB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14" y="5198231"/>
                <a:ext cx="741678" cy="184666"/>
              </a:xfrm>
              <a:prstGeom prst="rect">
                <a:avLst/>
              </a:prstGeom>
              <a:blipFill>
                <a:blip r:embed="rId9"/>
                <a:stretch>
                  <a:fillRect l="-820" r="-82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FE33089-B8BE-42E0-80B7-023B4D5904B4}"/>
              </a:ext>
            </a:extLst>
          </p:cNvPr>
          <p:cNvCxnSpPr>
            <a:cxnSpLocks/>
          </p:cNvCxnSpPr>
          <p:nvPr/>
        </p:nvCxnSpPr>
        <p:spPr>
          <a:xfrm flipH="1">
            <a:off x="1147288" y="5490005"/>
            <a:ext cx="791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2CDBA8-2B21-4C60-84C2-A55971E53891}"/>
                  </a:ext>
                </a:extLst>
              </p:cNvPr>
              <p:cNvSpPr txBox="1"/>
              <p:nvPr/>
            </p:nvSpPr>
            <p:spPr>
              <a:xfrm>
                <a:off x="3205778" y="5198231"/>
                <a:ext cx="7416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s-I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s-I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2CDBA8-2B21-4C60-84C2-A55971E53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78" y="5198231"/>
                <a:ext cx="741678" cy="184666"/>
              </a:xfrm>
              <a:prstGeom prst="rect">
                <a:avLst/>
              </a:prstGeom>
              <a:blipFill>
                <a:blip r:embed="rId10"/>
                <a:stretch>
                  <a:fillRect l="-1639" r="-3279" b="-3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7C20B3-5DAA-46B3-8AD6-37CD08F6B502}"/>
              </a:ext>
            </a:extLst>
          </p:cNvPr>
          <p:cNvCxnSpPr>
            <a:cxnSpLocks/>
          </p:cNvCxnSpPr>
          <p:nvPr/>
        </p:nvCxnSpPr>
        <p:spPr>
          <a:xfrm>
            <a:off x="1944440" y="5492690"/>
            <a:ext cx="3315689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62B4E0-DEBE-4139-97E3-1C6CCA9D2DDF}"/>
                  </a:ext>
                </a:extLst>
              </p:cNvPr>
              <p:cNvSpPr txBox="1"/>
              <p:nvPr/>
            </p:nvSpPr>
            <p:spPr>
              <a:xfrm>
                <a:off x="5139055" y="5204205"/>
                <a:ext cx="7416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s-I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s-I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62B4E0-DEBE-4139-97E3-1C6CCA9D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55" y="5204205"/>
                <a:ext cx="741678" cy="184666"/>
              </a:xfrm>
              <a:prstGeom prst="rect">
                <a:avLst/>
              </a:prstGeom>
              <a:blipFill>
                <a:blip r:embed="rId11"/>
                <a:stretch>
                  <a:fillRect l="-4098" r="-820" b="-3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0FEFA3-33C6-4F5C-A0A6-B2FE5AC57768}"/>
              </a:ext>
            </a:extLst>
          </p:cNvPr>
          <p:cNvCxnSpPr>
            <a:cxnSpLocks/>
          </p:cNvCxnSpPr>
          <p:nvPr/>
        </p:nvCxnSpPr>
        <p:spPr>
          <a:xfrm>
            <a:off x="5260129" y="5490005"/>
            <a:ext cx="62060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9A3A6F-C8E9-4EFE-B5BA-D62BB46E5BDA}"/>
                  </a:ext>
                </a:extLst>
              </p:cNvPr>
              <p:cNvSpPr txBox="1"/>
              <p:nvPr/>
            </p:nvSpPr>
            <p:spPr>
              <a:xfrm>
                <a:off x="6330654" y="5204205"/>
                <a:ext cx="7416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s-I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s-I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s-I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s-I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9A3A6F-C8E9-4EFE-B5BA-D62BB46E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654" y="5204205"/>
                <a:ext cx="741678" cy="184666"/>
              </a:xfrm>
              <a:prstGeom prst="rect">
                <a:avLst/>
              </a:prstGeom>
              <a:blipFill>
                <a:blip r:embed="rId12"/>
                <a:stretch>
                  <a:fillRect l="-4098" r="-4098" b="-3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DB473D6-05D9-4547-B182-7392301180C2}"/>
              </a:ext>
            </a:extLst>
          </p:cNvPr>
          <p:cNvCxnSpPr>
            <a:cxnSpLocks/>
          </p:cNvCxnSpPr>
          <p:nvPr/>
        </p:nvCxnSpPr>
        <p:spPr>
          <a:xfrm>
            <a:off x="5874422" y="5489344"/>
            <a:ext cx="161649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5A8334-9742-4EF2-BD80-401D38D46C58}"/>
              </a:ext>
            </a:extLst>
          </p:cNvPr>
          <p:cNvSpPr/>
          <p:nvPr/>
        </p:nvSpPr>
        <p:spPr>
          <a:xfrm>
            <a:off x="5827812" y="4154729"/>
            <a:ext cx="80086" cy="800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C0C33-D4E3-454B-8727-05B30CC2635D}"/>
              </a:ext>
            </a:extLst>
          </p:cNvPr>
          <p:cNvSpPr/>
          <p:nvPr/>
        </p:nvSpPr>
        <p:spPr>
          <a:xfrm>
            <a:off x="1895956" y="4546405"/>
            <a:ext cx="80086" cy="800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D6AD1B-A241-45C5-A76D-AD79C33EFF89}"/>
              </a:ext>
            </a:extLst>
          </p:cNvPr>
          <p:cNvSpPr/>
          <p:nvPr/>
        </p:nvSpPr>
        <p:spPr>
          <a:xfrm>
            <a:off x="1905392" y="5452647"/>
            <a:ext cx="80086" cy="800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60160A-979A-41DF-8AAE-64B8709F07F9}"/>
              </a:ext>
            </a:extLst>
          </p:cNvPr>
          <p:cNvSpPr/>
          <p:nvPr/>
        </p:nvSpPr>
        <p:spPr>
          <a:xfrm>
            <a:off x="5226696" y="5449301"/>
            <a:ext cx="80086" cy="800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D473BB6-B647-451E-AD6F-F47CE05FEF01}"/>
              </a:ext>
            </a:extLst>
          </p:cNvPr>
          <p:cNvSpPr/>
          <p:nvPr/>
        </p:nvSpPr>
        <p:spPr>
          <a:xfrm>
            <a:off x="5827393" y="5449301"/>
            <a:ext cx="80086" cy="800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365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7" grpId="0" animBg="1"/>
      <p:bldP spid="116760" grpId="0" animBg="1"/>
      <p:bldP spid="7" grpId="0" animBg="1"/>
      <p:bldP spid="9" grpId="0" animBg="1"/>
      <p:bldP spid="116750" grpId="0" animBg="1"/>
      <p:bldP spid="12" grpId="0"/>
      <p:bldP spid="13" grpId="0"/>
      <p:bldP spid="20" grpId="0"/>
      <p:bldP spid="22" grpId="0"/>
      <p:bldP spid="23" grpId="0" animBg="1"/>
      <p:bldP spid="24" grpId="0" animBg="1"/>
      <p:bldP spid="25" grpId="0" animBg="1"/>
      <p:bldP spid="30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Stærri þáttunardæmi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50088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Stundum þarf að þátta með nýjum leiðum</a:t>
                </a:r>
              </a:p>
              <a:p>
                <a:r>
                  <a:rPr lang="is-IS" dirty="0"/>
                  <a:t>T.d. Í dæmi 7b,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s-IS" dirty="0"/>
              </a:p>
              <a:p>
                <a:r>
                  <a:rPr lang="is-IS" dirty="0"/>
                  <a:t>Pælingin hér er að gefa sér að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b="0" dirty="0"/>
              </a:p>
              <a:p>
                <a:r>
                  <a:rPr lang="is-IS" dirty="0"/>
                  <a:t>Það er sett í jöfnuna tímabundið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s-IS" dirty="0"/>
              </a:p>
              <a:p>
                <a:r>
                  <a:rPr lang="is-IS" dirty="0"/>
                  <a:t>Þetta leyst með 2. stigs jöfnu eða núllþáttun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is-IS" b="0" dirty="0"/>
              </a:p>
              <a:p>
                <a:r>
                  <a:rPr lang="is-IS" dirty="0"/>
                  <a:t>Lausnirnar verða því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s-IS" dirty="0"/>
                  <a:t> og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is-IS" dirty="0"/>
                  <a:t> </a:t>
                </a:r>
              </a:p>
              <a:p>
                <a:r>
                  <a:rPr lang="is-IS" dirty="0"/>
                  <a:t>Ef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 þá er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 =±</m:t>
                    </m:r>
                    <m:rad>
                      <m:radPr>
                        <m:degHide m:val="on"/>
                        <m:ctrlPr>
                          <a:rPr lang="is-I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endParaRPr lang="is-IS" dirty="0"/>
              </a:p>
              <a:p>
                <a:r>
                  <a:rPr lang="is-IS" dirty="0"/>
                  <a:t>Svo lausnirnar eru því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 =±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is-IS" dirty="0"/>
                  <a:t> og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 =±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rad>
                  </m:oMath>
                </a14:m>
                <a:endParaRPr lang="is-IS" dirty="0"/>
              </a:p>
              <a:p>
                <a:r>
                  <a:rPr lang="is-IS" dirty="0"/>
                  <a:t>Nema hvað það er ekki mínus undir rót svo bara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 =±1</m:t>
                    </m:r>
                  </m:oMath>
                </a14:m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50088" cy="5410200"/>
              </a:xfrm>
              <a:blipFill>
                <a:blip r:embed="rId2"/>
                <a:stretch>
                  <a:fillRect l="-757" t="-10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760961-F51A-4420-B6AF-014EB7A4A91E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EFD79E-0332-4062-AE21-86AB0A63B264}"/>
                  </a:ext>
                </a:extLst>
              </p:cNvPr>
              <p:cNvSpPr txBox="1"/>
              <p:nvPr/>
            </p:nvSpPr>
            <p:spPr>
              <a:xfrm>
                <a:off x="6608824" y="1730575"/>
                <a:ext cx="1851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dirty="0"/>
                  <a:t>Ef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s-IS" dirty="0"/>
                  <a:t>, þá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EFD79E-0332-4062-AE21-86AB0A63B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24" y="1730575"/>
                <a:ext cx="1851607" cy="646331"/>
              </a:xfrm>
              <a:prstGeom prst="rect">
                <a:avLst/>
              </a:prstGeom>
              <a:blipFill>
                <a:blip r:embed="rId3"/>
                <a:stretch>
                  <a:fillRect l="-2632" t="-4717" b="-471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765C23-F589-4F3A-BF70-AD792FFD4CB7}"/>
              </a:ext>
            </a:extLst>
          </p:cNvPr>
          <p:cNvCxnSpPr>
            <a:stCxn id="5" idx="2"/>
          </p:cNvCxnSpPr>
          <p:nvPr/>
        </p:nvCxnSpPr>
        <p:spPr>
          <a:xfrm flipH="1">
            <a:off x="6588224" y="2376906"/>
            <a:ext cx="946404" cy="47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39221F-87D4-4300-BD91-7508AA8D6393}"/>
              </a:ext>
            </a:extLst>
          </p:cNvPr>
          <p:cNvCxnSpPr>
            <a:cxnSpLocks/>
          </p:cNvCxnSpPr>
          <p:nvPr/>
        </p:nvCxnSpPr>
        <p:spPr>
          <a:xfrm flipH="1">
            <a:off x="6515619" y="4869160"/>
            <a:ext cx="792088" cy="2731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Margliðuójöfnur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/>
          <a:lstStyle/>
          <a:p>
            <a:r>
              <a:rPr lang="is-IS" dirty="0"/>
              <a:t>Byrjum á að reikna ójöfnuna reikningslega</a:t>
            </a:r>
          </a:p>
          <a:p>
            <a:r>
              <a:rPr lang="is-IS" dirty="0"/>
              <a:t>Í grunnin leysist eins og venjuleg margliða</a:t>
            </a:r>
          </a:p>
          <a:p>
            <a:r>
              <a:rPr lang="is-IS" dirty="0"/>
              <a:t>Getum hér notað annarsstigsjöfnuna til að finna út að x er ½ eða 9</a:t>
            </a:r>
          </a:p>
          <a:p>
            <a:r>
              <a:rPr lang="is-IS" dirty="0"/>
              <a:t>Prófum að setja inn lægra en ½, tölu á milli ½ og 9, tölu sem er hærri en 9</a:t>
            </a:r>
          </a:p>
          <a:p>
            <a:r>
              <a:rPr lang="is-IS" dirty="0"/>
              <a:t>Þannig sjáum við hvað er í boði</a:t>
            </a:r>
          </a:p>
          <a:p>
            <a:r>
              <a:rPr lang="is-IS" dirty="0"/>
              <a:t>Svörin eiga að vera minna 0 (mínustölur)</a:t>
            </a:r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58251"/>
              </p:ext>
            </p:extLst>
          </p:nvPr>
        </p:nvGraphicFramePr>
        <p:xfrm>
          <a:off x="6410970" y="1391166"/>
          <a:ext cx="25098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203040" progId="Equation.3">
                  <p:embed/>
                </p:oleObj>
              </mc:Choice>
              <mc:Fallback>
                <p:oleObj name="Equation" r:id="rId2" imgW="10540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970" y="1391166"/>
                        <a:ext cx="25098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1259632" y="5013176"/>
          <a:ext cx="28114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03040" progId="Equation.3">
                  <p:embed/>
                </p:oleObj>
              </mc:Choice>
              <mc:Fallback>
                <p:oleObj name="Equation" r:id="rId4" imgW="11808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13176"/>
                        <a:ext cx="28114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1287463" y="5517232"/>
          <a:ext cx="2901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203040" progId="Equation.3">
                  <p:embed/>
                </p:oleObj>
              </mc:Choice>
              <mc:Fallback>
                <p:oleObj name="Equation" r:id="rId6" imgW="12189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517232"/>
                        <a:ext cx="2901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259632" y="5970736"/>
          <a:ext cx="32654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203040" progId="Equation.3">
                  <p:embed/>
                </p:oleObj>
              </mc:Choice>
              <mc:Fallback>
                <p:oleObj name="Equation" r:id="rId8" imgW="13716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970736"/>
                        <a:ext cx="32654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5796136" y="5229200"/>
          <a:ext cx="14239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6880" imgH="393480" progId="Equation.3">
                  <p:embed/>
                </p:oleObj>
              </mc:Choice>
              <mc:Fallback>
                <p:oleObj name="Equation" r:id="rId10" imgW="59688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229200"/>
                        <a:ext cx="142398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4" descr="C:\Users\Notandi\AppData\Local\Microsoft\Windows\Temporary Internet Files\Content.IE5\OFCJDSHI\MC900441310[1]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39952" y="5373216"/>
            <a:ext cx="723528" cy="72352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07D36-33FC-4586-A7C8-C7AF109381FF}"/>
              </a:ext>
            </a:extLst>
          </p:cNvPr>
          <p:cNvSpPr txBox="1"/>
          <p:nvPr/>
        </p:nvSpPr>
        <p:spPr>
          <a:xfrm>
            <a:off x="6942446" y="1941661"/>
            <a:ext cx="19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Svar á að vera í mínus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360015-BE9B-4F4C-94FF-8F6E404E5B50}"/>
              </a:ext>
            </a:extLst>
          </p:cNvPr>
          <p:cNvCxnSpPr/>
          <p:nvPr/>
        </p:nvCxnSpPr>
        <p:spPr>
          <a:xfrm flipV="1">
            <a:off x="8172400" y="1772816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A381D-B893-4E0A-AF14-B60BC596557B}"/>
              </a:ext>
            </a:extLst>
          </p:cNvPr>
          <p:cNvCxnSpPr>
            <a:endCxn id="116739" idx="3"/>
          </p:cNvCxnSpPr>
          <p:nvPr/>
        </p:nvCxnSpPr>
        <p:spPr>
          <a:xfrm>
            <a:off x="1259632" y="5254476"/>
            <a:ext cx="28114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B48457-8C59-4B9F-B9A7-82050BA66A66}"/>
              </a:ext>
            </a:extLst>
          </p:cNvPr>
          <p:cNvCxnSpPr>
            <a:cxnSpLocks/>
            <a:endCxn id="116743" idx="3"/>
          </p:cNvCxnSpPr>
          <p:nvPr/>
        </p:nvCxnSpPr>
        <p:spPr>
          <a:xfrm flipV="1">
            <a:off x="1259632" y="6212036"/>
            <a:ext cx="3265487" cy="220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A9447E-AB9C-4D44-9921-DD5559D7A617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8-10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B8561-C38E-40EB-879E-EA6019A38224}"/>
              </a:ext>
            </a:extLst>
          </p:cNvPr>
          <p:cNvSpPr txBox="1"/>
          <p:nvPr/>
        </p:nvSpPr>
        <p:spPr>
          <a:xfrm>
            <a:off x="5396018" y="6398696"/>
            <a:ext cx="33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Á næstu glæru er sýnd talnalínuleiðin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777</Words>
  <Application>Microsoft Office PowerPoint</Application>
  <PresentationFormat>On-screen Show (4:3)</PresentationFormat>
  <Paragraphs>168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2, Nokkur mikilvæg föll Margliðuföll. Æfing 2.2</vt:lpstr>
      <vt:lpstr>Finna núllstöðvar</vt:lpstr>
      <vt:lpstr>Venjuleg þáttun</vt:lpstr>
      <vt:lpstr>Stærri þáttunardæmi</vt:lpstr>
      <vt:lpstr>Stærri þáttunardæmi</vt:lpstr>
      <vt:lpstr>Stærri þáttunardæmi</vt:lpstr>
      <vt:lpstr>Formerkjamyndir</vt:lpstr>
      <vt:lpstr>Stærri þáttunardæmi</vt:lpstr>
      <vt:lpstr>Margliðuójöfnur</vt:lpstr>
      <vt:lpstr>Margliðuójöfnur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2021-04-09T11:19:48Z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