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0"/>
  </p:notesMasterIdLst>
  <p:sldIdLst>
    <p:sldId id="313" r:id="rId3"/>
    <p:sldId id="290" r:id="rId4"/>
    <p:sldId id="317" r:id="rId5"/>
    <p:sldId id="318" r:id="rId6"/>
    <p:sldId id="314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0716C-5226-4064-881C-F14B2655C28A}" v="149" dt="2020-09-27T22:29:05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9/28/2020 10:42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9/28/2020 10:42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9/28/2020 10:42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9/28/2020 10:42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9/28/2020 10:42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9/28/2020 10:42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9/28/2020 10:42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9/28/2020 10:42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9/28/2020 10:42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9/28/2020 10:42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9/28/2020 10:42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9/28/2020 10:42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9/28/2020 10:42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0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Nokkur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mikilvæg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Vísisföll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og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ræð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Gildatöflur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2.3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Teikna feril falla með gildatöflu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Ath... Endurtekning úr glæru fyrir æfingu 2.1.</a:t>
            </a:r>
          </a:p>
          <a:p>
            <a:r>
              <a:rPr lang="is-IS" dirty="0"/>
              <a:t>Markmiðið er að þið fáið tilfinningu fyrir föllum.</a:t>
            </a:r>
          </a:p>
          <a:p>
            <a:r>
              <a:rPr lang="is-IS" dirty="0"/>
              <a:t>Til eru nokkrar leiðir til að teikna föll</a:t>
            </a:r>
          </a:p>
          <a:p>
            <a:pPr lvl="1"/>
            <a:r>
              <a:rPr lang="is-IS" dirty="0"/>
              <a:t>Nota grafískan vasareiknir</a:t>
            </a:r>
          </a:p>
          <a:p>
            <a:pPr lvl="1"/>
            <a:r>
              <a:rPr lang="is-IS" dirty="0"/>
              <a:t>Nota Geogebra eða önnur forrit t.d. Desmos</a:t>
            </a:r>
          </a:p>
          <a:p>
            <a:pPr lvl="1"/>
            <a:r>
              <a:rPr lang="is-IS" b="1" dirty="0"/>
              <a:t>Búa til gildatöflu </a:t>
            </a:r>
            <a:r>
              <a:rPr lang="is-IS" b="1" dirty="0">
                <a:sym typeface="Wingdings" panose="05000000000000000000" pitchFamily="2" charset="2"/>
              </a:rPr>
              <a:t> Megináhersla í æfingu 2.3</a:t>
            </a:r>
            <a:endParaRPr lang="is-IS" b="1" dirty="0"/>
          </a:p>
          <a:p>
            <a:r>
              <a:rPr lang="is-IS" dirty="0"/>
              <a:t>Þið ráðið hvaða leið þið notið en í prófum þarf að kunna að gera gildatöflu.</a:t>
            </a:r>
          </a:p>
          <a:p>
            <a:r>
              <a:rPr lang="is-IS" dirty="0"/>
              <a:t>Gildatafla er eitthvað sem allir eiga að hafa gert einhvertíman á ævinni. Allavega í æfingu 2.1 </a:t>
            </a:r>
            <a:r>
              <a:rPr lang="is-IS" dirty="0">
                <a:sym typeface="Wingdings" panose="05000000000000000000" pitchFamily="2" charset="2"/>
              </a:rPr>
              <a:t></a:t>
            </a:r>
            <a:endParaRPr lang="is-IS" dirty="0"/>
          </a:p>
          <a:p>
            <a:r>
              <a:rPr lang="is-IS" dirty="0"/>
              <a:t>Hægt er að nota vasareikna til að reikna gildatöflur.</a:t>
            </a:r>
          </a:p>
          <a:p>
            <a:r>
              <a:rPr lang="is-IS" dirty="0"/>
              <a:t>Næsta glærar sýnir hvernig á að gera þetta handvirkt.</a:t>
            </a:r>
          </a:p>
          <a:p>
            <a:endParaRPr lang="is-I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523B1-A7B4-4DA3-B827-298B48B27AF7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Vísisföll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is-IS" dirty="0"/>
              <a:t>Eru föll sem fara stigvaxandi eða minnkandi.</a:t>
            </a:r>
          </a:p>
          <a:p>
            <a:r>
              <a:rPr lang="is-IS" dirty="0"/>
              <a:t>„Minnka veldisvöxt.“ í Covid ástandinu var að minnka þetta stigvaxandi fall.</a:t>
            </a:r>
          </a:p>
          <a:p>
            <a:r>
              <a:rPr lang="is-IS" dirty="0"/>
              <a:t>Hér eru myndir af vísisföllum.</a:t>
            </a:r>
          </a:p>
          <a:p>
            <a:endParaRPr lang="is-I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523B1-A7B4-4DA3-B827-298B48B27AF7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5B139-CDF5-4271-878B-D41CF952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23243"/>
            <a:ext cx="3414909" cy="283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CF660F-4E49-4D39-8904-DCF00848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41" y="3406475"/>
            <a:ext cx="3456259" cy="2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Ræð föll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Þegar verið var að vinna með ræð föll í skilgreiningar- og myndmengjadæmum kom fyrir að engin lausn var til.</a:t>
                </a:r>
              </a:p>
              <a:p>
                <a:r>
                  <a:rPr lang="is-IS" dirty="0"/>
                  <a:t>Dæmi um það er í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is-IS" dirty="0"/>
                  <a:t> en þar getur x ekki verið -2 og y getur ekki verið 0.</a:t>
                </a:r>
              </a:p>
              <a:p>
                <a:r>
                  <a:rPr lang="is-IS" dirty="0"/>
                  <a:t>Í dæmi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is-IS" dirty="0"/>
                  <a:t> getur x ekki verð 1 og ekki heldur y.</a:t>
                </a:r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  <a:blipFill>
                <a:blip r:embed="rId2"/>
                <a:stretch>
                  <a:fillRect l="-784" t="-1015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A523B1-A7B4-4DA3-B827-298B48B27AF7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48C15-753D-4D54-AE55-AC4A0E2DC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989327"/>
            <a:ext cx="3244213" cy="2566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468A53-2705-4E2A-A95C-47B59C8A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37" y="3989327"/>
            <a:ext cx="2588084" cy="25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s-IS" dirty="0"/>
                  <a:t>Gildatafla fyrir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355E1-7D92-42B4-BA15-2E4322A9C9A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Tekið á bilinu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−4,4</m:t>
                        </m:r>
                      </m:e>
                    </m:d>
                  </m:oMath>
                </a14:m>
                <a:r>
                  <a:rPr lang="is-IS" dirty="0"/>
                  <a:t> sem þýðir bilið -4 til 4.</a:t>
                </a:r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r>
                  <a:rPr lang="is-IS" dirty="0"/>
                  <a:t>Þetta er svo teiknað á næstu glæru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355E1-7D92-42B4-BA15-2E4322A9C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93568"/>
              </a:xfrm>
              <a:blipFill>
                <a:blip r:embed="rId3"/>
                <a:stretch>
                  <a:fillRect l="-784" t="-922" b="-149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7A7219B-ED5A-4871-8DA1-807F6A7103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549211"/>
                  </p:ext>
                </p:extLst>
              </p:nvPr>
            </p:nvGraphicFramePr>
            <p:xfrm>
              <a:off x="1187624" y="2060848"/>
              <a:ext cx="6096000" cy="373691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392254696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74180187"/>
                        </a:ext>
                      </a:extLst>
                    </a:gridCol>
                    <a:gridCol w="4583832">
                      <a:extLst>
                        <a:ext uri="{9D8B030D-6E8A-4147-A177-3AD203B41FA5}">
                          <a16:colId xmlns:a16="http://schemas.microsoft.com/office/drawing/2014/main" val="973428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b="0" dirty="0"/>
                            <a:t>x gildin sett í </a:t>
                          </a:r>
                          <a14:m>
                            <m:oMath xmlns:m="http://schemas.openxmlformats.org/officeDocument/2006/math">
                              <m:r>
                                <a:rPr lang="is-IS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s-IS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b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s-IS" b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oMath>
                          </a14:m>
                          <a:r>
                            <a:rPr lang="is-IS" dirty="0"/>
                            <a:t> </a:t>
                          </a:r>
                          <a:r>
                            <a:rPr lang="is-IS" b="0" dirty="0"/>
                            <a:t>og svar sett í 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6185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96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21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095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378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188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220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37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94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5180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7A7219B-ED5A-4871-8DA1-807F6A7103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549211"/>
                  </p:ext>
                </p:extLst>
              </p:nvPr>
            </p:nvGraphicFramePr>
            <p:xfrm>
              <a:off x="1187624" y="2060848"/>
              <a:ext cx="6096000" cy="377228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392254696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74180187"/>
                        </a:ext>
                      </a:extLst>
                    </a:gridCol>
                    <a:gridCol w="4583832">
                      <a:extLst>
                        <a:ext uri="{9D8B030D-6E8A-4147-A177-3AD203B41FA5}">
                          <a16:colId xmlns:a16="http://schemas.microsoft.com/office/drawing/2014/main" val="973428742"/>
                        </a:ext>
                      </a:extLst>
                    </a:gridCol>
                  </a:tblGrid>
                  <a:tr h="4347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4"/>
                          <a:stretch>
                            <a:fillRect l="-33068" t="-7042" r="-531" b="-780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6185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96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21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095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378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188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220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37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94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51803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22BEF-26CA-449E-88C7-1CE678132AF6}"/>
                  </a:ext>
                </a:extLst>
              </p:cNvPr>
              <p:cNvSpPr txBox="1"/>
              <p:nvPr/>
            </p:nvSpPr>
            <p:spPr>
              <a:xfrm>
                <a:off x="2627784" y="2492896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22BEF-26CA-449E-88C7-1CE67813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92896"/>
                <a:ext cx="2839752" cy="39183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28A99-3749-45C9-BE9C-06C7EEA59519}"/>
                  </a:ext>
                </a:extLst>
              </p:cNvPr>
              <p:cNvSpPr txBox="1"/>
              <p:nvPr/>
            </p:nvSpPr>
            <p:spPr>
              <a:xfrm>
                <a:off x="2627784" y="2845860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28A99-3749-45C9-BE9C-06C7EEA5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45860"/>
                <a:ext cx="2839752" cy="39183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DAD298-9A9E-4691-BFE4-746B10283D2D}"/>
                  </a:ext>
                </a:extLst>
              </p:cNvPr>
              <p:cNvSpPr txBox="1"/>
              <p:nvPr/>
            </p:nvSpPr>
            <p:spPr>
              <a:xfrm>
                <a:off x="2627784" y="3241495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DAD298-9A9E-4691-BFE4-746B1028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241495"/>
                <a:ext cx="2839752" cy="39183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28EE00-7B45-4F1A-B669-75E9B9CF016B}"/>
                  </a:ext>
                </a:extLst>
              </p:cNvPr>
              <p:cNvSpPr txBox="1"/>
              <p:nvPr/>
            </p:nvSpPr>
            <p:spPr>
              <a:xfrm>
                <a:off x="2627784" y="3607386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28EE00-7B45-4F1A-B669-75E9B9CF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07386"/>
                <a:ext cx="2839752" cy="39183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B134E-E496-4E72-B3D8-25D4C6B2EAF1}"/>
                  </a:ext>
                </a:extLst>
              </p:cNvPr>
              <p:cNvSpPr txBox="1"/>
              <p:nvPr/>
            </p:nvSpPr>
            <p:spPr>
              <a:xfrm>
                <a:off x="2627784" y="4720002"/>
                <a:ext cx="236167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B134E-E496-4E72-B3D8-25D4C6B2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720002"/>
                <a:ext cx="2361672" cy="400494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BDCF81-747D-4125-9A41-CEB68BC6A7CA}"/>
                  </a:ext>
                </a:extLst>
              </p:cNvPr>
              <p:cNvSpPr txBox="1"/>
              <p:nvPr/>
            </p:nvSpPr>
            <p:spPr>
              <a:xfrm>
                <a:off x="2627784" y="5079754"/>
                <a:ext cx="228633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s-IS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is-I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16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is-I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16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is-IS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s-IS" sz="16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s-I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lang="is-IS" sz="1600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s-I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is-I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s-I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s-IS" sz="1600" b="1" dirty="0"/>
                  <a:t>6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BDCF81-747D-4125-9A41-CEB68BC6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079754"/>
                <a:ext cx="2286332" cy="400494"/>
              </a:xfrm>
              <a:prstGeom prst="rect">
                <a:avLst/>
              </a:prstGeom>
              <a:blipFill>
                <a:blip r:embed="rId10"/>
                <a:stretch>
                  <a:fillRect r="-533" b="-2121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526DCE-1C32-4082-AC71-DBAC8FF4ED3C}"/>
                  </a:ext>
                </a:extLst>
              </p:cNvPr>
              <p:cNvSpPr txBox="1"/>
              <p:nvPr/>
            </p:nvSpPr>
            <p:spPr>
              <a:xfrm>
                <a:off x="2627784" y="5464722"/>
                <a:ext cx="236167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526DCE-1C32-4082-AC71-DBAC8FF4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464722"/>
                <a:ext cx="2361672" cy="40049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29B96-59D4-41D1-A51E-917BBA68F8F6}"/>
                  </a:ext>
                </a:extLst>
              </p:cNvPr>
              <p:cNvSpPr txBox="1"/>
              <p:nvPr/>
            </p:nvSpPr>
            <p:spPr>
              <a:xfrm>
                <a:off x="2627784" y="4365171"/>
                <a:ext cx="236167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29B96-59D4-41D1-A51E-917BBA68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65171"/>
                <a:ext cx="2361672" cy="400494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F66D80-43C3-4EBB-802F-B12CB30B35D1}"/>
                  </a:ext>
                </a:extLst>
              </p:cNvPr>
              <p:cNvSpPr txBox="1"/>
              <p:nvPr/>
            </p:nvSpPr>
            <p:spPr>
              <a:xfrm>
                <a:off x="2627784" y="3962217"/>
                <a:ext cx="204216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F66D80-43C3-4EBB-802F-B12CB30B3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962217"/>
                <a:ext cx="2042162" cy="400494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/>
              <p:nvPr/>
            </p:nvSpPr>
            <p:spPr>
              <a:xfrm>
                <a:off x="2014026" y="5499429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6" y="5499429"/>
                <a:ext cx="61375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/>
              <p:nvPr/>
            </p:nvSpPr>
            <p:spPr>
              <a:xfrm>
                <a:off x="2014026" y="2546108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6" y="2546108"/>
                <a:ext cx="61375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/>
              <p:nvPr/>
            </p:nvSpPr>
            <p:spPr>
              <a:xfrm>
                <a:off x="2012910" y="2928015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2928015"/>
                <a:ext cx="61375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/>
              <p:nvPr/>
            </p:nvSpPr>
            <p:spPr>
              <a:xfrm>
                <a:off x="2012910" y="5128645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5128645"/>
                <a:ext cx="61375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/>
              <p:nvPr/>
            </p:nvSpPr>
            <p:spPr>
              <a:xfrm>
                <a:off x="2012910" y="4767720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4767720"/>
                <a:ext cx="61375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/>
              <p:nvPr/>
            </p:nvSpPr>
            <p:spPr>
              <a:xfrm>
                <a:off x="2012910" y="3291060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3291060"/>
                <a:ext cx="61375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/>
              <p:nvPr/>
            </p:nvSpPr>
            <p:spPr>
              <a:xfrm>
                <a:off x="2012910" y="3652715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3652715"/>
                <a:ext cx="61375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/>
              <p:nvPr/>
            </p:nvSpPr>
            <p:spPr>
              <a:xfrm>
                <a:off x="2012910" y="4386917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4386917"/>
                <a:ext cx="61375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/>
              <p:nvPr/>
            </p:nvSpPr>
            <p:spPr>
              <a:xfrm>
                <a:off x="2153718" y="4022038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18" y="4022038"/>
                <a:ext cx="33214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1A698-67FA-4B7A-84A1-23E3B5EEB488}"/>
              </a:ext>
            </a:extLst>
          </p:cNvPr>
          <p:cNvSpPr txBox="1"/>
          <p:nvPr/>
        </p:nvSpPr>
        <p:spPr>
          <a:xfrm rot="1883798">
            <a:off x="7503993" y="341112"/>
            <a:ext cx="15359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Sama aðferð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og í 2.1</a:t>
            </a:r>
          </a:p>
        </p:txBody>
      </p:sp>
    </p:spTree>
    <p:extLst>
      <p:ext uri="{BB962C8B-B14F-4D97-AF65-F5344CB8AC3E}">
        <p14:creationId xmlns:p14="http://schemas.microsoft.com/office/powerpoint/2010/main" val="22766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290444-EF1D-4164-9A7A-68F2E844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78" y="2204864"/>
            <a:ext cx="5713326" cy="3486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s-IS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eikna</m:t>
                    </m:r>
                    <m:r>
                      <a:rPr lang="is-I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55E1-7D92-42B4-BA15-2E4322A9C9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293568"/>
          </a:xfrm>
        </p:spPr>
        <p:txBody>
          <a:bodyPr>
            <a:normAutofit/>
          </a:bodyPr>
          <a:lstStyle/>
          <a:p>
            <a:r>
              <a:rPr lang="is-IS" dirty="0"/>
              <a:t>x og y gildin sem komu fram í töflunni eru í rauninni punktar.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A7219B-ED5A-4871-8DA1-807F6A710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22342"/>
              </p:ext>
            </p:extLst>
          </p:nvPr>
        </p:nvGraphicFramePr>
        <p:xfrm>
          <a:off x="1043608" y="1934021"/>
          <a:ext cx="1224136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9225469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741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8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4,12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3,16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2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2,24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9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1,41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7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8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1,41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2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2,24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3,16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4,12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80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/>
              <p:nvPr/>
            </p:nvSpPr>
            <p:spPr>
              <a:xfrm>
                <a:off x="2228380" y="5275263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80" y="5275263"/>
                <a:ext cx="935449" cy="307777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/>
              <p:nvPr/>
            </p:nvSpPr>
            <p:spPr>
              <a:xfrm>
                <a:off x="2159938" y="2376777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38" y="2376777"/>
                <a:ext cx="1070101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/>
              <p:nvPr/>
            </p:nvSpPr>
            <p:spPr>
              <a:xfrm>
                <a:off x="2159938" y="2759413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38" y="2759413"/>
                <a:ext cx="1070101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/>
              <p:nvPr/>
            </p:nvSpPr>
            <p:spPr>
              <a:xfrm>
                <a:off x="2227264" y="4904479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4" y="4904479"/>
                <a:ext cx="935449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/>
              <p:nvPr/>
            </p:nvSpPr>
            <p:spPr>
              <a:xfrm>
                <a:off x="2227264" y="4543554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4" y="4543554"/>
                <a:ext cx="935449" cy="307777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/>
              <p:nvPr/>
            </p:nvSpPr>
            <p:spPr>
              <a:xfrm>
                <a:off x="2145821" y="3078053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1" y="3078053"/>
                <a:ext cx="1070101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/>
              <p:nvPr/>
            </p:nvSpPr>
            <p:spPr>
              <a:xfrm>
                <a:off x="2145821" y="3480444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1" y="3480444"/>
                <a:ext cx="1070101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/>
              <p:nvPr/>
            </p:nvSpPr>
            <p:spPr>
              <a:xfrm>
                <a:off x="2227264" y="4162751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4" y="4162751"/>
                <a:ext cx="935449" cy="307777"/>
              </a:xfrm>
              <a:prstGeom prst="rect">
                <a:avLst/>
              </a:prstGeom>
              <a:blipFill>
                <a:blip r:embed="rId1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/>
              <p:nvPr/>
            </p:nvSpPr>
            <p:spPr>
              <a:xfrm>
                <a:off x="2368072" y="3797872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072" y="3797872"/>
                <a:ext cx="653833" cy="307777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B95E7F6-A69E-4E8A-92E0-BD0A739E4416}"/>
              </a:ext>
            </a:extLst>
          </p:cNvPr>
          <p:cNvSpPr/>
          <p:nvPr/>
        </p:nvSpPr>
        <p:spPr>
          <a:xfrm>
            <a:off x="3851920" y="27809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0DC15F-FFC9-41EA-BBDC-5F7E2F9F971E}"/>
              </a:ext>
            </a:extLst>
          </p:cNvPr>
          <p:cNvSpPr/>
          <p:nvPr/>
        </p:nvSpPr>
        <p:spPr>
          <a:xfrm>
            <a:off x="4427984" y="33138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9AAFF-09FB-438A-AEBB-5B1C768D1EB8}"/>
              </a:ext>
            </a:extLst>
          </p:cNvPr>
          <p:cNvSpPr/>
          <p:nvPr/>
        </p:nvSpPr>
        <p:spPr>
          <a:xfrm>
            <a:off x="4932040" y="37882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67233-4A67-4C24-A1D1-5144D5656665}"/>
              </a:ext>
            </a:extLst>
          </p:cNvPr>
          <p:cNvSpPr/>
          <p:nvPr/>
        </p:nvSpPr>
        <p:spPr>
          <a:xfrm>
            <a:off x="6059437" y="44749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230F14-B8F7-4215-8134-D560CBBD34E5}"/>
              </a:ext>
            </a:extLst>
          </p:cNvPr>
          <p:cNvSpPr/>
          <p:nvPr/>
        </p:nvSpPr>
        <p:spPr>
          <a:xfrm>
            <a:off x="5496681" y="424463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ACD62-347B-469A-9812-9D97685F8049}"/>
              </a:ext>
            </a:extLst>
          </p:cNvPr>
          <p:cNvSpPr/>
          <p:nvPr/>
        </p:nvSpPr>
        <p:spPr>
          <a:xfrm>
            <a:off x="6567901" y="42526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EF8192-225A-4E3B-8D48-DA513B97E30F}"/>
              </a:ext>
            </a:extLst>
          </p:cNvPr>
          <p:cNvSpPr/>
          <p:nvPr/>
        </p:nvSpPr>
        <p:spPr>
          <a:xfrm>
            <a:off x="7164288" y="381893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EF0CF4-89A1-4C5C-A469-49FCF6A3C2FF}"/>
              </a:ext>
            </a:extLst>
          </p:cNvPr>
          <p:cNvSpPr/>
          <p:nvPr/>
        </p:nvSpPr>
        <p:spPr>
          <a:xfrm>
            <a:off x="7668344" y="33380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BC3FFD-D358-4E68-B9DB-B5CE1A6A6549}"/>
              </a:ext>
            </a:extLst>
          </p:cNvPr>
          <p:cNvSpPr/>
          <p:nvPr/>
        </p:nvSpPr>
        <p:spPr>
          <a:xfrm>
            <a:off x="8229600" y="27984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3A01B8-788B-4665-BCBE-2635BED58090}"/>
              </a:ext>
            </a:extLst>
          </p:cNvPr>
          <p:cNvSpPr/>
          <p:nvPr/>
        </p:nvSpPr>
        <p:spPr>
          <a:xfrm>
            <a:off x="3865649" y="2816932"/>
            <a:ext cx="4391025" cy="1686083"/>
          </a:xfrm>
          <a:custGeom>
            <a:avLst/>
            <a:gdLst>
              <a:gd name="connsiteX0" fmla="*/ 0 w 4391025"/>
              <a:gd name="connsiteY0" fmla="*/ 0 h 1686083"/>
              <a:gd name="connsiteX1" fmla="*/ 590550 w 4391025"/>
              <a:gd name="connsiteY1" fmla="*/ 533400 h 1686083"/>
              <a:gd name="connsiteX2" fmla="*/ 1095375 w 4391025"/>
              <a:gd name="connsiteY2" fmla="*/ 1004888 h 1686083"/>
              <a:gd name="connsiteX3" fmla="*/ 1652588 w 4391025"/>
              <a:gd name="connsiteY3" fmla="*/ 1443038 h 1686083"/>
              <a:gd name="connsiteX4" fmla="*/ 2209800 w 4391025"/>
              <a:gd name="connsiteY4" fmla="*/ 1685925 h 1686083"/>
              <a:gd name="connsiteX5" fmla="*/ 2728913 w 4391025"/>
              <a:gd name="connsiteY5" fmla="*/ 1471613 h 1686083"/>
              <a:gd name="connsiteX6" fmla="*/ 3324225 w 4391025"/>
              <a:gd name="connsiteY6" fmla="*/ 990600 h 1686083"/>
              <a:gd name="connsiteX7" fmla="*/ 3829050 w 4391025"/>
              <a:gd name="connsiteY7" fmla="*/ 547688 h 1686083"/>
              <a:gd name="connsiteX8" fmla="*/ 4391025 w 4391025"/>
              <a:gd name="connsiteY8" fmla="*/ 9525 h 168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1025" h="1686083">
                <a:moveTo>
                  <a:pt x="0" y="0"/>
                </a:moveTo>
                <a:lnTo>
                  <a:pt x="590550" y="533400"/>
                </a:lnTo>
                <a:cubicBezTo>
                  <a:pt x="773113" y="700881"/>
                  <a:pt x="918369" y="853282"/>
                  <a:pt x="1095375" y="1004888"/>
                </a:cubicBezTo>
                <a:cubicBezTo>
                  <a:pt x="1272381" y="1156494"/>
                  <a:pt x="1466851" y="1329532"/>
                  <a:pt x="1652588" y="1443038"/>
                </a:cubicBezTo>
                <a:cubicBezTo>
                  <a:pt x="1838325" y="1556544"/>
                  <a:pt x="2030413" y="1681163"/>
                  <a:pt x="2209800" y="1685925"/>
                </a:cubicBezTo>
                <a:cubicBezTo>
                  <a:pt x="2389187" y="1690687"/>
                  <a:pt x="2543176" y="1587500"/>
                  <a:pt x="2728913" y="1471613"/>
                </a:cubicBezTo>
                <a:cubicBezTo>
                  <a:pt x="2914650" y="1355726"/>
                  <a:pt x="3140869" y="1144588"/>
                  <a:pt x="3324225" y="990600"/>
                </a:cubicBezTo>
                <a:cubicBezTo>
                  <a:pt x="3507581" y="836613"/>
                  <a:pt x="3651250" y="711200"/>
                  <a:pt x="3829050" y="547688"/>
                </a:cubicBezTo>
                <a:cubicBezTo>
                  <a:pt x="4006850" y="384176"/>
                  <a:pt x="4315619" y="96044"/>
                  <a:pt x="4391025" y="95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65B-6265-4659-9EA3-C2C36E10CB23}"/>
              </a:ext>
            </a:extLst>
          </p:cNvPr>
          <p:cNvSpPr txBox="1"/>
          <p:nvPr/>
        </p:nvSpPr>
        <p:spPr>
          <a:xfrm rot="1883798">
            <a:off x="7503993" y="341112"/>
            <a:ext cx="15359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Sama aðferð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og í 2.1</a:t>
            </a:r>
          </a:p>
        </p:txBody>
      </p:sp>
    </p:spTree>
    <p:extLst>
      <p:ext uri="{BB962C8B-B14F-4D97-AF65-F5344CB8AC3E}">
        <p14:creationId xmlns:p14="http://schemas.microsoft.com/office/powerpoint/2010/main" val="31924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8212 0.0391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194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14219 0.0620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310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19896 0.0870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43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26198 0.0902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451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3441 0.1006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50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47309 -0.0046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23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0.54392 -0.1233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61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59913 -0.24583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-1229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65521 -0.375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60" y="-1879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  <p:bldP spid="37" grpId="0"/>
      <p:bldP spid="37" grpId="1"/>
      <p:bldP spid="39" grpId="0"/>
      <p:bldP spid="39" grpId="1"/>
      <p:bldP spid="41" grpId="0"/>
      <p:bldP spid="41" grpId="1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F412-79F3-432F-BC8F-485681BD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Reiknivél notuð til að gera töflu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55E1-7D92-42B4-BA15-2E4322A9C9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endParaRPr lang="is-IS" dirty="0"/>
          </a:p>
          <a:p>
            <a:endParaRPr lang="is-I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518910-2479-4D3D-B4CB-EDD0B644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7" y="1946523"/>
            <a:ext cx="2628900" cy="19145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D550DF9-0B04-4DCA-9999-B0DFC56F2AC3}"/>
              </a:ext>
            </a:extLst>
          </p:cNvPr>
          <p:cNvSpPr/>
          <p:nvPr/>
        </p:nvSpPr>
        <p:spPr>
          <a:xfrm>
            <a:off x="913435" y="2497758"/>
            <a:ext cx="360040" cy="36004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625268-08DB-4F81-A17A-57FE00914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11" y="1975470"/>
            <a:ext cx="2552700" cy="1857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A8A981-0B62-4A6B-A0E4-3294EEA0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57" y="1965572"/>
            <a:ext cx="2676525" cy="1876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3100C9-B558-4511-91B2-29A2EBE4D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1" y="4522440"/>
            <a:ext cx="2581275" cy="1809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7313C0-432E-482F-9920-522AF29C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461" y="4503390"/>
            <a:ext cx="2638425" cy="1847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E57A-A09B-42BE-B2BF-5D6AF2D60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661" y="4485853"/>
            <a:ext cx="2600325" cy="18954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DD9D16-0CCE-40E1-BF6D-EE24B27B840E}"/>
              </a:ext>
            </a:extLst>
          </p:cNvPr>
          <p:cNvSpPr txBox="1"/>
          <p:nvPr/>
        </p:nvSpPr>
        <p:spPr>
          <a:xfrm>
            <a:off x="952896" y="1624594"/>
            <a:ext cx="199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Smellir á Mode og svo 3</a:t>
            </a:r>
            <a:endParaRPr lang="is-I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675DCD-BEB2-404C-AAAD-6BCA989034BA}"/>
                  </a:ext>
                </a:extLst>
              </p:cNvPr>
              <p:cNvSpPr txBox="1"/>
              <p:nvPr/>
            </p:nvSpPr>
            <p:spPr>
              <a:xfrm>
                <a:off x="3382468" y="1571931"/>
                <a:ext cx="2563843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1" i="0" dirty="0">
                    <a:latin typeface="+mj-lt"/>
                    <a:ea typeface="Cambria Math" panose="02040503050406030204" pitchFamily="18" charset="0"/>
                  </a:rPr>
                  <a:t>Setur inn fallið </a:t>
                </a:r>
                <a14:m>
                  <m:oMath xmlns:m="http://schemas.openxmlformats.org/officeDocument/2006/math">
                    <m:r>
                      <a:rPr lang="is-IS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is-I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is-IS" sz="1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s-I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s-I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s-I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675DCD-BEB2-404C-AAAD-6BCA9890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68" y="1571931"/>
                <a:ext cx="2563843" cy="361959"/>
              </a:xfrm>
              <a:prstGeom prst="rect">
                <a:avLst/>
              </a:prstGeom>
              <a:blipFill>
                <a:blip r:embed="rId8"/>
                <a:stretch>
                  <a:fillRect l="-714" b="-1186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68AAE8-E76F-4384-98E8-A072FF4300EA}"/>
              </a:ext>
            </a:extLst>
          </p:cNvPr>
          <p:cNvSpPr txBox="1"/>
          <p:nvPr/>
        </p:nvSpPr>
        <p:spPr>
          <a:xfrm>
            <a:off x="6174428" y="1621280"/>
            <a:ext cx="2409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Setur inn -4 og svo = takkann</a:t>
            </a:r>
            <a:endParaRPr lang="is-I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34F032-7041-4143-A17A-E5E788C0B7E7}"/>
              </a:ext>
            </a:extLst>
          </p:cNvPr>
          <p:cNvSpPr txBox="1"/>
          <p:nvPr/>
        </p:nvSpPr>
        <p:spPr>
          <a:xfrm>
            <a:off x="717443" y="4214663"/>
            <a:ext cx="236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Setur inn </a:t>
            </a:r>
            <a:r>
              <a:rPr lang="is-IS" sz="1400" b="1" dirty="0">
                <a:latin typeface="+mj-lt"/>
                <a:ea typeface="Cambria Math" panose="02040503050406030204" pitchFamily="18" charset="0"/>
              </a:rPr>
              <a:t>4</a:t>
            </a:r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 og svo = takkann</a:t>
            </a:r>
            <a:endParaRPr lang="is-I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A8A5F8-9F1E-48C5-81BF-C25D7420EB23}"/>
              </a:ext>
            </a:extLst>
          </p:cNvPr>
          <p:cNvSpPr txBox="1"/>
          <p:nvPr/>
        </p:nvSpPr>
        <p:spPr>
          <a:xfrm>
            <a:off x="3478198" y="4216967"/>
            <a:ext cx="236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Setur inn 1 og svo = takkann</a:t>
            </a:r>
            <a:endParaRPr lang="is-I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F78A33-260C-47B4-B17B-477F94B082ED}"/>
              </a:ext>
            </a:extLst>
          </p:cNvPr>
          <p:cNvSpPr txBox="1"/>
          <p:nvPr/>
        </p:nvSpPr>
        <p:spPr>
          <a:xfrm>
            <a:off x="6038783" y="3999220"/>
            <a:ext cx="2738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Taflan birtist. F(x) er sama og y</a:t>
            </a:r>
          </a:p>
          <a:p>
            <a:pPr algn="ctr"/>
            <a:r>
              <a:rPr lang="is-IS" sz="1400" b="1" dirty="0">
                <a:latin typeface="+mj-lt"/>
                <a:ea typeface="Cambria Math" panose="02040503050406030204" pitchFamily="18" charset="0"/>
              </a:rPr>
              <a:t>Nota örvar til að fara upp og niður</a:t>
            </a:r>
            <a:endParaRPr lang="is-I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928680-C0F8-4A88-B803-423F1F44597E}"/>
              </a:ext>
            </a:extLst>
          </p:cNvPr>
          <p:cNvSpPr txBox="1"/>
          <p:nvPr/>
        </p:nvSpPr>
        <p:spPr>
          <a:xfrm>
            <a:off x="2095249" y="6463753"/>
            <a:ext cx="514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Protip: Smella á Mode og 1 til að komast aftur í venjulega stillingu</a:t>
            </a:r>
            <a:endParaRPr lang="is-IS" sz="1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7F28D-98AE-4FD2-9431-5536AFAA4A1A}"/>
              </a:ext>
            </a:extLst>
          </p:cNvPr>
          <p:cNvSpPr txBox="1"/>
          <p:nvPr/>
        </p:nvSpPr>
        <p:spPr>
          <a:xfrm rot="1883798">
            <a:off x="7503993" y="341112"/>
            <a:ext cx="15359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Sama aðferð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og í 2.1</a:t>
            </a:r>
          </a:p>
        </p:txBody>
      </p:sp>
    </p:spTree>
    <p:extLst>
      <p:ext uri="{BB962C8B-B14F-4D97-AF65-F5344CB8AC3E}">
        <p14:creationId xmlns:p14="http://schemas.microsoft.com/office/powerpoint/2010/main" val="14568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6" grpId="0"/>
      <p:bldP spid="43" grpId="0"/>
      <p:bldP spid="45" grpId="0"/>
      <p:bldP spid="47" grpId="0"/>
      <p:bldP spid="49" grpId="0"/>
      <p:bldP spid="50" grpId="0"/>
      <p:bldP spid="50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581</Words>
  <Application>Microsoft Office PowerPoint</Application>
  <PresentationFormat>On-screen Show (4:3)</PresentationFormat>
  <Paragraphs>118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</vt:lpstr>
      <vt:lpstr>Cambria Math</vt:lpstr>
      <vt:lpstr>Franklin Gothic Book</vt:lpstr>
      <vt:lpstr>Perpetua</vt:lpstr>
      <vt:lpstr>Wingdings 2</vt:lpstr>
      <vt:lpstr>Equity</vt:lpstr>
      <vt:lpstr>Kafli 2, Nokkur mikilvæg föll Vísisföll og ræð föll. Gildatöflur. Æfing 2.3</vt:lpstr>
      <vt:lpstr>Teikna feril falla með gildatöflu</vt:lpstr>
      <vt:lpstr>Vísisföll</vt:lpstr>
      <vt:lpstr>Ræð föll</vt:lpstr>
      <vt:lpstr>Gildatafla fyrir f(x)=√(x^2+1)</vt:lpstr>
      <vt:lpstr>Teikna f(x)=√(x^2+1)</vt:lpstr>
      <vt:lpstr>Reiknivél notuð til að gera töflu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2020-09-28T11:37:07Z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