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4"/>
  </p:sldMasterIdLst>
  <p:notesMasterIdLst>
    <p:notesMasterId r:id="rId11"/>
  </p:notesMasterIdLst>
  <p:sldIdLst>
    <p:sldId id="313" r:id="rId5"/>
    <p:sldId id="306" r:id="rId6"/>
    <p:sldId id="307" r:id="rId7"/>
    <p:sldId id="308" r:id="rId8"/>
    <p:sldId id="309" r:id="rId9"/>
    <p:sldId id="310" r:id="rId1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51212-F0C5-4408-ACFD-7CA4DA3AF309}" v="4" dt="2020-09-30T08:26:54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200" d="100"/>
          <a:sy n="200" d="100"/>
        </p:scale>
        <p:origin x="-684" y="-4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43653DA-8BF4-4869-96FE-9BCF43372D46}" type="datetime8">
              <a:rPr lang="en-US" smtClean="0"/>
              <a:pPr algn="ctr"/>
              <a:t>9/15/2022 10:33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9/15/2022 10:33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9/15/2022 10:33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9/15/2022 10:33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9/15/2022 10:33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9/15/2022 10:33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/>
              <a:pPr/>
              <a:t>9/15/2022 10:33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/>
              <a:pPr/>
              <a:t>9/15/2022 10:33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9/15/2022 10:33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9/15/2022 10:33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9/15/2022 10:33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8">
              <a:rPr lang="en-US" smtClean="0"/>
              <a:pPr/>
              <a:t>9/15/2022 10:33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9/15/2022 10:33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0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5.wmf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11" Type="http://schemas.openxmlformats.org/officeDocument/2006/relationships/image" Target="../media/image20.png"/><Relationship Id="rId5" Type="http://schemas.openxmlformats.org/officeDocument/2006/relationships/image" Target="../media/image5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image" Target="../media/image21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0.png"/><Relationship Id="rId4" Type="http://schemas.openxmlformats.org/officeDocument/2006/relationships/image" Target="../media/image24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7504" y="3789040"/>
            <a:ext cx="8928992" cy="2002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Kafli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2,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Nokkur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mikilvæg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föll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Lausn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ræðra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falla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Æfing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2.4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48036" y="6021288"/>
            <a:ext cx="5647928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Þorsteinn Kristjáns Jóhannsson</a:t>
            </a:r>
            <a:br>
              <a:rPr lang="en-US" dirty="0"/>
            </a:br>
            <a:r>
              <a:rPr lang="en-US" dirty="0"/>
              <a:t>STÆR3FM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9DCE-7086-4F33-B31F-44B699DC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99" y="1844824"/>
            <a:ext cx="3854202" cy="83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2799C-90AD-4FF6-A8D7-8642B96E92B1}"/>
              </a:ext>
            </a:extLst>
          </p:cNvPr>
          <p:cNvSpPr txBox="1"/>
          <p:nvPr/>
        </p:nvSpPr>
        <p:spPr>
          <a:xfrm rot="1883798">
            <a:off x="7166566" y="717133"/>
            <a:ext cx="179568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bók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Stærðfræði 3B</a:t>
            </a:r>
          </a:p>
        </p:txBody>
      </p:sp>
    </p:spTree>
    <p:extLst>
      <p:ext uri="{BB962C8B-B14F-4D97-AF65-F5344CB8AC3E}">
        <p14:creationId xmlns:p14="http://schemas.microsoft.com/office/powerpoint/2010/main" val="10734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Formerkjamyndir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/>
          <a:lstStyle/>
          <a:p>
            <a:r>
              <a:rPr lang="is-IS" dirty="0"/>
              <a:t>Slíkar myndir eru notaðar til að fá mynd af mögulegum svörum.</a:t>
            </a:r>
          </a:p>
          <a:p>
            <a:r>
              <a:rPr lang="is-IS" dirty="0"/>
              <a:t>Þessi mynd segir að ef x er meira en 1 þá er svarið í plús, annars er það í mínus.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Hér er bilið milli 1 og 3 í mínus, annað í plús.</a:t>
            </a:r>
          </a:p>
          <a:p>
            <a:endParaRPr lang="is-IS" dirty="0"/>
          </a:p>
          <a:p>
            <a:r>
              <a:rPr lang="is-IS" dirty="0"/>
              <a:t>Ef þetta tvennt væri tekið sama væri svarið.</a:t>
            </a:r>
          </a:p>
          <a:p>
            <a:endParaRPr lang="is-IS" dirty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03648" y="3429000"/>
            <a:ext cx="525658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1403648" y="3789040"/>
            <a:ext cx="3096344" cy="0"/>
          </a:xfrm>
          <a:prstGeom prst="line">
            <a:avLst/>
          </a:prstGeom>
          <a:ln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99992" y="3356992"/>
            <a:ext cx="2160240" cy="0"/>
          </a:xfrm>
          <a:prstGeom prst="line">
            <a:avLst/>
          </a:prstGeom>
          <a:ln cap="rnd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9992" y="3356992"/>
            <a:ext cx="0" cy="43204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03648" y="4725144"/>
            <a:ext cx="525658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1403648" y="4653136"/>
            <a:ext cx="3096344" cy="0"/>
          </a:xfrm>
          <a:prstGeom prst="line">
            <a:avLst/>
          </a:prstGeom>
          <a:ln cap="rnd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9992" y="5085184"/>
            <a:ext cx="936104" cy="0"/>
          </a:xfrm>
          <a:prstGeom prst="line">
            <a:avLst/>
          </a:prstGeom>
          <a:ln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99992" y="4653136"/>
            <a:ext cx="0" cy="43204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36096" y="4653136"/>
            <a:ext cx="0" cy="43204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36096" y="4653136"/>
            <a:ext cx="1224136" cy="0"/>
          </a:xfrm>
          <a:prstGeom prst="line">
            <a:avLst/>
          </a:prstGeom>
          <a:ln cap="rnd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03648" y="5805264"/>
            <a:ext cx="525658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/>
          <p:nvPr/>
        </p:nvCxnSpPr>
        <p:spPr>
          <a:xfrm>
            <a:off x="5436096" y="5733256"/>
            <a:ext cx="1224136" cy="0"/>
          </a:xfrm>
          <a:prstGeom prst="line">
            <a:avLst/>
          </a:prstGeom>
          <a:ln cap="rnd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36096" y="5733256"/>
            <a:ext cx="0" cy="43204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03648" y="6165304"/>
            <a:ext cx="3096344" cy="0"/>
          </a:xfrm>
          <a:prstGeom prst="line">
            <a:avLst/>
          </a:prstGeom>
          <a:ln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 rot="5400000">
            <a:off x="2843808" y="4005064"/>
            <a:ext cx="216024" cy="309634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8" name="Right Brace 27"/>
          <p:cNvSpPr/>
          <p:nvPr/>
        </p:nvSpPr>
        <p:spPr>
          <a:xfrm rot="5400000">
            <a:off x="4860032" y="5085184"/>
            <a:ext cx="216024" cy="93610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9" name="Right Brace 28"/>
          <p:cNvSpPr/>
          <p:nvPr/>
        </p:nvSpPr>
        <p:spPr>
          <a:xfrm rot="5400000">
            <a:off x="5940152" y="4941168"/>
            <a:ext cx="216024" cy="1224136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499992" y="6165304"/>
            <a:ext cx="936104" cy="0"/>
          </a:xfrm>
          <a:prstGeom prst="line">
            <a:avLst/>
          </a:prstGeom>
          <a:ln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32240" y="5661248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/>
              <a:t>Þegar x er meira en 3, þá er</a:t>
            </a:r>
            <a:br>
              <a:rPr lang="is-IS" sz="1400" dirty="0"/>
            </a:br>
            <a:r>
              <a:rPr lang="is-IS" sz="1400" dirty="0"/>
              <a:t>svarið í plús, annars ekki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D2313-2940-418F-9BF5-8DBCC8F9583C}"/>
              </a:ext>
            </a:extLst>
          </p:cNvPr>
          <p:cNvSpPr txBox="1"/>
          <p:nvPr/>
        </p:nvSpPr>
        <p:spPr>
          <a:xfrm rot="1883798">
            <a:off x="7489469" y="430640"/>
            <a:ext cx="134338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ÖLL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dæmin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3A93CD-9FD9-47CE-830D-69443130E8E0}"/>
                  </a:ext>
                </a:extLst>
              </p:cNvPr>
              <p:cNvSpPr txBox="1"/>
              <p:nvPr/>
            </p:nvSpPr>
            <p:spPr>
              <a:xfrm>
                <a:off x="6710601" y="5383378"/>
                <a:ext cx="6798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s-I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s-IS" sz="1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s-I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s-I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s-I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3A93CD-9FD9-47CE-830D-69443130E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601" y="5383378"/>
                <a:ext cx="679866" cy="215444"/>
              </a:xfrm>
              <a:prstGeom prst="rect">
                <a:avLst/>
              </a:prstGeom>
              <a:blipFill>
                <a:blip r:embed="rId3"/>
                <a:stretch>
                  <a:fillRect l="-5405" r="-5405" b="-571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7EF69F-1C00-47B9-A5EA-088F14B5FA65}"/>
                  </a:ext>
                </a:extLst>
              </p:cNvPr>
              <p:cNvSpPr txBox="1"/>
              <p:nvPr/>
            </p:nvSpPr>
            <p:spPr>
              <a:xfrm>
                <a:off x="2659006" y="5626113"/>
                <a:ext cx="63954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s-IS" sz="1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s-I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s-I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s-I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7EF69F-1C00-47B9-A5EA-088F14B5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006" y="5626113"/>
                <a:ext cx="639542" cy="215444"/>
              </a:xfrm>
              <a:prstGeom prst="rect">
                <a:avLst/>
              </a:prstGeom>
              <a:blipFill>
                <a:blip r:embed="rId4"/>
                <a:stretch>
                  <a:fillRect l="-4762" r="-3810" b="-2857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3D22DF0-B239-4405-86B0-4B97958BEB20}"/>
                  </a:ext>
                </a:extLst>
              </p:cNvPr>
              <p:cNvSpPr txBox="1"/>
              <p:nvPr/>
            </p:nvSpPr>
            <p:spPr>
              <a:xfrm>
                <a:off x="4608863" y="5630435"/>
                <a:ext cx="63954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s-I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s-I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s-I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3D22DF0-B239-4405-86B0-4B97958BE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863" y="5630435"/>
                <a:ext cx="639542" cy="215444"/>
              </a:xfrm>
              <a:prstGeom prst="rect">
                <a:avLst/>
              </a:prstGeom>
              <a:blipFill>
                <a:blip r:embed="rId5"/>
                <a:stretch>
                  <a:fillRect l="-8571" r="-3810" b="-2857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5" grpId="0"/>
      <p:bldP spid="31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Gera formerkjamynd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5221560"/>
          </a:xfrm>
        </p:spPr>
        <p:txBody>
          <a:bodyPr>
            <a:normAutofit/>
          </a:bodyPr>
          <a:lstStyle/>
          <a:p>
            <a:r>
              <a:rPr lang="is-IS" dirty="0"/>
              <a:t>Eins og við höfum verið að gera...</a:t>
            </a:r>
          </a:p>
          <a:p>
            <a:r>
              <a:rPr lang="is-IS" dirty="0"/>
              <a:t>Finna núllgildi og kanna hvað gerist sitt hvoru megin við gildin.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Hér eru efri og neðri gildin skoðuð (ath. stundum hægt að þátta)</a:t>
            </a:r>
          </a:p>
          <a:p>
            <a:r>
              <a:rPr lang="is-IS" dirty="0"/>
              <a:t>Það þarf að skoða hvað x þarf að vera til að fá 0.</a:t>
            </a:r>
          </a:p>
          <a:p>
            <a:r>
              <a:rPr lang="is-IS" dirty="0"/>
              <a:t>Stundum sést það en það er alltaf hægt að reikna.</a:t>
            </a:r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Næst er að prófa að setja önnur gildi fyrir x í brotið, t.d. -1 og 3</a:t>
            </a:r>
          </a:p>
        </p:txBody>
      </p:sp>
      <p:graphicFrame>
        <p:nvGraphicFramePr>
          <p:cNvPr id="137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028722"/>
              </p:ext>
            </p:extLst>
          </p:nvPr>
        </p:nvGraphicFramePr>
        <p:xfrm>
          <a:off x="1259632" y="2420888"/>
          <a:ext cx="19050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799920" imgH="393480" progId="Equation.3">
                  <p:embed/>
                </p:oleObj>
              </mc:Choice>
              <mc:Fallback>
                <p:oleObj name="Equation" r:id="rId3" imgW="799920" imgH="393480" progId="Equation.3">
                  <p:embed/>
                  <p:pic>
                    <p:nvPicPr>
                      <p:cNvPr id="137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420888"/>
                        <a:ext cx="1905000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35D62EF-D580-4222-97F4-2F7A9D0CF929}"/>
              </a:ext>
            </a:extLst>
          </p:cNvPr>
          <p:cNvSpPr txBox="1"/>
          <p:nvPr/>
        </p:nvSpPr>
        <p:spPr>
          <a:xfrm rot="1883798">
            <a:off x="7489469" y="430640"/>
            <a:ext cx="134338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ÖLL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dæmin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85B9E-7C61-42FE-97C2-08A6D06B9DD7}"/>
                  </a:ext>
                </a:extLst>
              </p:cNvPr>
              <p:cNvSpPr txBox="1"/>
              <p:nvPr/>
            </p:nvSpPr>
            <p:spPr>
              <a:xfrm>
                <a:off x="1259632" y="4725144"/>
                <a:ext cx="821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s-I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s-I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85B9E-7C61-42FE-97C2-08A6D06B9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725144"/>
                <a:ext cx="821892" cy="307777"/>
              </a:xfrm>
              <a:prstGeom prst="rect">
                <a:avLst/>
              </a:prstGeom>
              <a:blipFill>
                <a:blip r:embed="rId5"/>
                <a:stretch>
                  <a:fillRect l="-7463" r="-6716" b="-196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328558-68FE-4CEB-8FC6-6FF2243BC0CC}"/>
                  </a:ext>
                </a:extLst>
              </p:cNvPr>
              <p:cNvSpPr txBox="1"/>
              <p:nvPr/>
            </p:nvSpPr>
            <p:spPr>
              <a:xfrm>
                <a:off x="1259632" y="5057695"/>
                <a:ext cx="821892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s-I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s-I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s-I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s-I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is-I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s-I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328558-68FE-4CEB-8FC6-6FF2243BC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057695"/>
                <a:ext cx="821892" cy="576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8D2519-2CCC-42FE-A583-931A57D27303}"/>
                  </a:ext>
                </a:extLst>
              </p:cNvPr>
              <p:cNvSpPr txBox="1"/>
              <p:nvPr/>
            </p:nvSpPr>
            <p:spPr>
              <a:xfrm>
                <a:off x="1259632" y="5693902"/>
                <a:ext cx="6792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s-I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8D2519-2CCC-42FE-A583-931A57D2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693902"/>
                <a:ext cx="679224" cy="307777"/>
              </a:xfrm>
              <a:prstGeom prst="rect">
                <a:avLst/>
              </a:prstGeom>
              <a:blipFill>
                <a:blip r:embed="rId7"/>
                <a:stretch>
                  <a:fillRect l="-5405" r="-8108" b="-196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6E03B0-1222-4231-9083-1F6A5DE8A6A4}"/>
                  </a:ext>
                </a:extLst>
              </p:cNvPr>
              <p:cNvSpPr txBox="1"/>
              <p:nvPr/>
            </p:nvSpPr>
            <p:spPr>
              <a:xfrm>
                <a:off x="2627784" y="4725144"/>
                <a:ext cx="11282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2000" b="0" i="1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is-I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s-I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6E03B0-1222-4231-9083-1F6A5DE8A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725144"/>
                <a:ext cx="1128258" cy="307777"/>
              </a:xfrm>
              <a:prstGeom prst="rect">
                <a:avLst/>
              </a:prstGeom>
              <a:blipFill>
                <a:blip r:embed="rId8"/>
                <a:stretch>
                  <a:fillRect l="-4865" r="-4865" b="-196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830509-7B6D-4176-A29C-7430460FB496}"/>
                  </a:ext>
                </a:extLst>
              </p:cNvPr>
              <p:cNvSpPr txBox="1"/>
              <p:nvPr/>
            </p:nvSpPr>
            <p:spPr>
              <a:xfrm>
                <a:off x="2627784" y="5057695"/>
                <a:ext cx="6792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2000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is-I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s-I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830509-7B6D-4176-A29C-7430460FB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057695"/>
                <a:ext cx="679225" cy="307777"/>
              </a:xfrm>
              <a:prstGeom prst="rect">
                <a:avLst/>
              </a:prstGeom>
              <a:blipFill>
                <a:blip r:embed="rId9"/>
                <a:stretch>
                  <a:fillRect l="-8108" r="-4505" b="-200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9EC564-823E-4336-946B-9B3292E53F09}"/>
                  </a:ext>
                </a:extLst>
              </p:cNvPr>
              <p:cNvSpPr txBox="1"/>
              <p:nvPr/>
            </p:nvSpPr>
            <p:spPr>
              <a:xfrm>
                <a:off x="2630116" y="5390246"/>
                <a:ext cx="6792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s-I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9EC564-823E-4336-946B-9B3292E53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116" y="5390246"/>
                <a:ext cx="679225" cy="307777"/>
              </a:xfrm>
              <a:prstGeom prst="rect">
                <a:avLst/>
              </a:prstGeom>
              <a:blipFill>
                <a:blip r:embed="rId10"/>
                <a:stretch>
                  <a:fillRect l="-4464" r="-8036" b="-196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5159C22C-D06B-489B-B952-F2B043B0B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3597212" y="5091736"/>
            <a:ext cx="525658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CAF35D0F-47EB-4D02-A8B0-664A30D9EE2C}"/>
              </a:ext>
            </a:extLst>
          </p:cNvPr>
          <p:cNvSpPr/>
          <p:nvPr/>
        </p:nvSpPr>
        <p:spPr>
          <a:xfrm>
            <a:off x="5994954" y="5019728"/>
            <a:ext cx="432048" cy="43204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872F57-0468-4D87-90EB-A63E1974513E}"/>
              </a:ext>
            </a:extLst>
          </p:cNvPr>
          <p:cNvSpPr/>
          <p:nvPr/>
        </p:nvSpPr>
        <p:spPr>
          <a:xfrm>
            <a:off x="1636414" y="5630652"/>
            <a:ext cx="432048" cy="43204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88E906-C97B-45C0-A1EA-AC67D0C4C50B}"/>
              </a:ext>
            </a:extLst>
          </p:cNvPr>
          <p:cNvSpPr/>
          <p:nvPr/>
        </p:nvSpPr>
        <p:spPr>
          <a:xfrm>
            <a:off x="6946054" y="5019728"/>
            <a:ext cx="432048" cy="43204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4D5B18-18D3-4006-915F-17D2C7CC8673}"/>
              </a:ext>
            </a:extLst>
          </p:cNvPr>
          <p:cNvSpPr/>
          <p:nvPr/>
        </p:nvSpPr>
        <p:spPr>
          <a:xfrm>
            <a:off x="2992282" y="5345786"/>
            <a:ext cx="432048" cy="43204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BCEDA52-AF4D-4A78-8EFD-5F6FC4D4A211}"/>
              </a:ext>
            </a:extLst>
          </p:cNvPr>
          <p:cNvSpPr/>
          <p:nvPr/>
        </p:nvSpPr>
        <p:spPr>
          <a:xfrm>
            <a:off x="8013576" y="6237312"/>
            <a:ext cx="346050" cy="346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416680-D385-4594-9011-BAA2E79F4AB5}"/>
              </a:ext>
            </a:extLst>
          </p:cNvPr>
          <p:cNvSpPr/>
          <p:nvPr/>
        </p:nvSpPr>
        <p:spPr>
          <a:xfrm>
            <a:off x="8686800" y="6237312"/>
            <a:ext cx="346050" cy="3460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A0AAA2-B9E3-430C-B39A-E3CC1BC3530B}"/>
              </a:ext>
            </a:extLst>
          </p:cNvPr>
          <p:cNvCxnSpPr>
            <a:cxnSpLocks/>
          </p:cNvCxnSpPr>
          <p:nvPr/>
        </p:nvCxnSpPr>
        <p:spPr>
          <a:xfrm flipH="1" flipV="1">
            <a:off x="5724128" y="5365474"/>
            <a:ext cx="370452" cy="265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125FC8-6B75-4722-970B-BE973D2D807B}"/>
              </a:ext>
            </a:extLst>
          </p:cNvPr>
          <p:cNvCxnSpPr>
            <a:cxnSpLocks/>
          </p:cNvCxnSpPr>
          <p:nvPr/>
        </p:nvCxnSpPr>
        <p:spPr>
          <a:xfrm flipV="1">
            <a:off x="7241046" y="5345788"/>
            <a:ext cx="427298" cy="2848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E56EE9-002F-47B5-B98C-19EC32ADE523}"/>
              </a:ext>
            </a:extLst>
          </p:cNvPr>
          <p:cNvSpPr txBox="1"/>
          <p:nvPr/>
        </p:nvSpPr>
        <p:spPr>
          <a:xfrm>
            <a:off x="5766275" y="5630652"/>
            <a:ext cx="178791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s-IS" sz="1600" dirty="0"/>
              <a:t>Velja einhver gildi sitt hvoru megin við.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843E7A-9118-47B6-B853-6224B54F1756}"/>
              </a:ext>
            </a:extLst>
          </p:cNvPr>
          <p:cNvCxnSpPr/>
          <p:nvPr/>
        </p:nvCxnSpPr>
        <p:spPr>
          <a:xfrm>
            <a:off x="1300564" y="5092728"/>
            <a:ext cx="216024" cy="57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3" grpId="0"/>
      <p:bldP spid="15" grpId="0"/>
      <p:bldP spid="19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Gera formerkjamynd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5221560"/>
          </a:xfrm>
        </p:spPr>
        <p:txBody>
          <a:bodyPr/>
          <a:lstStyle/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1129098"/>
                  </p:ext>
                </p:extLst>
              </p:nvPr>
            </p:nvGraphicFramePr>
            <p:xfrm>
              <a:off x="1259632" y="1340768"/>
              <a:ext cx="4608504" cy="18002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36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6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61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00067">
                    <a:tc>
                      <a:txBody>
                        <a:bodyPr/>
                        <a:lstStyle/>
                        <a:p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s-IS" sz="20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s-IS" sz="20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is-IS" sz="20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s-IS" sz="20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is-IS" sz="20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00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s-IS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is-IS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is-IS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s-IS" sz="16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s-IS" sz="16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is-IS" sz="16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is-IS" sz="16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is-IS" sz="16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is-IS" sz="16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s-IS" sz="16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is-IS" sz="16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s-I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s-I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is-I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is-I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s-I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is-I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00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s-IS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is-IS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s-IS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is-IS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s-I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d>
                                  <m:dPr>
                                    <m:ctrlPr>
                                      <a:rPr lang="is-IS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s-IS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s-IS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is-I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is-I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s-IS" sz="16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is-IS" sz="16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is-IS" sz="16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is-IS" sz="16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1129098"/>
                  </p:ext>
                </p:extLst>
              </p:nvPr>
            </p:nvGraphicFramePr>
            <p:xfrm>
              <a:off x="1259632" y="1340768"/>
              <a:ext cx="4608504" cy="18002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36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6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61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00067">
                    <a:tc>
                      <a:txBody>
                        <a:bodyPr/>
                        <a:lstStyle/>
                        <a:p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10" r="-100395" b="-2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94" t="-1010" r="-794" b="-20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0067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7" t="-101010" r="-201190" b="-1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1010" r="-100395" b="-1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94" t="-101010" r="-794" b="-10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0067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7" t="-201010" r="-201190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01010" r="-100395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94" t="-201010" r="-794" b="-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1331640" y="1340769"/>
          <a:ext cx="1224136" cy="600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799920" imgH="393480" progId="Equation.3">
                  <p:embed/>
                </p:oleObj>
              </mc:Choice>
              <mc:Fallback>
                <p:oleObj name="Equation" r:id="rId4" imgW="799920" imgH="393480" progId="Equation.3">
                  <p:embed/>
                  <p:pic>
                    <p:nvPicPr>
                      <p:cNvPr id="138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340769"/>
                        <a:ext cx="1224136" cy="600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403648" y="3429000"/>
            <a:ext cx="525658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403648" y="3789040"/>
            <a:ext cx="2592288" cy="0"/>
          </a:xfrm>
          <a:prstGeom prst="line">
            <a:avLst/>
          </a:prstGeom>
          <a:ln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95936" y="3356992"/>
            <a:ext cx="2664296" cy="0"/>
          </a:xfrm>
          <a:prstGeom prst="line">
            <a:avLst/>
          </a:prstGeom>
          <a:ln cap="rnd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95936" y="3356992"/>
            <a:ext cx="0" cy="43204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403648" y="4149080"/>
            <a:ext cx="525658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1403648" y="4077072"/>
            <a:ext cx="3600400" cy="0"/>
          </a:xfrm>
          <a:prstGeom prst="line">
            <a:avLst/>
          </a:prstGeom>
          <a:ln cap="rnd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04048" y="4509120"/>
            <a:ext cx="1656184" cy="0"/>
          </a:xfrm>
          <a:prstGeom prst="line">
            <a:avLst/>
          </a:prstGeom>
          <a:ln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04048" y="4077072"/>
            <a:ext cx="0" cy="43204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 rot="5400000">
            <a:off x="2591780" y="3465004"/>
            <a:ext cx="216024" cy="259228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0" name="Right Brace 19"/>
          <p:cNvSpPr/>
          <p:nvPr/>
        </p:nvSpPr>
        <p:spPr>
          <a:xfrm rot="5400000">
            <a:off x="4391980" y="4257092"/>
            <a:ext cx="216024" cy="1008112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1" name="Right Brace 20"/>
          <p:cNvSpPr/>
          <p:nvPr/>
        </p:nvSpPr>
        <p:spPr>
          <a:xfrm rot="5400000">
            <a:off x="5724128" y="3933056"/>
            <a:ext cx="216024" cy="165618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475656" y="5157192"/>
            <a:ext cx="525658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Connector 22"/>
          <p:cNvCxnSpPr/>
          <p:nvPr/>
        </p:nvCxnSpPr>
        <p:spPr>
          <a:xfrm>
            <a:off x="1403648" y="5517232"/>
            <a:ext cx="2664296" cy="0"/>
          </a:xfrm>
          <a:prstGeom prst="line">
            <a:avLst/>
          </a:prstGeom>
          <a:ln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004048" y="5517232"/>
            <a:ext cx="1656184" cy="0"/>
          </a:xfrm>
          <a:prstGeom prst="line">
            <a:avLst/>
          </a:prstGeom>
          <a:ln cap="rnd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67944" y="5085184"/>
            <a:ext cx="0" cy="43204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67944" y="5085184"/>
            <a:ext cx="936104" cy="0"/>
          </a:xfrm>
          <a:prstGeom prst="line">
            <a:avLst/>
          </a:prstGeom>
          <a:ln cap="rnd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31640" y="5740814"/>
            <a:ext cx="3960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Þetta þýðir að x getur ekki verið 2. Undir 0 verður útkoman í mínus, á milli 0 og 2 verður svarið í plús og yfir 2 verður svarið í mínus.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804248" y="335699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s-I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356992"/>
                <a:ext cx="5760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804247" y="4293096"/>
                <a:ext cx="720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i="1" dirty="0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is-I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7" y="4293096"/>
                <a:ext cx="7200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876256" y="508518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s-I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s-I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5085184"/>
                <a:ext cx="720080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38358DA-D4CF-436E-9482-5C7F8765F278}"/>
              </a:ext>
            </a:extLst>
          </p:cNvPr>
          <p:cNvSpPr txBox="1"/>
          <p:nvPr/>
        </p:nvSpPr>
        <p:spPr>
          <a:xfrm rot="1883798">
            <a:off x="7489469" y="430640"/>
            <a:ext cx="134338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ÖLL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dæmin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50E385-BBC6-45FC-9D03-5096EEEC48EC}"/>
                  </a:ext>
                </a:extLst>
              </p:cNvPr>
              <p:cNvSpPr txBox="1"/>
              <p:nvPr/>
            </p:nvSpPr>
            <p:spPr>
              <a:xfrm>
                <a:off x="5440306" y="4869739"/>
                <a:ext cx="6798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s-I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s-I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s-I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s-I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s-I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50E385-BBC6-45FC-9D03-5096EEEC4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06" y="4869739"/>
                <a:ext cx="679866" cy="215444"/>
              </a:xfrm>
              <a:prstGeom prst="rect">
                <a:avLst/>
              </a:prstGeom>
              <a:blipFill>
                <a:blip r:embed="rId10"/>
                <a:stretch>
                  <a:fillRect l="-4464" r="-893" b="-2857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F7D2CC-F43E-4EA8-AC38-FB5B990CDAE3}"/>
                  </a:ext>
                </a:extLst>
              </p:cNvPr>
              <p:cNvSpPr txBox="1"/>
              <p:nvPr/>
            </p:nvSpPr>
            <p:spPr>
              <a:xfrm>
                <a:off x="2341272" y="4861029"/>
                <a:ext cx="63954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s-IS" sz="1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s-I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s-I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s-I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F7D2CC-F43E-4EA8-AC38-FB5B990CD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272" y="4861029"/>
                <a:ext cx="639542" cy="215444"/>
              </a:xfrm>
              <a:prstGeom prst="rect">
                <a:avLst/>
              </a:prstGeom>
              <a:blipFill>
                <a:blip r:embed="rId11"/>
                <a:stretch>
                  <a:fillRect l="-4762" r="-3810" b="-2778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AC71F8-8C34-4493-8FD4-F124A9C82FD2}"/>
                  </a:ext>
                </a:extLst>
              </p:cNvPr>
              <p:cNvSpPr txBox="1"/>
              <p:nvPr/>
            </p:nvSpPr>
            <p:spPr>
              <a:xfrm>
                <a:off x="4204054" y="4864689"/>
                <a:ext cx="63954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s-I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s-IS" sz="1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s-I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s-IS" sz="1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s-I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AC71F8-8C34-4493-8FD4-F124A9C82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054" y="4864689"/>
                <a:ext cx="639542" cy="215444"/>
              </a:xfrm>
              <a:prstGeom prst="rect">
                <a:avLst/>
              </a:prstGeom>
              <a:blipFill>
                <a:blip r:embed="rId12"/>
                <a:stretch>
                  <a:fillRect l="-9524" r="-7619" b="-571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555738EA-1CEC-4722-8828-A3F0E0FC443B}"/>
              </a:ext>
            </a:extLst>
          </p:cNvPr>
          <p:cNvSpPr/>
          <p:nvPr/>
        </p:nvSpPr>
        <p:spPr>
          <a:xfrm>
            <a:off x="4969027" y="5050162"/>
            <a:ext cx="70046" cy="7004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6712FF-4FC2-40F1-8B19-CC26A9E8EC1B}"/>
              </a:ext>
            </a:extLst>
          </p:cNvPr>
          <p:cNvSpPr/>
          <p:nvPr/>
        </p:nvSpPr>
        <p:spPr>
          <a:xfrm>
            <a:off x="4969025" y="5481303"/>
            <a:ext cx="70046" cy="70044"/>
          </a:xfrm>
          <a:prstGeom prst="ellipse">
            <a:avLst/>
          </a:prstGeom>
          <a:solidFill>
            <a:schemeClr val="bg1"/>
          </a:solidFill>
          <a:ln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5ADC31-CD0D-4057-BC5C-F64F19B20C88}"/>
                  </a:ext>
                </a:extLst>
              </p:cNvPr>
              <p:cNvSpPr txBox="1"/>
              <p:nvPr/>
            </p:nvSpPr>
            <p:spPr>
              <a:xfrm>
                <a:off x="7734734" y="3347700"/>
                <a:ext cx="803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5ADC31-CD0D-4057-BC5C-F64F19B20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734" y="3347700"/>
                <a:ext cx="8033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9BBC0A-1288-4650-B353-9BB63611BCBA}"/>
                  </a:ext>
                </a:extLst>
              </p:cNvPr>
              <p:cNvSpPr txBox="1"/>
              <p:nvPr/>
            </p:nvSpPr>
            <p:spPr>
              <a:xfrm>
                <a:off x="7734733" y="4283804"/>
                <a:ext cx="803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 b="0" i="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9BBC0A-1288-4650-B353-9BB63611B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733" y="4283804"/>
                <a:ext cx="8033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FDD708-0EBA-45F3-AE7C-541A929AD4CA}"/>
              </a:ext>
            </a:extLst>
          </p:cNvPr>
          <p:cNvCxnSpPr>
            <a:cxnSpLocks/>
          </p:cNvCxnSpPr>
          <p:nvPr/>
        </p:nvCxnSpPr>
        <p:spPr>
          <a:xfrm flipH="1" flipV="1">
            <a:off x="5027644" y="5608155"/>
            <a:ext cx="229572" cy="21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1DD0B9E-44F2-49EC-B2ED-00669104F101}"/>
              </a:ext>
            </a:extLst>
          </p:cNvPr>
          <p:cNvSpPr txBox="1"/>
          <p:nvPr/>
        </p:nvSpPr>
        <p:spPr>
          <a:xfrm>
            <a:off x="5249087" y="5822365"/>
            <a:ext cx="186062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s-IS" dirty="0"/>
              <a:t>Ekki með í svörum.</a:t>
            </a:r>
            <a:br>
              <a:rPr lang="is-IS" dirty="0"/>
            </a:br>
            <a:r>
              <a:rPr lang="is-IS" dirty="0"/>
              <a:t>Má ekki deila með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8" grpId="0"/>
      <p:bldP spid="28" grpId="0"/>
      <p:bldP spid="29" grpId="0"/>
      <p:bldP spid="30" grpId="0"/>
      <p:bldP spid="31" grpId="0" animBg="1"/>
      <p:bldP spid="33" grpId="0" animBg="1"/>
      <p:bldP spid="6" grpId="0"/>
      <p:bldP spid="11" grpId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/>
          <a:lstStyle/>
          <a:p>
            <a:r>
              <a:rPr lang="is-IS" dirty="0"/>
              <a:t>Ójöfnurnar eru ekki ólíkar honum föllunum í þessum útreikningum.</a:t>
            </a:r>
          </a:p>
          <a:p>
            <a:r>
              <a:rPr lang="is-IS" dirty="0"/>
              <a:t>Stundum þarf að undirbúa þær.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Færum 1 yfir (viljum hafa 0 sér)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Breytum 1 í brot og splæsum saman.</a:t>
            </a:r>
          </a:p>
          <a:p>
            <a:endParaRPr lang="is-I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/>
              <a:t>Leysa ójöfnubrot með formerkjamynd</a:t>
            </a:r>
          </a:p>
        </p:txBody>
      </p:sp>
      <p:graphicFrame>
        <p:nvGraphicFramePr>
          <p:cNvPr id="139266" name="Object 2"/>
          <p:cNvGraphicFramePr>
            <a:graphicFrameLocks noChangeAspect="1"/>
          </p:cNvGraphicFramePr>
          <p:nvPr/>
        </p:nvGraphicFramePr>
        <p:xfrm>
          <a:off x="1244600" y="2708275"/>
          <a:ext cx="14509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609480" imgH="393480" progId="Equation.3">
                  <p:embed/>
                </p:oleObj>
              </mc:Choice>
              <mc:Fallback>
                <p:oleObj name="Equation" r:id="rId3" imgW="609480" imgH="393480" progId="Equation.3">
                  <p:embed/>
                  <p:pic>
                    <p:nvPicPr>
                      <p:cNvPr id="139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708275"/>
                        <a:ext cx="1450975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1270273" y="4221163"/>
          <a:ext cx="19335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812520" imgH="393480" progId="Equation.3">
                  <p:embed/>
                </p:oleObj>
              </mc:Choice>
              <mc:Fallback>
                <p:oleObj name="Equation" r:id="rId5" imgW="812520" imgH="393480" progId="Equation.3">
                  <p:embed/>
                  <p:pic>
                    <p:nvPicPr>
                      <p:cNvPr id="139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273" y="4221163"/>
                        <a:ext cx="1933575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1014413" y="5589588"/>
          <a:ext cx="25685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7" imgW="1079280" imgH="393480" progId="Equation.3">
                  <p:embed/>
                </p:oleObj>
              </mc:Choice>
              <mc:Fallback>
                <p:oleObj name="Equation" r:id="rId7" imgW="1079280" imgH="393480" progId="Equation.3">
                  <p:embed/>
                  <p:pic>
                    <p:nvPicPr>
                      <p:cNvPr id="139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5589588"/>
                        <a:ext cx="2568575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3880519" y="5661025"/>
          <a:ext cx="27797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9" imgW="1168200" imgH="393480" progId="Equation.3">
                  <p:embed/>
                </p:oleObj>
              </mc:Choice>
              <mc:Fallback>
                <p:oleObj name="Equation" r:id="rId9" imgW="1168200" imgH="393480" progId="Equation.3">
                  <p:embed/>
                  <p:pic>
                    <p:nvPicPr>
                      <p:cNvPr id="1392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0519" y="5661025"/>
                        <a:ext cx="2779713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/>
          <p:cNvGraphicFramePr>
            <a:graphicFrameLocks noChangeAspect="1"/>
          </p:cNvGraphicFramePr>
          <p:nvPr/>
        </p:nvGraphicFramePr>
        <p:xfrm>
          <a:off x="7020272" y="5661025"/>
          <a:ext cx="138906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11" imgW="583920" imgH="393480" progId="Equation.3">
                  <p:embed/>
                </p:oleObj>
              </mc:Choice>
              <mc:Fallback>
                <p:oleObj name="Equation" r:id="rId11" imgW="583920" imgH="393480" progId="Equation.3">
                  <p:embed/>
                  <p:pic>
                    <p:nvPicPr>
                      <p:cNvPr id="1392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5661025"/>
                        <a:ext cx="1389062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B3949D0-C265-4AC4-9262-53852BE24965}"/>
              </a:ext>
            </a:extLst>
          </p:cNvPr>
          <p:cNvSpPr txBox="1"/>
          <p:nvPr/>
        </p:nvSpPr>
        <p:spPr>
          <a:xfrm rot="1883798">
            <a:off x="7832913" y="182411"/>
            <a:ext cx="134338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ÖLL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dæmin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E105E6-686D-473D-8716-8FE6B78EA7AB}"/>
              </a:ext>
            </a:extLst>
          </p:cNvPr>
          <p:cNvCxnSpPr>
            <a:cxnSpLocks/>
          </p:cNvCxnSpPr>
          <p:nvPr/>
        </p:nvCxnSpPr>
        <p:spPr>
          <a:xfrm flipH="1">
            <a:off x="2555776" y="4380223"/>
            <a:ext cx="2590576" cy="12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A836FF-9F36-464C-96F1-4B6D0163141F}"/>
              </a:ext>
            </a:extLst>
          </p:cNvPr>
          <p:cNvCxnSpPr>
            <a:cxnSpLocks/>
          </p:cNvCxnSpPr>
          <p:nvPr/>
        </p:nvCxnSpPr>
        <p:spPr>
          <a:xfrm flipH="1">
            <a:off x="2987824" y="4539282"/>
            <a:ext cx="2158528" cy="116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8B73CF-6F42-4E56-A873-6D8B5F126ADF}"/>
              </a:ext>
            </a:extLst>
          </p:cNvPr>
          <p:cNvSpPr txBox="1"/>
          <p:nvPr/>
        </p:nvSpPr>
        <p:spPr>
          <a:xfrm>
            <a:off x="5146352" y="3770456"/>
            <a:ext cx="1998365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s-IS" dirty="0"/>
              <a:t>Ath. að töluna 1 má breyta í hvað sem er,</a:t>
            </a:r>
            <a:br>
              <a:rPr lang="is-IS" dirty="0"/>
            </a:br>
            <a:r>
              <a:rPr lang="is-IS" dirty="0"/>
              <a:t>bara að það sé sama gildi fyrir ofan og neðan strik.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E8FE8-CDD0-407C-B01F-3CFB767EB320}"/>
              </a:ext>
            </a:extLst>
          </p:cNvPr>
          <p:cNvSpPr txBox="1"/>
          <p:nvPr/>
        </p:nvSpPr>
        <p:spPr>
          <a:xfrm>
            <a:off x="7252105" y="3770456"/>
            <a:ext cx="181225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s-IS" dirty="0"/>
              <a:t>Svar er stærra en 0</a:t>
            </a:r>
          </a:p>
          <a:p>
            <a:r>
              <a:rPr lang="is-IS" dirty="0"/>
              <a:t>svo verið er að leita að útkomunni í + á formerkjamynd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1859D5-6E9D-4CB8-AB81-57359C7AB98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956377" y="4970785"/>
            <a:ext cx="201856" cy="94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/>
              <a:t>Leysa ójöfnubrot með formerkjamynd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5221560"/>
          </a:xfrm>
        </p:spPr>
        <p:txBody>
          <a:bodyPr/>
          <a:lstStyle/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01135"/>
              </p:ext>
            </p:extLst>
          </p:nvPr>
        </p:nvGraphicFramePr>
        <p:xfrm>
          <a:off x="1259632" y="1340768"/>
          <a:ext cx="4234071" cy="1800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1" dirty="0"/>
                        <a:t>-2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1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s-IS" b="1" dirty="0"/>
                        <a:t>x+1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0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s-IS" b="1" dirty="0"/>
                        <a:t>X-2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0" dirty="0">
                          <a:solidFill>
                            <a:schemeClr val="bg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403648" y="3429000"/>
            <a:ext cx="525658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403648" y="3789040"/>
            <a:ext cx="2160240" cy="0"/>
          </a:xfrm>
          <a:prstGeom prst="line">
            <a:avLst/>
          </a:prstGeom>
          <a:ln cap="rnd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63888" y="3356992"/>
            <a:ext cx="3096344" cy="0"/>
          </a:xfrm>
          <a:prstGeom prst="line">
            <a:avLst/>
          </a:prstGeom>
          <a:ln cap="rnd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63888" y="3356992"/>
            <a:ext cx="0" cy="43204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403648" y="4149080"/>
            <a:ext cx="525658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5004048" y="4077072"/>
            <a:ext cx="1656184" cy="0"/>
          </a:xfrm>
          <a:prstGeom prst="line">
            <a:avLst/>
          </a:prstGeom>
          <a:ln cap="rnd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403648" y="4509120"/>
            <a:ext cx="3600400" cy="0"/>
          </a:xfrm>
          <a:prstGeom prst="line">
            <a:avLst/>
          </a:prstGeom>
          <a:ln cap="rnd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04048" y="4077072"/>
            <a:ext cx="0" cy="43204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 rot="5400000">
            <a:off x="2375756" y="3681028"/>
            <a:ext cx="216024" cy="2160240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0" name="Right Brace 19"/>
          <p:cNvSpPr/>
          <p:nvPr/>
        </p:nvSpPr>
        <p:spPr>
          <a:xfrm rot="5400000">
            <a:off x="4175956" y="4041068"/>
            <a:ext cx="216024" cy="144016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1" name="Right Brace 20"/>
          <p:cNvSpPr/>
          <p:nvPr/>
        </p:nvSpPr>
        <p:spPr>
          <a:xfrm rot="5400000">
            <a:off x="5724128" y="3933056"/>
            <a:ext cx="216024" cy="1656184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403648" y="5157192"/>
            <a:ext cx="525658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Connector 23"/>
          <p:cNvCxnSpPr/>
          <p:nvPr/>
        </p:nvCxnSpPr>
        <p:spPr>
          <a:xfrm flipH="1">
            <a:off x="3563888" y="5517232"/>
            <a:ext cx="1440160" cy="0"/>
          </a:xfrm>
          <a:prstGeom prst="line">
            <a:avLst/>
          </a:prstGeom>
          <a:ln cap="rnd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004048" y="5085184"/>
            <a:ext cx="1656184" cy="0"/>
          </a:xfrm>
          <a:prstGeom prst="line">
            <a:avLst/>
          </a:prstGeom>
          <a:ln cap="rnd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55576" y="6261203"/>
                <a:ext cx="6696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s-IS" dirty="0"/>
                  <a:t>Svar á að vera meira en 0 svo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𝑜𝑔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is-IS" dirty="0"/>
                  <a:t> má líka skrifa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is-I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261203"/>
                <a:ext cx="6696744" cy="369332"/>
              </a:xfrm>
              <a:prstGeom prst="rect">
                <a:avLst/>
              </a:prstGeom>
              <a:blipFill>
                <a:blip r:embed="rId4"/>
                <a:stretch>
                  <a:fillRect l="-820" t="-6557" b="-2623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1619672" y="1340768"/>
          <a:ext cx="864096" cy="58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583920" imgH="393480" progId="Equation.3">
                  <p:embed/>
                </p:oleObj>
              </mc:Choice>
              <mc:Fallback>
                <p:oleObj name="Equation" r:id="rId5" imgW="583920" imgH="393480" progId="Equation.3">
                  <p:embed/>
                  <p:pic>
                    <p:nvPicPr>
                      <p:cNvPr id="140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340768"/>
                        <a:ext cx="864096" cy="581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804248" y="3356992"/>
                <a:ext cx="720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356992"/>
                <a:ext cx="7200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04248" y="4080795"/>
                <a:ext cx="76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080795"/>
                <a:ext cx="7670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6876256" y="50851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g(x)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403648" y="5085184"/>
            <a:ext cx="2160240" cy="0"/>
          </a:xfrm>
          <a:prstGeom prst="line">
            <a:avLst/>
          </a:prstGeom>
          <a:ln cap="rnd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2003A3D-2D9C-436A-BB39-EDAC38BA8544}"/>
              </a:ext>
            </a:extLst>
          </p:cNvPr>
          <p:cNvSpPr txBox="1"/>
          <p:nvPr/>
        </p:nvSpPr>
        <p:spPr>
          <a:xfrm rot="1883798">
            <a:off x="7786453" y="140970"/>
            <a:ext cx="134338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ÖLL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dæmin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CB9A05-D077-44EC-BDF9-34D4858D2C40}"/>
              </a:ext>
            </a:extLst>
          </p:cNvPr>
          <p:cNvSpPr txBox="1"/>
          <p:nvPr/>
        </p:nvSpPr>
        <p:spPr>
          <a:xfrm>
            <a:off x="5233620" y="5515418"/>
            <a:ext cx="186062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s-IS" dirty="0"/>
              <a:t>Ekki með í svörum.</a:t>
            </a:r>
            <a:br>
              <a:rPr lang="is-IS" dirty="0"/>
            </a:br>
            <a:r>
              <a:rPr lang="is-IS" dirty="0"/>
              <a:t>Má ekki deila með 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4E4EDC-C9CA-4FE0-A9E8-73809BFF04EF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5301208"/>
            <a:ext cx="229572" cy="21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C6F0FBA-1854-4DBE-9DF5-AF1192BDAD1C}"/>
              </a:ext>
            </a:extLst>
          </p:cNvPr>
          <p:cNvSpPr/>
          <p:nvPr/>
        </p:nvSpPr>
        <p:spPr>
          <a:xfrm>
            <a:off x="4969027" y="5050162"/>
            <a:ext cx="70046" cy="7004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F04E3B-65F2-4E95-A336-B35782CEB1D1}"/>
              </a:ext>
            </a:extLst>
          </p:cNvPr>
          <p:cNvSpPr/>
          <p:nvPr/>
        </p:nvSpPr>
        <p:spPr>
          <a:xfrm>
            <a:off x="4969025" y="5481303"/>
            <a:ext cx="70046" cy="70044"/>
          </a:xfrm>
          <a:prstGeom prst="ellipse">
            <a:avLst/>
          </a:prstGeom>
          <a:solidFill>
            <a:schemeClr val="bg1"/>
          </a:solidFill>
          <a:ln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3034C5-51D6-4A28-AC5C-7382D9B6286B}"/>
                  </a:ext>
                </a:extLst>
              </p:cNvPr>
              <p:cNvSpPr txBox="1"/>
              <p:nvPr/>
            </p:nvSpPr>
            <p:spPr>
              <a:xfrm>
                <a:off x="2181453" y="4857337"/>
                <a:ext cx="6798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s-I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s-I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s-I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s-I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3034C5-51D6-4A28-AC5C-7382D9B62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453" y="4857337"/>
                <a:ext cx="679866" cy="215444"/>
              </a:xfrm>
              <a:prstGeom prst="rect">
                <a:avLst/>
              </a:prstGeom>
              <a:blipFill>
                <a:blip r:embed="rId9"/>
                <a:stretch>
                  <a:fillRect l="-901" r="-5405" b="-2857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EA186F-9FD6-409B-A252-46B292ACB67F}"/>
                  </a:ext>
                </a:extLst>
              </p:cNvPr>
              <p:cNvSpPr txBox="1"/>
              <p:nvPr/>
            </p:nvSpPr>
            <p:spPr>
              <a:xfrm>
                <a:off x="3989608" y="4865103"/>
                <a:ext cx="63954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s-IS" sz="1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s-I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s-I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s-I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EA186F-9FD6-409B-A252-46B292ACB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608" y="4865103"/>
                <a:ext cx="639542" cy="215444"/>
              </a:xfrm>
              <a:prstGeom prst="rect">
                <a:avLst/>
              </a:prstGeom>
              <a:blipFill>
                <a:blip r:embed="rId10"/>
                <a:stretch>
                  <a:fillRect l="-4762" r="-3810" b="-571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9FC793D-8B0A-4540-83CA-FEF6AB000751}"/>
                  </a:ext>
                </a:extLst>
              </p:cNvPr>
              <p:cNvSpPr txBox="1"/>
              <p:nvPr/>
            </p:nvSpPr>
            <p:spPr>
              <a:xfrm>
                <a:off x="5526802" y="4871554"/>
                <a:ext cx="63954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s-I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s-IS" sz="1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s-I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s-IS" sz="1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s-I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9FC793D-8B0A-4540-83CA-FEF6AB000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02" y="4871554"/>
                <a:ext cx="639542" cy="215444"/>
              </a:xfrm>
              <a:prstGeom prst="rect">
                <a:avLst/>
              </a:prstGeom>
              <a:blipFill>
                <a:blip r:embed="rId11"/>
                <a:stretch>
                  <a:fillRect l="-9524" r="-7619" b="-571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A39038-822A-4F98-B771-C9A16CB6916C}"/>
                  </a:ext>
                </a:extLst>
              </p:cNvPr>
              <p:cNvSpPr txBox="1"/>
              <p:nvPr/>
            </p:nvSpPr>
            <p:spPr>
              <a:xfrm>
                <a:off x="7800283" y="3365376"/>
                <a:ext cx="11161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i="1" dirty="0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A39038-822A-4F98-B771-C9A16CB6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283" y="3365376"/>
                <a:ext cx="111612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A3B5C0-550E-4B22-9D4E-0D752565B485}"/>
                  </a:ext>
                </a:extLst>
              </p:cNvPr>
              <p:cNvSpPr txBox="1"/>
              <p:nvPr/>
            </p:nvSpPr>
            <p:spPr>
              <a:xfrm>
                <a:off x="7930656" y="4077072"/>
                <a:ext cx="8553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A3B5C0-550E-4B22-9D4E-0D752565B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656" y="4077072"/>
                <a:ext cx="85537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A04AD9-814B-4484-A411-78195F3F873A}"/>
              </a:ext>
            </a:extLst>
          </p:cNvPr>
          <p:cNvSpPr/>
          <p:nvPr/>
        </p:nvSpPr>
        <p:spPr>
          <a:xfrm>
            <a:off x="3523902" y="5064526"/>
            <a:ext cx="70046" cy="7004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B5A1EEF-9EAE-4FFA-BEEC-23FAA741A0BA}"/>
              </a:ext>
            </a:extLst>
          </p:cNvPr>
          <p:cNvSpPr/>
          <p:nvPr/>
        </p:nvSpPr>
        <p:spPr>
          <a:xfrm>
            <a:off x="3523900" y="5495667"/>
            <a:ext cx="70046" cy="70044"/>
          </a:xfrm>
          <a:prstGeom prst="ellipse">
            <a:avLst/>
          </a:prstGeom>
          <a:solidFill>
            <a:schemeClr val="bg1"/>
          </a:solidFill>
          <a:ln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9F4DC-6D83-499F-9168-C5D84F554683}"/>
              </a:ext>
            </a:extLst>
          </p:cNvPr>
          <p:cNvSpPr txBox="1"/>
          <p:nvPr/>
        </p:nvSpPr>
        <p:spPr>
          <a:xfrm>
            <a:off x="683568" y="5500731"/>
            <a:ext cx="269631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s-IS" dirty="0"/>
              <a:t>Ekki með í svörum. Svar má ekki vera 0 því þá yrði 0&gt;0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19A176-2651-49F0-9663-6512E68004EE}"/>
              </a:ext>
            </a:extLst>
          </p:cNvPr>
          <p:cNvCxnSpPr>
            <a:cxnSpLocks/>
          </p:cNvCxnSpPr>
          <p:nvPr/>
        </p:nvCxnSpPr>
        <p:spPr>
          <a:xfrm flipV="1">
            <a:off x="3347865" y="5181082"/>
            <a:ext cx="152108" cy="32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8" grpId="0"/>
      <p:bldP spid="30" grpId="0" animBg="1"/>
      <p:bldP spid="11" grpId="0" animBg="1"/>
      <p:bldP spid="12" grpId="0" animBg="1"/>
      <p:bldP spid="35" grpId="0"/>
      <p:bldP spid="36" grpId="0"/>
      <p:bldP spid="37" grpId="0"/>
      <p:bldP spid="40" grpId="0"/>
      <p:bldP spid="41" grpId="0"/>
      <p:bldP spid="42" grpId="0" animBg="1"/>
      <p:bldP spid="43" grpId="0" animBg="1"/>
      <p:bldP spid="4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2C6AED3615064BAD06C75063A30F82" ma:contentTypeVersion="13" ma:contentTypeDescription="Create a new document." ma:contentTypeScope="" ma:versionID="2d6302022e0616db0a3e5c26ff393da0">
  <xsd:schema xmlns:xsd="http://www.w3.org/2001/XMLSchema" xmlns:xs="http://www.w3.org/2001/XMLSchema" xmlns:p="http://schemas.microsoft.com/office/2006/metadata/properties" xmlns:ns3="ac3ca36f-de4a-4b53-9a09-34a8690b751e" xmlns:ns4="ec2aa8b4-dad5-4aa6-9375-51dceca26291" targetNamespace="http://schemas.microsoft.com/office/2006/metadata/properties" ma:root="true" ma:fieldsID="8ef02febb0c928e61be8c8f29a7967db" ns3:_="" ns4:_="">
    <xsd:import namespace="ac3ca36f-de4a-4b53-9a09-34a8690b751e"/>
    <xsd:import namespace="ec2aa8b4-dad5-4aa6-9375-51dceca262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3ca36f-de4a-4b53-9a09-34a8690b75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2aa8b4-dad5-4aa6-9375-51dceca2629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5D1EC1-4D71-4022-A056-557983F8F9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3ca36f-de4a-4b53-9a09-34a8690b751e"/>
    <ds:schemaRef ds:uri="ec2aa8b4-dad5-4aa6-9375-51dceca262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8B21B3-70C4-41BC-BCBE-0B8B5AFFECF6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ac3ca36f-de4a-4b53-9a09-34a8690b751e"/>
    <ds:schemaRef ds:uri="http://purl.org/dc/dcmitype/"/>
    <ds:schemaRef ds:uri="http://www.w3.org/XML/1998/namespace"/>
    <ds:schemaRef ds:uri="http://schemas.openxmlformats.org/package/2006/metadata/core-properties"/>
    <ds:schemaRef ds:uri="ec2aa8b4-dad5-4aa6-9375-51dceca262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4659C0B-6AB2-4DC2-9FC4-8EC39A8E1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465</Words>
  <Application>Microsoft Office PowerPoint</Application>
  <PresentationFormat>On-screen Show (4:3)</PresentationFormat>
  <Paragraphs>111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Cambria Math</vt:lpstr>
      <vt:lpstr>Franklin Gothic Book</vt:lpstr>
      <vt:lpstr>Perpetua</vt:lpstr>
      <vt:lpstr>Wingdings 2</vt:lpstr>
      <vt:lpstr>Equity</vt:lpstr>
      <vt:lpstr>Equation</vt:lpstr>
      <vt:lpstr>Kafli 2, Nokkur mikilvæg föll Lausn ræðra falla. Æfing 2.4</vt:lpstr>
      <vt:lpstr>Formerkjamyndir</vt:lpstr>
      <vt:lpstr>Gera formerkjamynd</vt:lpstr>
      <vt:lpstr>Gera formerkjamynd</vt:lpstr>
      <vt:lpstr>Leysa ójöfnubrot með formerkjamynd</vt:lpstr>
      <vt:lpstr>Leysa ójöfnubrot með formerkjamynd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2013-08-22T21:22:20Z</dcterms:created>
  <dcterms:modified xsi:type="dcterms:W3CDTF">2022-09-15T11:06:20Z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  <property fmtid="{D5CDD505-2E9C-101B-9397-08002B2CF9AE}" pid="3" name="ContentTypeId">
    <vt:lpwstr>0x010100C22C6AED3615064BAD06C75063A30F82</vt:lpwstr>
  </property>
</Properties>
</file>