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6" r:id="rId2"/>
  </p:sldMasterIdLst>
  <p:notesMasterIdLst>
    <p:notesMasterId r:id="rId9"/>
  </p:notesMasterIdLst>
  <p:sldIdLst>
    <p:sldId id="313" r:id="rId3"/>
    <p:sldId id="293" r:id="rId4"/>
    <p:sldId id="294" r:id="rId5"/>
    <p:sldId id="314" r:id="rId6"/>
    <p:sldId id="315" r:id="rId7"/>
    <p:sldId id="316" r:id="rId8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48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C93441-6948-4D4D-AC71-3D2F516181EA}" v="8" dt="2020-09-30T21:26:32.8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3" autoAdjust="0"/>
    <p:restoredTop sz="94660"/>
  </p:normalViewPr>
  <p:slideViewPr>
    <p:cSldViewPr>
      <p:cViewPr varScale="1">
        <p:scale>
          <a:sx n="104" d="100"/>
          <a:sy n="104" d="100"/>
        </p:scale>
        <p:origin x="175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14.wmf"/><Relationship Id="rId5" Type="http://schemas.openxmlformats.org/officeDocument/2006/relationships/image" Target="../media/image8.wmf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59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97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743653DA-8BF4-4869-96FE-9BCF43372D46}" type="datetime8">
              <a:rPr lang="en-US" smtClean="0"/>
              <a:pPr algn="ctr"/>
              <a:t>9/30/2020 8:15 AM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9/30/2020 8:15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9/30/2020 8:15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9/30/2020 8:15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 descr="sm_pencil.pn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612648" y="1755648"/>
            <a:ext cx="1615307" cy="2145615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9/30/2020 8:15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9/30/2020 8:15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1E3E-4B2F-4895-B65E-28B2E64F39F6}" type="datetime8">
              <a:rPr lang="en-US" smtClean="0"/>
              <a:pPr/>
              <a:t>9/30/2020 8:15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5435-8225-4333-BFFA-0096413F0D76}" type="datetime8">
              <a:rPr lang="en-US" smtClean="0"/>
              <a:pPr/>
              <a:t>9/30/2020 8:15 AM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9/30/2020 8:15 AM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9/30/2020 8:15 AM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9/30/2020 8:15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0EC5-AC53-4169-941E-EDF10CD23748}" type="datetime8">
              <a:rPr lang="en-US" smtClean="0"/>
              <a:pPr/>
              <a:t>9/30/2020 8:15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9/30/2020 8:15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02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1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8.bin"/><Relationship Id="rId25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wmf"/><Relationship Id="rId20" Type="http://schemas.openxmlformats.org/officeDocument/2006/relationships/image" Target="../media/image12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4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9.wmf"/><Relationship Id="rId22" Type="http://schemas.openxmlformats.org/officeDocument/2006/relationships/image" Target="../media/image1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studenttskoli-my.sharepoint.com/:p:/g/personal/tkj_tskoli_is/ET1179qmyydHqZpB6hwRPWYBRw9eagOZjboFk1US4m3ZNg?e=e6GucX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3" Type="http://schemas.openxmlformats.org/officeDocument/2006/relationships/image" Target="../media/image18.png"/><Relationship Id="rId21" Type="http://schemas.openxmlformats.org/officeDocument/2006/relationships/image" Target="../media/image48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1.png"/><Relationship Id="rId15" Type="http://schemas.openxmlformats.org/officeDocument/2006/relationships/image" Target="../media/image43.png"/><Relationship Id="rId23" Type="http://schemas.openxmlformats.org/officeDocument/2006/relationships/image" Target="../media/image49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3.png"/><Relationship Id="rId14" Type="http://schemas.openxmlformats.org/officeDocument/2006/relationships/image" Target="../media/image42.png"/><Relationship Id="rId22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107504" y="3789040"/>
            <a:ext cx="8928992" cy="200216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Kafli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2,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Nokkur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mikilvæg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föll</a:t>
            </a:r>
            <a:br>
              <a:rPr lang="en-US" sz="3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Algildisfallið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br>
              <a:rPr lang="en-US" sz="3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Æfing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2.5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748036" y="6021288"/>
            <a:ext cx="5647928" cy="685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Þorsteinn Kristjáns Jóhannsson</a:t>
            </a:r>
            <a:br>
              <a:rPr lang="en-US" dirty="0"/>
            </a:br>
            <a:r>
              <a:rPr lang="en-US" dirty="0"/>
              <a:t>STÆR3FM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9D9DCE-7086-4F33-B31F-44B699DC5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899" y="1844824"/>
            <a:ext cx="3854202" cy="8350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B2799C-90AD-4FF6-A8D7-8642B96E92B1}"/>
              </a:ext>
            </a:extLst>
          </p:cNvPr>
          <p:cNvSpPr txBox="1"/>
          <p:nvPr/>
        </p:nvSpPr>
        <p:spPr>
          <a:xfrm rot="1883798">
            <a:off x="7166566" y="717133"/>
            <a:ext cx="1795684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bók</a:t>
            </a:r>
          </a:p>
          <a:p>
            <a:pPr algn="ctr"/>
            <a:r>
              <a:rPr lang="is-IS" sz="2400" dirty="0">
                <a:solidFill>
                  <a:srgbClr val="00B050"/>
                </a:solidFill>
              </a:rPr>
              <a:t>Stærðfræði 3B</a:t>
            </a:r>
          </a:p>
        </p:txBody>
      </p:sp>
    </p:spTree>
    <p:extLst>
      <p:ext uri="{BB962C8B-B14F-4D97-AF65-F5344CB8AC3E}">
        <p14:creationId xmlns:p14="http://schemas.microsoft.com/office/powerpoint/2010/main" val="107341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Algildi – Upprifjun (ekki til prófs)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is-IS" dirty="0"/>
                  <a:t>Áður en ráðist er í algildisfallið og lausnir á algildisjöfnum, þá þurfum við að ryfja upp algildið</a:t>
                </a:r>
              </a:p>
              <a:p>
                <a:r>
                  <a:rPr lang="is-IS" dirty="0"/>
                  <a:t>Algildi er merkt sem tvær lóðréttar línur utan um tölu eða tölur</a:t>
                </a:r>
              </a:p>
              <a:p>
                <a:r>
                  <a:rPr lang="is-IS" dirty="0"/>
                  <a:t>Útkoman úr því sem er inni í algildismerkinu verður ALLTAF í plús</a:t>
                </a:r>
              </a:p>
              <a:p>
                <a:r>
                  <a:rPr lang="is-IS" dirty="0"/>
                  <a:t>Svo </a:t>
                </a:r>
                <a14:m>
                  <m:oMath xmlns:m="http://schemas.openxmlformats.org/officeDocument/2006/math">
                    <m:r>
                      <a:rPr lang="is-IS" i="1" dirty="0" smtClean="0">
                        <a:latin typeface="Cambria Math" panose="02040503050406030204" pitchFamily="18" charset="0"/>
                      </a:rPr>
                      <m:t>|3|=3 </m:t>
                    </m:r>
                  </m:oMath>
                </a14:m>
                <a:r>
                  <a:rPr lang="is-IS" dirty="0"/>
                  <a:t>og </a:t>
                </a:r>
                <a14:m>
                  <m:oMath xmlns:m="http://schemas.openxmlformats.org/officeDocument/2006/math">
                    <m:r>
                      <a:rPr lang="is-IS" i="1" dirty="0" smtClean="0">
                        <a:latin typeface="Cambria Math" panose="02040503050406030204" pitchFamily="18" charset="0"/>
                      </a:rPr>
                      <m:t>|−3|=3</m:t>
                    </m:r>
                  </m:oMath>
                </a14:m>
                <a:endParaRPr lang="is-IS" dirty="0"/>
              </a:p>
              <a:p>
                <a:endParaRPr lang="is-I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84" t="-1200" r="-2118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Algildi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/>
          <a:lstStyle/>
          <a:p>
            <a:r>
              <a:rPr lang="is-IS" dirty="0"/>
              <a:t>Athugið að það er stór munur á þessum tveimur dæmum</a:t>
            </a:r>
          </a:p>
          <a:p>
            <a:endParaRPr lang="is-IS" dirty="0"/>
          </a:p>
          <a:p>
            <a:endParaRPr lang="is-IS" dirty="0"/>
          </a:p>
          <a:p>
            <a:r>
              <a:rPr lang="is-IS" dirty="0"/>
              <a:t>Það eru einnig til algildisjöfnur</a:t>
            </a:r>
          </a:p>
          <a:p>
            <a:r>
              <a:rPr lang="is-IS" dirty="0"/>
              <a:t>Fyrir hvert algildi geta verið tvö svör, eitt eða ekkert.</a:t>
            </a:r>
          </a:p>
          <a:p>
            <a:r>
              <a:rPr lang="is-IS" dirty="0"/>
              <a:t>Hér er dæmi um algidisjöfnu með tvö svör.</a:t>
            </a:r>
          </a:p>
          <a:p>
            <a:endParaRPr lang="is-IS" dirty="0"/>
          </a:p>
        </p:txBody>
      </p:sp>
      <p:graphicFrame>
        <p:nvGraphicFramePr>
          <p:cNvPr id="768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934720"/>
              </p:ext>
            </p:extLst>
          </p:nvPr>
        </p:nvGraphicFramePr>
        <p:xfrm>
          <a:off x="975966" y="1976007"/>
          <a:ext cx="1147762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482400" imgH="253800" progId="Equation.3">
                  <p:embed/>
                </p:oleObj>
              </mc:Choice>
              <mc:Fallback>
                <p:oleObj name="Equation" r:id="rId3" imgW="482400" imgH="253800" progId="Equation.3">
                  <p:embed/>
                  <p:pic>
                    <p:nvPicPr>
                      <p:cNvPr id="7680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5966" y="1976007"/>
                        <a:ext cx="1147762" cy="604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619248"/>
              </p:ext>
            </p:extLst>
          </p:nvPr>
        </p:nvGraphicFramePr>
        <p:xfrm>
          <a:off x="4860032" y="1976007"/>
          <a:ext cx="1238250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520560" imgH="253800" progId="Equation.3">
                  <p:embed/>
                </p:oleObj>
              </mc:Choice>
              <mc:Fallback>
                <p:oleObj name="Equation" r:id="rId5" imgW="520560" imgH="253800" progId="Equation.3">
                  <p:embed/>
                  <p:pic>
                    <p:nvPicPr>
                      <p:cNvPr id="7680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1976007"/>
                        <a:ext cx="1238250" cy="604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6913218"/>
              </p:ext>
            </p:extLst>
          </p:nvPr>
        </p:nvGraphicFramePr>
        <p:xfrm>
          <a:off x="971947" y="2552071"/>
          <a:ext cx="2447925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7" imgW="1028520" imgH="253800" progId="Equation.3">
                  <p:embed/>
                </p:oleObj>
              </mc:Choice>
              <mc:Fallback>
                <p:oleObj name="Equation" r:id="rId7" imgW="1028520" imgH="253800" progId="Equation.3">
                  <p:embed/>
                  <p:pic>
                    <p:nvPicPr>
                      <p:cNvPr id="768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947" y="2552071"/>
                        <a:ext cx="2447925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3878779"/>
              </p:ext>
            </p:extLst>
          </p:nvPr>
        </p:nvGraphicFramePr>
        <p:xfrm>
          <a:off x="4860032" y="2552071"/>
          <a:ext cx="2778125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9" imgW="1168200" imgH="253800" progId="Equation.3">
                  <p:embed/>
                </p:oleObj>
              </mc:Choice>
              <mc:Fallback>
                <p:oleObj name="Equation" r:id="rId9" imgW="1168200" imgH="253800" progId="Equation.3">
                  <p:embed/>
                  <p:pic>
                    <p:nvPicPr>
                      <p:cNvPr id="768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2552071"/>
                        <a:ext cx="2778125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2694097"/>
              </p:ext>
            </p:extLst>
          </p:nvPr>
        </p:nvGraphicFramePr>
        <p:xfrm>
          <a:off x="971947" y="4437658"/>
          <a:ext cx="1420812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11" imgW="596880" imgH="253800" progId="Equation.3">
                  <p:embed/>
                </p:oleObj>
              </mc:Choice>
              <mc:Fallback>
                <p:oleObj name="Equation" r:id="rId11" imgW="596880" imgH="253800" progId="Equation.3">
                  <p:embed/>
                  <p:pic>
                    <p:nvPicPr>
                      <p:cNvPr id="7680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947" y="4437658"/>
                        <a:ext cx="1420812" cy="604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8578383"/>
              </p:ext>
            </p:extLst>
          </p:nvPr>
        </p:nvGraphicFramePr>
        <p:xfrm>
          <a:off x="971947" y="5013895"/>
          <a:ext cx="13303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13" imgW="558720" imgH="177480" progId="Equation.3">
                  <p:embed/>
                </p:oleObj>
              </mc:Choice>
              <mc:Fallback>
                <p:oleObj name="Equation" r:id="rId13" imgW="558720" imgH="177480" progId="Equation.3">
                  <p:embed/>
                  <p:pic>
                    <p:nvPicPr>
                      <p:cNvPr id="7680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947" y="5013895"/>
                        <a:ext cx="1330325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849297"/>
              </p:ext>
            </p:extLst>
          </p:nvPr>
        </p:nvGraphicFramePr>
        <p:xfrm>
          <a:off x="3678956" y="5013895"/>
          <a:ext cx="1541463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15" imgW="647640" imgH="177480" progId="Equation.3">
                  <p:embed/>
                </p:oleObj>
              </mc:Choice>
              <mc:Fallback>
                <p:oleObj name="Equation" r:id="rId15" imgW="647640" imgH="177480" progId="Equation.3">
                  <p:embed/>
                  <p:pic>
                    <p:nvPicPr>
                      <p:cNvPr id="7680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8956" y="5013895"/>
                        <a:ext cx="1541463" cy="423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1724125"/>
              </p:ext>
            </p:extLst>
          </p:nvPr>
        </p:nvGraphicFramePr>
        <p:xfrm>
          <a:off x="971947" y="5445943"/>
          <a:ext cx="13303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17" imgW="558720" imgH="177480" progId="Equation.3">
                  <p:embed/>
                </p:oleObj>
              </mc:Choice>
              <mc:Fallback>
                <p:oleObj name="Equation" r:id="rId17" imgW="558720" imgH="177480" progId="Equation.3">
                  <p:embed/>
                  <p:pic>
                    <p:nvPicPr>
                      <p:cNvPr id="7680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947" y="5445943"/>
                        <a:ext cx="1330325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5988385"/>
              </p:ext>
            </p:extLst>
          </p:nvPr>
        </p:nvGraphicFramePr>
        <p:xfrm>
          <a:off x="971947" y="5877520"/>
          <a:ext cx="785812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19" imgW="330120" imgH="177480" progId="Equation.3">
                  <p:embed/>
                </p:oleObj>
              </mc:Choice>
              <mc:Fallback>
                <p:oleObj name="Equation" r:id="rId19" imgW="330120" imgH="177480" progId="Equation.3">
                  <p:embed/>
                  <p:pic>
                    <p:nvPicPr>
                      <p:cNvPr id="7681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947" y="5877520"/>
                        <a:ext cx="785812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1476869"/>
              </p:ext>
            </p:extLst>
          </p:nvPr>
        </p:nvGraphicFramePr>
        <p:xfrm>
          <a:off x="3678585" y="5454129"/>
          <a:ext cx="1541462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21" imgW="647640" imgH="177480" progId="Equation.3">
                  <p:embed/>
                </p:oleObj>
              </mc:Choice>
              <mc:Fallback>
                <p:oleObj name="Equation" r:id="rId21" imgW="647640" imgH="177480" progId="Equation.3">
                  <p:embed/>
                  <p:pic>
                    <p:nvPicPr>
                      <p:cNvPr id="7681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8585" y="5454129"/>
                        <a:ext cx="1541462" cy="423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7173612"/>
              </p:ext>
            </p:extLst>
          </p:nvPr>
        </p:nvGraphicFramePr>
        <p:xfrm>
          <a:off x="3689251" y="5885458"/>
          <a:ext cx="1027112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23" imgW="431640" imgH="177480" progId="Equation.3">
                  <p:embed/>
                </p:oleObj>
              </mc:Choice>
              <mc:Fallback>
                <p:oleObj name="Equation" r:id="rId23" imgW="431640" imgH="177480" progId="Equation.3">
                  <p:embed/>
                  <p:pic>
                    <p:nvPicPr>
                      <p:cNvPr id="7681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9251" y="5885458"/>
                        <a:ext cx="1027112" cy="423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5C3AF9E-5426-4D4B-885F-EC745BD87BB6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216823" y="4449241"/>
            <a:ext cx="3848100" cy="2009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76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Nota gildatöflur með algildi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/>
          <a:lstStyle/>
          <a:p>
            <a:r>
              <a:rPr lang="is-IS" dirty="0"/>
              <a:t>ABS takkinn er notaður til að kalla fram algildistáknin.</a:t>
            </a:r>
          </a:p>
          <a:p>
            <a:r>
              <a:rPr lang="is-IS" dirty="0"/>
              <a:t>Hægt er að nota gildatölfuaðferðina fyrir </a:t>
            </a:r>
            <a:r>
              <a:rPr lang="is-IS" dirty="0">
                <a:hlinkClick r:id="rId2"/>
              </a:rPr>
              <a:t>æfingu 2.1</a:t>
            </a:r>
            <a:r>
              <a:rPr lang="is-IS" dirty="0"/>
              <a:t>.</a:t>
            </a:r>
          </a:p>
          <a:p>
            <a:r>
              <a:rPr lang="is-IS" dirty="0"/>
              <a:t>Markmiðið er að teikna upp algildisföllin og fá tilfinningu fyrir þeim.</a:t>
            </a:r>
          </a:p>
          <a:p>
            <a:r>
              <a:rPr lang="is-IS" dirty="0"/>
              <a:t>Þau teiknast nefnilega allt öðru vísi en þessi hefðbundnu föll.</a:t>
            </a:r>
          </a:p>
          <a:p>
            <a:pPr marL="0" indent="0">
              <a:buNone/>
            </a:pPr>
            <a:endParaRPr lang="is-I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0166C2-E403-489B-AF3F-6DBC62F1D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7263" y="3973876"/>
            <a:ext cx="3371576" cy="23077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A37157-2EFA-4868-B812-98D501BCE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8364" y="3874612"/>
            <a:ext cx="1836648" cy="23170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53FB4F-A00A-4DC5-A638-BC9C4C97C193}"/>
              </a:ext>
            </a:extLst>
          </p:cNvPr>
          <p:cNvSpPr txBox="1"/>
          <p:nvPr/>
        </p:nvSpPr>
        <p:spPr>
          <a:xfrm rot="1883798">
            <a:off x="7513025" y="424765"/>
            <a:ext cx="1433149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dæmi</a:t>
            </a:r>
          </a:p>
          <a:p>
            <a:pPr algn="ctr"/>
            <a:r>
              <a:rPr lang="is-IS" sz="2400" dirty="0">
                <a:solidFill>
                  <a:srgbClr val="00B050"/>
                </a:solidFill>
              </a:rPr>
              <a:t>1-2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300ABC6-8B8D-4E6E-AAE2-DB65B180A0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476" y="4143241"/>
            <a:ext cx="3194868" cy="166860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714FF99-81B8-4562-B0E0-F94FF3282C00}"/>
              </a:ext>
            </a:extLst>
          </p:cNvPr>
          <p:cNvSpPr txBox="1"/>
          <p:nvPr/>
        </p:nvSpPr>
        <p:spPr>
          <a:xfrm>
            <a:off x="1134939" y="6191707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/>
              <a:t>Tvær lausnir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C9858C-04B2-48AF-88D4-D137814E5F59}"/>
              </a:ext>
            </a:extLst>
          </p:cNvPr>
          <p:cNvSpPr txBox="1"/>
          <p:nvPr/>
        </p:nvSpPr>
        <p:spPr>
          <a:xfrm>
            <a:off x="4603998" y="6186812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/>
              <a:t>Ein lausn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628BD9-D898-4C8A-9A11-CE00881745DE}"/>
              </a:ext>
            </a:extLst>
          </p:cNvPr>
          <p:cNvSpPr txBox="1"/>
          <p:nvPr/>
        </p:nvSpPr>
        <p:spPr>
          <a:xfrm>
            <a:off x="7215658" y="6194233"/>
            <a:ext cx="119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/>
              <a:t>Eingin lausn</a:t>
            </a:r>
          </a:p>
        </p:txBody>
      </p:sp>
    </p:spTree>
    <p:extLst>
      <p:ext uri="{BB962C8B-B14F-4D97-AF65-F5344CB8AC3E}">
        <p14:creationId xmlns:p14="http://schemas.microsoft.com/office/powerpoint/2010/main" val="366572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Leysa jöfnu með einu algildi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257800"/>
              </a:xfrm>
            </p:spPr>
            <p:txBody>
              <a:bodyPr/>
              <a:lstStyle/>
              <a:p>
                <a:r>
                  <a:rPr lang="is-IS" dirty="0"/>
                  <a:t>Sýnidæmið er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s-I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+5</m:t>
                        </m:r>
                      </m:e>
                    </m:d>
                    <m:r>
                      <a:rPr lang="is-IS" b="0" i="1" smtClean="0">
                        <a:latin typeface="Cambria Math" panose="02040503050406030204" pitchFamily="18" charset="0"/>
                      </a:rPr>
                      <m:t>−2=0</m:t>
                    </m:r>
                  </m:oMath>
                </a14:m>
                <a:endParaRPr lang="is-IS" dirty="0"/>
              </a:p>
              <a:p>
                <a:r>
                  <a:rPr lang="is-IS" dirty="0"/>
                  <a:t>Til að gera langa sögu stutta þá þarf að prófa allar útfærslur á algildunum sem eru í hverju dæmi.</a:t>
                </a:r>
              </a:p>
              <a:p>
                <a:r>
                  <a:rPr lang="is-IS" dirty="0"/>
                  <a:t>Fyrst skoða gildið óbreytt</a:t>
                </a:r>
              </a:p>
              <a:p>
                <a:endParaRPr lang="is-IS" dirty="0"/>
              </a:p>
              <a:p>
                <a:endParaRPr lang="is-IS" dirty="0"/>
              </a:p>
              <a:p>
                <a:endParaRPr lang="is-IS" dirty="0"/>
              </a:p>
              <a:p>
                <a:r>
                  <a:rPr lang="is-IS" dirty="0"/>
                  <a:t>Næst snúa formerkjum í algildinu við.</a:t>
                </a:r>
              </a:p>
              <a:p>
                <a:endParaRPr lang="is-I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257800"/>
              </a:xfrm>
              <a:blipFill>
                <a:blip r:embed="rId2"/>
                <a:stretch>
                  <a:fillRect l="-748" t="-928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292E7EF-483A-4C4A-B0A4-5511C08819E2}"/>
                  </a:ext>
                </a:extLst>
              </p:cNvPr>
              <p:cNvSpPr txBox="1"/>
              <p:nvPr/>
            </p:nvSpPr>
            <p:spPr>
              <a:xfrm>
                <a:off x="910278" y="3429000"/>
                <a:ext cx="16108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s-I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s-I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s-I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+5</m:t>
                          </m:r>
                        </m:e>
                      </m:d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−2=0</m:t>
                      </m:r>
                    </m:oMath>
                  </m:oMathPara>
                </a14:m>
                <a:endParaRPr lang="is-I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292E7EF-483A-4C4A-B0A4-5511C0881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278" y="3429000"/>
                <a:ext cx="1610826" cy="276999"/>
              </a:xfrm>
              <a:prstGeom prst="rect">
                <a:avLst/>
              </a:prstGeom>
              <a:blipFill>
                <a:blip r:embed="rId3"/>
                <a:stretch>
                  <a:fillRect t="-4444" r="-3019" b="-2222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59173E-550E-4E77-AE0E-24B9432EFDE7}"/>
                  </a:ext>
                </a:extLst>
              </p:cNvPr>
              <p:cNvSpPr txBox="1"/>
              <p:nvPr/>
            </p:nvSpPr>
            <p:spPr>
              <a:xfrm>
                <a:off x="971600" y="3750061"/>
                <a:ext cx="1015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+3=0</m:t>
                      </m:r>
                    </m:oMath>
                  </m:oMathPara>
                </a14:m>
                <a:endParaRPr lang="is-I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59173E-550E-4E77-AE0E-24B9432EF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750061"/>
                <a:ext cx="1015278" cy="276999"/>
              </a:xfrm>
              <a:prstGeom prst="rect">
                <a:avLst/>
              </a:prstGeom>
              <a:blipFill>
                <a:blip r:embed="rId4"/>
                <a:stretch>
                  <a:fillRect l="-2994" r="-5389" b="-2174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E444464-F726-4A94-B0AC-1DF5A44A8C52}"/>
                  </a:ext>
                </a:extLst>
              </p:cNvPr>
              <p:cNvSpPr txBox="1"/>
              <p:nvPr/>
            </p:nvSpPr>
            <p:spPr>
              <a:xfrm>
                <a:off x="963423" y="4061937"/>
                <a:ext cx="7844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s-IS" b="0" i="0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is-I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E444464-F726-4A94-B0AC-1DF5A44A8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423" y="4061937"/>
                <a:ext cx="784446" cy="276999"/>
              </a:xfrm>
              <a:prstGeom prst="rect">
                <a:avLst/>
              </a:prstGeom>
              <a:blipFill>
                <a:blip r:embed="rId5"/>
                <a:stretch>
                  <a:fillRect l="-3876" r="-6977" b="-2174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B730D46-BAC4-41B0-9206-73FE28A14ADA}"/>
                  </a:ext>
                </a:extLst>
              </p:cNvPr>
              <p:cNvSpPr txBox="1"/>
              <p:nvPr/>
            </p:nvSpPr>
            <p:spPr>
              <a:xfrm>
                <a:off x="931930" y="5188046"/>
                <a:ext cx="17839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is-I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s-I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s-I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+5</m:t>
                          </m:r>
                        </m:e>
                      </m:d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−2=0</m:t>
                      </m:r>
                    </m:oMath>
                  </m:oMathPara>
                </a14:m>
                <a:endParaRPr lang="is-I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B730D46-BAC4-41B0-9206-73FE28A14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930" y="5188046"/>
                <a:ext cx="1783950" cy="276999"/>
              </a:xfrm>
              <a:prstGeom prst="rect">
                <a:avLst/>
              </a:prstGeom>
              <a:blipFill>
                <a:blip r:embed="rId6"/>
                <a:stretch>
                  <a:fillRect l="-683" t="-2222" r="-2389" b="-4444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6E77A73-5DF0-49E7-A1C9-D62D1CC54215}"/>
                  </a:ext>
                </a:extLst>
              </p:cNvPr>
              <p:cNvSpPr txBox="1"/>
              <p:nvPr/>
            </p:nvSpPr>
            <p:spPr>
              <a:xfrm>
                <a:off x="993252" y="5509107"/>
                <a:ext cx="15923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−5−2=0</m:t>
                      </m:r>
                    </m:oMath>
                  </m:oMathPara>
                </a14:m>
                <a:endParaRPr lang="is-I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6E77A73-5DF0-49E7-A1C9-D62D1CC54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252" y="5509107"/>
                <a:ext cx="1592359" cy="276999"/>
              </a:xfrm>
              <a:prstGeom prst="rect">
                <a:avLst/>
              </a:prstGeom>
              <a:blipFill>
                <a:blip r:embed="rId7"/>
                <a:stretch>
                  <a:fillRect l="-766" t="-4444" r="-3065" b="-4444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EA00081-36B3-4D17-8BDA-5E550B7DF083}"/>
                  </a:ext>
                </a:extLst>
              </p:cNvPr>
              <p:cNvSpPr txBox="1"/>
              <p:nvPr/>
            </p:nvSpPr>
            <p:spPr>
              <a:xfrm>
                <a:off x="985075" y="5820983"/>
                <a:ext cx="11884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−7=0</m:t>
                      </m:r>
                    </m:oMath>
                  </m:oMathPara>
                </a14:m>
                <a:endParaRPr lang="is-I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EA00081-36B3-4D17-8BDA-5E550B7DF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075" y="5820983"/>
                <a:ext cx="1188402" cy="276999"/>
              </a:xfrm>
              <a:prstGeom prst="rect">
                <a:avLst/>
              </a:prstGeom>
              <a:blipFill>
                <a:blip r:embed="rId8"/>
                <a:stretch>
                  <a:fillRect l="-1026" r="-4103" b="-2222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9402294-249B-4E83-801F-84C6F656410E}"/>
                  </a:ext>
                </a:extLst>
              </p:cNvPr>
              <p:cNvSpPr txBox="1"/>
              <p:nvPr/>
            </p:nvSpPr>
            <p:spPr>
              <a:xfrm>
                <a:off x="979468" y="6132859"/>
                <a:ext cx="7844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−7=</m:t>
                      </m:r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is-I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9402294-249B-4E83-801F-84C6F6564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68" y="6132859"/>
                <a:ext cx="784446" cy="276999"/>
              </a:xfrm>
              <a:prstGeom prst="rect">
                <a:avLst/>
              </a:prstGeom>
              <a:blipFill>
                <a:blip r:embed="rId9"/>
                <a:stretch>
                  <a:fillRect l="-1563" r="-3906" b="-4444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63D6D0B-1453-435D-9696-E287C0221DE5}"/>
                  </a:ext>
                </a:extLst>
              </p:cNvPr>
              <p:cNvSpPr txBox="1"/>
              <p:nvPr/>
            </p:nvSpPr>
            <p:spPr>
              <a:xfrm>
                <a:off x="993252" y="6455885"/>
                <a:ext cx="7844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=−7</m:t>
                      </m:r>
                    </m:oMath>
                  </m:oMathPara>
                </a14:m>
                <a:endParaRPr lang="is-I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63D6D0B-1453-435D-9696-E287C0221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252" y="6455885"/>
                <a:ext cx="784446" cy="276999"/>
              </a:xfrm>
              <a:prstGeom prst="rect">
                <a:avLst/>
              </a:prstGeom>
              <a:blipFill>
                <a:blip r:embed="rId10"/>
                <a:stretch>
                  <a:fillRect l="-3876" r="-6202" b="-4444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0D76C04-4524-4D52-9FDE-0E1E837DF5A6}"/>
                  </a:ext>
                </a:extLst>
              </p:cNvPr>
              <p:cNvSpPr txBox="1"/>
              <p:nvPr/>
            </p:nvSpPr>
            <p:spPr>
              <a:xfrm>
                <a:off x="2880056" y="3567499"/>
                <a:ext cx="5980243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s-IS" dirty="0"/>
                  <a:t>Hér þarf að prófa að setja í fyrstu jöfnuna og sjá hvort þetta gangi upp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is-I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s-I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is-IS" i="1">
                              <a:latin typeface="Cambria Math" panose="02040503050406030204" pitchFamily="18" charset="0"/>
                            </a:rPr>
                            <m:t>+5</m:t>
                          </m:r>
                        </m:e>
                      </m:d>
                      <m:r>
                        <a:rPr lang="is-IS" i="1">
                          <a:latin typeface="Cambria Math" panose="02040503050406030204" pitchFamily="18" charset="0"/>
                        </a:rPr>
                        <m:t>−2=0</m:t>
                      </m:r>
                    </m:oMath>
                  </m:oMathPara>
                </a14:m>
                <a:endParaRPr lang="is-I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is-I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s-I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is-IS" i="1">
                          <a:latin typeface="Cambria Math" panose="02040503050406030204" pitchFamily="18" charset="0"/>
                        </a:rPr>
                        <m:t>−2=0</m:t>
                      </m:r>
                    </m:oMath>
                  </m:oMathPara>
                </a14:m>
                <a:endParaRPr lang="is-IS" dirty="0"/>
              </a:p>
              <a:p>
                <a14:m>
                  <m:oMath xmlns:m="http://schemas.openxmlformats.org/officeDocument/2006/math">
                    <m:r>
                      <a:rPr lang="is-IS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s-IS" i="1">
                        <a:latin typeface="Cambria Math" panose="02040503050406030204" pitchFamily="18" charset="0"/>
                      </a:rPr>
                      <m:t>−2=0</m:t>
                    </m:r>
                  </m:oMath>
                </a14:m>
                <a:r>
                  <a:rPr lang="is-IS" dirty="0"/>
                  <a:t> </a:t>
                </a:r>
                <a:r>
                  <a:rPr lang="is-IS" dirty="0">
                    <a:solidFill>
                      <a:srgbClr val="00B050"/>
                    </a:solidFill>
                  </a:rPr>
                  <a:t>sem stemmir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0D76C04-4524-4D52-9FDE-0E1E837DF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56" y="3567499"/>
                <a:ext cx="5980243" cy="1107996"/>
              </a:xfrm>
              <a:prstGeom prst="rect">
                <a:avLst/>
              </a:prstGeom>
              <a:blipFill>
                <a:blip r:embed="rId11"/>
                <a:stretch>
                  <a:fillRect l="-2345" t="-7143" b="-12637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FFD3A73-3DD3-4AB5-92AC-2F870140903D}"/>
                  </a:ext>
                </a:extLst>
              </p:cNvPr>
              <p:cNvSpPr txBox="1"/>
              <p:nvPr/>
            </p:nvSpPr>
            <p:spPr>
              <a:xfrm>
                <a:off x="2848120" y="5475366"/>
                <a:ext cx="5980243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s-IS" dirty="0"/>
                  <a:t>Hér þarf að prófa að setja í fyrstu jöfnuna og sjá hvort þetta gangi upp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is-I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s-IS" b="0" i="1" smtClean="0">
                              <a:latin typeface="Cambria Math" panose="02040503050406030204" pitchFamily="18" charset="0"/>
                            </a:rPr>
                            <m:t>−7</m:t>
                          </m:r>
                          <m:r>
                            <a:rPr lang="is-IS" i="1">
                              <a:latin typeface="Cambria Math" panose="02040503050406030204" pitchFamily="18" charset="0"/>
                            </a:rPr>
                            <m:t>+5</m:t>
                          </m:r>
                        </m:e>
                      </m:d>
                      <m:r>
                        <a:rPr lang="is-IS" i="1">
                          <a:latin typeface="Cambria Math" panose="02040503050406030204" pitchFamily="18" charset="0"/>
                        </a:rPr>
                        <m:t>−2=0</m:t>
                      </m:r>
                    </m:oMath>
                  </m:oMathPara>
                </a14:m>
                <a:endParaRPr lang="is-I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is-I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s-I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is-IS" i="1">
                          <a:latin typeface="Cambria Math" panose="02040503050406030204" pitchFamily="18" charset="0"/>
                        </a:rPr>
                        <m:t>−2=0</m:t>
                      </m:r>
                    </m:oMath>
                  </m:oMathPara>
                </a14:m>
                <a:endParaRPr lang="is-IS" dirty="0"/>
              </a:p>
              <a:p>
                <a14:m>
                  <m:oMath xmlns:m="http://schemas.openxmlformats.org/officeDocument/2006/math">
                    <m:r>
                      <a:rPr lang="is-IS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s-IS" i="1">
                        <a:latin typeface="Cambria Math" panose="02040503050406030204" pitchFamily="18" charset="0"/>
                      </a:rPr>
                      <m:t>−2=0</m:t>
                    </m:r>
                  </m:oMath>
                </a14:m>
                <a:r>
                  <a:rPr lang="is-IS" dirty="0"/>
                  <a:t> </a:t>
                </a:r>
                <a:r>
                  <a:rPr lang="is-IS" dirty="0">
                    <a:solidFill>
                      <a:srgbClr val="00B050"/>
                    </a:solidFill>
                  </a:rPr>
                  <a:t>sem stemmir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FFD3A73-3DD3-4AB5-92AC-2F87014090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120" y="5475366"/>
                <a:ext cx="5980243" cy="1107996"/>
              </a:xfrm>
              <a:prstGeom prst="rect">
                <a:avLst/>
              </a:prstGeom>
              <a:blipFill>
                <a:blip r:embed="rId12"/>
                <a:stretch>
                  <a:fillRect l="-2345" t="-7143" b="-12637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C14AEC04-D6C4-4A90-84AE-3889D5A9983C}"/>
              </a:ext>
            </a:extLst>
          </p:cNvPr>
          <p:cNvSpPr txBox="1"/>
          <p:nvPr/>
        </p:nvSpPr>
        <p:spPr>
          <a:xfrm>
            <a:off x="5076056" y="4003539"/>
            <a:ext cx="178791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s-IS" sz="1600" dirty="0"/>
              <a:t>-3 er því eitt af</a:t>
            </a:r>
            <a:br>
              <a:rPr lang="is-IS" sz="1600" dirty="0"/>
            </a:br>
            <a:r>
              <a:rPr lang="is-IS" sz="1600" dirty="0"/>
              <a:t>réttu svari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B92C78-239B-41FF-9ADE-25CF5985005A}"/>
              </a:ext>
            </a:extLst>
          </p:cNvPr>
          <p:cNvSpPr txBox="1"/>
          <p:nvPr/>
        </p:nvSpPr>
        <p:spPr>
          <a:xfrm>
            <a:off x="5076056" y="5959482"/>
            <a:ext cx="178791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s-IS" sz="1600" dirty="0"/>
              <a:t>-7 er því eitt af</a:t>
            </a:r>
            <a:br>
              <a:rPr lang="is-IS" sz="1600" dirty="0"/>
            </a:br>
            <a:r>
              <a:rPr lang="is-IS" sz="1600" dirty="0"/>
              <a:t>réttu svari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FB9E2D-E1CD-4B6A-AAF7-DA4BBA6C7499}"/>
              </a:ext>
            </a:extLst>
          </p:cNvPr>
          <p:cNvSpPr txBox="1"/>
          <p:nvPr/>
        </p:nvSpPr>
        <p:spPr>
          <a:xfrm rot="1883798">
            <a:off x="7513025" y="384830"/>
            <a:ext cx="1433149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dæmi</a:t>
            </a:r>
          </a:p>
          <a:p>
            <a:pPr algn="ctr"/>
            <a:r>
              <a:rPr lang="is-IS" sz="2400" dirty="0">
                <a:solidFill>
                  <a:srgbClr val="00B050"/>
                </a:solidFill>
              </a:rPr>
              <a:t>3ac</a:t>
            </a:r>
          </a:p>
        </p:txBody>
      </p:sp>
    </p:spTree>
    <p:extLst>
      <p:ext uri="{BB962C8B-B14F-4D97-AF65-F5344CB8AC3E}">
        <p14:creationId xmlns:p14="http://schemas.microsoft.com/office/powerpoint/2010/main" val="467844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1" grpId="0"/>
      <p:bldP spid="13" grpId="0"/>
      <p:bldP spid="15" grpId="0"/>
      <p:bldP spid="17" grpId="0"/>
      <p:bldP spid="19" grpId="0"/>
      <p:bldP spid="21" grpId="0"/>
      <p:bldP spid="25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Leysa jöfnu með tveimur algildum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257800"/>
              </a:xfrm>
            </p:spPr>
            <p:txBody>
              <a:bodyPr/>
              <a:lstStyle/>
              <a:p>
                <a:r>
                  <a:rPr lang="is-IS" dirty="0"/>
                  <a:t>Sýnidæmið er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s-I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2+</m:t>
                        </m:r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s-I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s-I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is-I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s-IS" b="0" i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is-IS" dirty="0"/>
              </a:p>
              <a:p>
                <a:r>
                  <a:rPr lang="is-IS" dirty="0"/>
                  <a:t>Hér þarf að gera allar mögulegar útfærslum á breytingum og gera sömu prófanir og á fyrri glæru.</a:t>
                </a:r>
              </a:p>
              <a:p>
                <a:endParaRPr lang="is-IS" dirty="0"/>
              </a:p>
              <a:p>
                <a:endParaRPr lang="is-I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257800"/>
              </a:xfrm>
              <a:blipFill>
                <a:blip r:embed="rId2"/>
                <a:stretch>
                  <a:fillRect l="-748" t="-928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292E7EF-483A-4C4A-B0A4-5511C08819E2}"/>
                  </a:ext>
                </a:extLst>
              </p:cNvPr>
              <p:cNvSpPr txBox="1"/>
              <p:nvPr/>
            </p:nvSpPr>
            <p:spPr>
              <a:xfrm>
                <a:off x="251520" y="3020745"/>
                <a:ext cx="22093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s-I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s-I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is-I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s-I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s-I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s-I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+1)=5</m:t>
                      </m:r>
                    </m:oMath>
                  </m:oMathPara>
                </a14:m>
                <a:endParaRPr lang="is-I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292E7EF-483A-4C4A-B0A4-5511C0881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020745"/>
                <a:ext cx="2209323" cy="276999"/>
              </a:xfrm>
              <a:prstGeom prst="rect">
                <a:avLst/>
              </a:prstGeom>
              <a:blipFill>
                <a:blip r:embed="rId3"/>
                <a:stretch>
                  <a:fillRect t="-8889" r="-2204" b="-31111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FFD3A73-3DD3-4AB5-92AC-2F870140903D}"/>
                  </a:ext>
                </a:extLst>
              </p:cNvPr>
              <p:cNvSpPr txBox="1"/>
              <p:nvPr/>
            </p:nvSpPr>
            <p:spPr>
              <a:xfrm>
                <a:off x="5975536" y="3758712"/>
                <a:ext cx="2698837" cy="13849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is-I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s-IS" i="1"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is-IS" b="0" i="1" smtClean="0">
                              <a:latin typeface="Cambria Math" panose="02040503050406030204" pitchFamily="18" charset="0"/>
                            </a:rPr>
                            <m:t>(−4)</m:t>
                          </m:r>
                        </m:e>
                      </m:d>
                      <m:r>
                        <a:rPr lang="is-IS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is-I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s-IS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r>
                            <a:rPr lang="is-IS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is-I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s-IS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is-I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is-I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s-I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s-I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is-IS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is-I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s-I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s-I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is-I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s-IS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is-I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is-I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is-I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s-IS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is-I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is-I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is-IS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is-IS" dirty="0"/>
              </a:p>
              <a:p>
                <a:r>
                  <a:rPr lang="is-IS" dirty="0">
                    <a:solidFill>
                      <a:srgbClr val="FF0000"/>
                    </a:solidFill>
                  </a:rPr>
                  <a:t>Sem stemmir ekki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FFD3A73-3DD3-4AB5-92AC-2F87014090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536" y="3758712"/>
                <a:ext cx="2698837" cy="1384995"/>
              </a:xfrm>
              <a:prstGeom prst="rect">
                <a:avLst/>
              </a:prstGeom>
              <a:blipFill>
                <a:blip r:embed="rId4"/>
                <a:stretch>
                  <a:fillRect l="-5192" t="-1762" b="-9251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C8D5638-BC8C-4295-A681-81E0A9798428}"/>
                  </a:ext>
                </a:extLst>
              </p:cNvPr>
              <p:cNvSpPr txBox="1"/>
              <p:nvPr/>
            </p:nvSpPr>
            <p:spPr>
              <a:xfrm>
                <a:off x="2699792" y="3020745"/>
                <a:ext cx="25555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is-I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s-I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is-I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s-I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is-I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s-I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+1)=5</m:t>
                      </m:r>
                    </m:oMath>
                  </m:oMathPara>
                </a14:m>
                <a:endParaRPr lang="is-I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C8D5638-BC8C-4295-A681-81E0A9798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3020745"/>
                <a:ext cx="2555571" cy="276999"/>
              </a:xfrm>
              <a:prstGeom prst="rect">
                <a:avLst/>
              </a:prstGeom>
              <a:blipFill>
                <a:blip r:embed="rId5"/>
                <a:stretch>
                  <a:fillRect l="-239" t="-8889" r="-1909" b="-31111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D853AD4-99AE-47F0-9A66-FDF1A3EDD0B2}"/>
                  </a:ext>
                </a:extLst>
              </p:cNvPr>
              <p:cNvSpPr txBox="1"/>
              <p:nvPr/>
            </p:nvSpPr>
            <p:spPr>
              <a:xfrm>
                <a:off x="277524" y="4413989"/>
                <a:ext cx="1998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i="1">
                          <a:latin typeface="Cambria Math" panose="02040503050406030204" pitchFamily="18" charset="0"/>
                        </a:rPr>
                        <m:t>−2−</m:t>
                      </m:r>
                      <m:r>
                        <a:rPr lang="is-I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s-I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s-I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s-IS" i="1">
                          <a:latin typeface="Cambria Math" panose="02040503050406030204" pitchFamily="18" charset="0"/>
                        </a:rPr>
                        <m:t>−1=5</m:t>
                      </m:r>
                    </m:oMath>
                  </m:oMathPara>
                </a14:m>
                <a:endParaRPr lang="is-I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D853AD4-99AE-47F0-9A66-FDF1A3EDD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24" y="4413989"/>
                <a:ext cx="1998496" cy="276999"/>
              </a:xfrm>
              <a:prstGeom prst="rect">
                <a:avLst/>
              </a:prstGeom>
              <a:blipFill>
                <a:blip r:embed="rId6"/>
                <a:stretch>
                  <a:fillRect l="-306" t="-2174" r="-2752" b="-2174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2BD5FA5-A58F-4F7E-8F91-914EC47AB244}"/>
                  </a:ext>
                </a:extLst>
              </p:cNvPr>
              <p:cNvSpPr txBox="1"/>
              <p:nvPr/>
            </p:nvSpPr>
            <p:spPr>
              <a:xfrm>
                <a:off x="2725796" y="4413989"/>
                <a:ext cx="1825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i="1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is-I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s-I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s-IS" i="1">
                          <a:latin typeface="Cambria Math" panose="02040503050406030204" pitchFamily="18" charset="0"/>
                        </a:rPr>
                        <m:t>+1=5</m:t>
                      </m:r>
                    </m:oMath>
                  </m:oMathPara>
                </a14:m>
                <a:endParaRPr lang="is-I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2BD5FA5-A58F-4F7E-8F91-914EC47AB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796" y="4413989"/>
                <a:ext cx="1825371" cy="276999"/>
              </a:xfrm>
              <a:prstGeom prst="rect">
                <a:avLst/>
              </a:prstGeom>
              <a:blipFill>
                <a:blip r:embed="rId7"/>
                <a:stretch>
                  <a:fillRect l="-2333" t="-2174" r="-2667" b="-2174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6E7FEF-CA86-414A-BFFA-BDC654D24246}"/>
                  </a:ext>
                </a:extLst>
              </p:cNvPr>
              <p:cNvSpPr txBox="1"/>
              <p:nvPr/>
            </p:nvSpPr>
            <p:spPr>
              <a:xfrm>
                <a:off x="277524" y="3283258"/>
                <a:ext cx="1825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−1=5</m:t>
                      </m:r>
                    </m:oMath>
                  </m:oMathPara>
                </a14:m>
                <a:endParaRPr lang="is-I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6E7FEF-CA86-414A-BFFA-BDC654D24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24" y="3283258"/>
                <a:ext cx="1825371" cy="276999"/>
              </a:xfrm>
              <a:prstGeom prst="rect">
                <a:avLst/>
              </a:prstGeom>
              <a:blipFill>
                <a:blip r:embed="rId8"/>
                <a:stretch>
                  <a:fillRect l="-2676" t="-4444" r="-3010" b="-4444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F61001C-8845-44BD-815B-A2D1FAC57C36}"/>
                  </a:ext>
                </a:extLst>
              </p:cNvPr>
              <p:cNvSpPr txBox="1"/>
              <p:nvPr/>
            </p:nvSpPr>
            <p:spPr>
              <a:xfrm>
                <a:off x="275184" y="3545771"/>
                <a:ext cx="609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s-I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is-I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F61001C-8845-44BD-815B-A2D1FAC57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84" y="3545771"/>
                <a:ext cx="609141" cy="276999"/>
              </a:xfrm>
              <a:prstGeom prst="rect">
                <a:avLst/>
              </a:prstGeom>
              <a:blipFill>
                <a:blip r:embed="rId9"/>
                <a:stretch>
                  <a:fillRect l="-8000" t="-4444" r="-9000" b="-4444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DAF24D5D-A655-483D-95AE-F586B844B086}"/>
              </a:ext>
            </a:extLst>
          </p:cNvPr>
          <p:cNvSpPr txBox="1"/>
          <p:nvPr/>
        </p:nvSpPr>
        <p:spPr>
          <a:xfrm>
            <a:off x="282054" y="3848623"/>
            <a:ext cx="118942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s-IS" b="0" dirty="0">
                <a:solidFill>
                  <a:srgbClr val="FF0000"/>
                </a:solidFill>
              </a:rPr>
              <a:t>Stemmir ekki.</a:t>
            </a:r>
            <a:endParaRPr lang="is-I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6FA672A-894B-4459-B3A7-CDD42DD8838F}"/>
                  </a:ext>
                </a:extLst>
              </p:cNvPr>
              <p:cNvSpPr txBox="1"/>
              <p:nvPr/>
            </p:nvSpPr>
            <p:spPr>
              <a:xfrm>
                <a:off x="2699792" y="3298106"/>
                <a:ext cx="1998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−2−</m:t>
                      </m:r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+1=5</m:t>
                      </m:r>
                    </m:oMath>
                  </m:oMathPara>
                </a14:m>
                <a:endParaRPr lang="is-I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6FA672A-894B-4459-B3A7-CDD42DD88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3298106"/>
                <a:ext cx="1998496" cy="276999"/>
              </a:xfrm>
              <a:prstGeom prst="rect">
                <a:avLst/>
              </a:prstGeom>
              <a:blipFill>
                <a:blip r:embed="rId10"/>
                <a:stretch>
                  <a:fillRect l="-305" t="-2222" r="-2439" b="-4444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BC45C82-7B15-47F0-9B97-F39458E98A7A}"/>
                  </a:ext>
                </a:extLst>
              </p:cNvPr>
              <p:cNvSpPr txBox="1"/>
              <p:nvPr/>
            </p:nvSpPr>
            <p:spPr>
              <a:xfrm>
                <a:off x="2698265" y="3560257"/>
                <a:ext cx="7822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is-I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is-I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BC45C82-7B15-47F0-9B97-F39458E98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265" y="3560257"/>
                <a:ext cx="782265" cy="276999"/>
              </a:xfrm>
              <a:prstGeom prst="rect">
                <a:avLst/>
              </a:prstGeom>
              <a:blipFill>
                <a:blip r:embed="rId11"/>
                <a:stretch>
                  <a:fillRect l="-1563" t="-2222" r="-7813" b="-4444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E01D5F8B-E16F-4EC1-A3F3-D905CC6AFD28}"/>
              </a:ext>
            </a:extLst>
          </p:cNvPr>
          <p:cNvSpPr txBox="1"/>
          <p:nvPr/>
        </p:nvSpPr>
        <p:spPr>
          <a:xfrm>
            <a:off x="2725796" y="3852797"/>
            <a:ext cx="118942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s-IS" b="0" dirty="0">
                <a:solidFill>
                  <a:srgbClr val="FF0000"/>
                </a:solidFill>
              </a:rPr>
              <a:t>Stemmir ekki.</a:t>
            </a:r>
            <a:endParaRPr lang="is-I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8D07FC1-0E78-4F96-8A0B-D145F03F7BE3}"/>
                  </a:ext>
                </a:extLst>
              </p:cNvPr>
              <p:cNvSpPr txBox="1"/>
              <p:nvPr/>
            </p:nvSpPr>
            <p:spPr>
              <a:xfrm>
                <a:off x="282054" y="4706565"/>
                <a:ext cx="1316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is-I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s-IS" i="1" smtClean="0">
                          <a:latin typeface="Cambria Math" panose="02040503050406030204" pitchFamily="18" charset="0"/>
                        </a:rPr>
                        <m:t>−3=5</m:t>
                      </m:r>
                    </m:oMath>
                  </m:oMathPara>
                </a14:m>
                <a:endParaRPr lang="is-I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8D07FC1-0E78-4F96-8A0B-D145F03F7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54" y="4706565"/>
                <a:ext cx="1316642" cy="276999"/>
              </a:xfrm>
              <a:prstGeom prst="rect">
                <a:avLst/>
              </a:prstGeom>
              <a:blipFill>
                <a:blip r:embed="rId12"/>
                <a:stretch>
                  <a:fillRect l="-463" t="-2174" r="-4167" b="-2174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2AEEAA-D41E-4645-996F-33CBA76F3BBA}"/>
                  </a:ext>
                </a:extLst>
              </p:cNvPr>
              <p:cNvSpPr txBox="1"/>
              <p:nvPr/>
            </p:nvSpPr>
            <p:spPr>
              <a:xfrm>
                <a:off x="284954" y="5005208"/>
                <a:ext cx="9126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is-I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is-I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2AEEAA-D41E-4645-996F-33CBA76F3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54" y="5005208"/>
                <a:ext cx="912686" cy="276999"/>
              </a:xfrm>
              <a:prstGeom prst="rect">
                <a:avLst/>
              </a:prstGeom>
              <a:blipFill>
                <a:blip r:embed="rId13"/>
                <a:stretch>
                  <a:fillRect l="-1342" r="-6040" b="-2174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36095CF-0C03-4847-90CF-2C82FBD9BDBE}"/>
                  </a:ext>
                </a:extLst>
              </p:cNvPr>
              <p:cNvSpPr txBox="1"/>
              <p:nvPr/>
            </p:nvSpPr>
            <p:spPr>
              <a:xfrm>
                <a:off x="282054" y="5303851"/>
                <a:ext cx="1166986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s-I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s-I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s-I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is-I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s-I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s-I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is-I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</m:oMath>
                  </m:oMathPara>
                </a14:m>
                <a:endParaRPr lang="is-I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36095CF-0C03-4847-90CF-2C82FBD9B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54" y="5303851"/>
                <a:ext cx="1166986" cy="51860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2B20B1D-0F51-4DAB-B299-164B91B8E218}"/>
              </a:ext>
            </a:extLst>
          </p:cNvPr>
          <p:cNvCxnSpPr/>
          <p:nvPr/>
        </p:nvCxnSpPr>
        <p:spPr>
          <a:xfrm>
            <a:off x="467544" y="5368904"/>
            <a:ext cx="273753" cy="452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0D711E6-B61D-486E-BEC5-07C26AB60470}"/>
                  </a:ext>
                </a:extLst>
              </p:cNvPr>
              <p:cNvSpPr txBox="1"/>
              <p:nvPr/>
            </p:nvSpPr>
            <p:spPr>
              <a:xfrm>
                <a:off x="275184" y="5886036"/>
                <a:ext cx="7844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=−4</m:t>
                      </m:r>
                    </m:oMath>
                  </m:oMathPara>
                </a14:m>
                <a:endParaRPr lang="is-I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0D711E6-B61D-486E-BEC5-07C26AB60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84" y="5886036"/>
                <a:ext cx="784446" cy="276999"/>
              </a:xfrm>
              <a:prstGeom prst="rect">
                <a:avLst/>
              </a:prstGeom>
              <a:blipFill>
                <a:blip r:embed="rId15"/>
                <a:stretch>
                  <a:fillRect l="-3876" r="-6977" b="-2222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5FA0770-7C63-48E4-B0A8-31B2F099D8DF}"/>
                  </a:ext>
                </a:extLst>
              </p:cNvPr>
              <p:cNvSpPr txBox="1"/>
              <p:nvPr/>
            </p:nvSpPr>
            <p:spPr>
              <a:xfrm>
                <a:off x="2725796" y="4696289"/>
                <a:ext cx="11435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is-I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s-IS" i="1">
                          <a:latin typeface="Cambria Math" panose="02040503050406030204" pitchFamily="18" charset="0"/>
                        </a:rPr>
                        <m:t>+3=5</m:t>
                      </m:r>
                    </m:oMath>
                  </m:oMathPara>
                </a14:m>
                <a:endParaRPr lang="is-I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5FA0770-7C63-48E4-B0A8-31B2F099D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796" y="4696289"/>
                <a:ext cx="1143518" cy="276999"/>
              </a:xfrm>
              <a:prstGeom prst="rect">
                <a:avLst/>
              </a:prstGeom>
              <a:blipFill>
                <a:blip r:embed="rId16"/>
                <a:stretch>
                  <a:fillRect l="-4255" t="-2174" r="-4787" b="-2174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C87C102-299E-4A89-A994-1953A5B1E815}"/>
                  </a:ext>
                </a:extLst>
              </p:cNvPr>
              <p:cNvSpPr txBox="1"/>
              <p:nvPr/>
            </p:nvSpPr>
            <p:spPr>
              <a:xfrm>
                <a:off x="2698265" y="4976774"/>
                <a:ext cx="7395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is-I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s-IS" b="0" i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is-I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C87C102-299E-4A89-A994-1953A5B1E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265" y="4976774"/>
                <a:ext cx="739561" cy="276999"/>
              </a:xfrm>
              <a:prstGeom prst="rect">
                <a:avLst/>
              </a:prstGeom>
              <a:blipFill>
                <a:blip r:embed="rId17"/>
                <a:stretch>
                  <a:fillRect l="-7438" r="-7438" b="-2174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0B7F384-BC4D-4B4D-9221-134538601C6A}"/>
                  </a:ext>
                </a:extLst>
              </p:cNvPr>
              <p:cNvSpPr txBox="1"/>
              <p:nvPr/>
            </p:nvSpPr>
            <p:spPr>
              <a:xfrm>
                <a:off x="2681691" y="5281259"/>
                <a:ext cx="739561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s-I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s-I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s-IS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is-I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s-I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s-I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is-I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s-I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0B7F384-BC4D-4B4D-9221-134538601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691" y="5281259"/>
                <a:ext cx="739561" cy="51860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B30AA56-D209-4E9A-B90C-6052C29636CD}"/>
              </a:ext>
            </a:extLst>
          </p:cNvPr>
          <p:cNvCxnSpPr>
            <a:cxnSpLocks/>
          </p:cNvCxnSpPr>
          <p:nvPr/>
        </p:nvCxnSpPr>
        <p:spPr>
          <a:xfrm>
            <a:off x="2725796" y="5303851"/>
            <a:ext cx="136876" cy="485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F66B69A-9A9B-4B24-B544-838538E6ED65}"/>
                  </a:ext>
                </a:extLst>
              </p:cNvPr>
              <p:cNvSpPr txBox="1"/>
              <p:nvPr/>
            </p:nvSpPr>
            <p:spPr>
              <a:xfrm>
                <a:off x="2695535" y="5886036"/>
                <a:ext cx="4734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s-I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s-I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s-IS" dirty="0"/>
                  <a:t>1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F66B69A-9A9B-4B24-B544-838538E6E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535" y="5886036"/>
                <a:ext cx="473463" cy="276999"/>
              </a:xfrm>
              <a:prstGeom prst="rect">
                <a:avLst/>
              </a:prstGeom>
              <a:blipFill>
                <a:blip r:embed="rId19"/>
                <a:stretch>
                  <a:fillRect l="-12821" t="-26667" r="-29487" b="-53333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9C47D97A-8B9A-4F31-AB74-433BF9D32480}"/>
              </a:ext>
            </a:extLst>
          </p:cNvPr>
          <p:cNvSpPr txBox="1"/>
          <p:nvPr/>
        </p:nvSpPr>
        <p:spPr>
          <a:xfrm>
            <a:off x="6272942" y="2607052"/>
            <a:ext cx="1998496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s-IS" sz="1600" dirty="0"/>
              <a:t>Prófun á svörum sem koma til greina. Ef villa kemur er það EKKI partur af svörum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9A97D32-D76A-4DA7-84B5-8B76BEADEA1B}"/>
                  </a:ext>
                </a:extLst>
              </p:cNvPr>
              <p:cNvSpPr txBox="1"/>
              <p:nvPr/>
            </p:nvSpPr>
            <p:spPr>
              <a:xfrm>
                <a:off x="212425" y="4162298"/>
                <a:ext cx="23824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s-I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is-I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s-I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is-I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s-I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s-I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s-I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+1)=5</m:t>
                      </m:r>
                    </m:oMath>
                  </m:oMathPara>
                </a14:m>
                <a:endParaRPr lang="is-IS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9A97D32-D76A-4DA7-84B5-8B76BEADE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25" y="4162298"/>
                <a:ext cx="2382447" cy="276999"/>
              </a:xfrm>
              <a:prstGeom prst="rect">
                <a:avLst/>
              </a:prstGeom>
              <a:blipFill>
                <a:blip r:embed="rId20"/>
                <a:stretch>
                  <a:fillRect l="-256" t="-6667" r="-2046" b="-31111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60D4390-5C7B-438F-B891-2DBA358499EB}"/>
                  </a:ext>
                </a:extLst>
              </p:cNvPr>
              <p:cNvSpPr txBox="1"/>
              <p:nvPr/>
            </p:nvSpPr>
            <p:spPr>
              <a:xfrm>
                <a:off x="2598996" y="4148488"/>
                <a:ext cx="23824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s-I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s-I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is-I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s-I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is-I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s-I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+1)=5</m:t>
                      </m:r>
                    </m:oMath>
                  </m:oMathPara>
                </a14:m>
                <a:endParaRPr lang="is-I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60D4390-5C7B-438F-B891-2DBA35849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996" y="4148488"/>
                <a:ext cx="2382447" cy="276999"/>
              </a:xfrm>
              <a:prstGeom prst="rect">
                <a:avLst/>
              </a:prstGeom>
              <a:blipFill>
                <a:blip r:embed="rId21"/>
                <a:stretch>
                  <a:fillRect t="-8889" r="-2046" b="-31111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F31C27A-3D20-42B7-B5AF-49D7C979BA9A}"/>
                  </a:ext>
                </a:extLst>
              </p:cNvPr>
              <p:cNvSpPr txBox="1"/>
              <p:nvPr/>
            </p:nvSpPr>
            <p:spPr>
              <a:xfrm>
                <a:off x="5986648" y="5222636"/>
                <a:ext cx="2698837" cy="13849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is-I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s-IS" i="1"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is-I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is-IS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is-I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s-I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is-IS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is-I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s-IS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is-I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is-I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s-I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is-IS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is-I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s-I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is-I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s-IS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is-I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is-I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is-I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s-IS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is-I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s-I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s-I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is-IS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is-IS" dirty="0"/>
              </a:p>
              <a:p>
                <a:r>
                  <a:rPr lang="is-IS" dirty="0">
                    <a:solidFill>
                      <a:srgbClr val="FF0000"/>
                    </a:solidFill>
                  </a:rPr>
                  <a:t>Sem stemmir ekki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F31C27A-3D20-42B7-B5AF-49D7C979B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6648" y="5222636"/>
                <a:ext cx="2698837" cy="1384995"/>
              </a:xfrm>
              <a:prstGeom prst="rect">
                <a:avLst/>
              </a:prstGeom>
              <a:blipFill>
                <a:blip r:embed="rId22"/>
                <a:stretch>
                  <a:fillRect l="-5192" t="-881" b="-9251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3E6A06FE-8AE8-4430-BF10-7C0616762A87}"/>
              </a:ext>
            </a:extLst>
          </p:cNvPr>
          <p:cNvSpPr txBox="1"/>
          <p:nvPr/>
        </p:nvSpPr>
        <p:spPr>
          <a:xfrm>
            <a:off x="3381593" y="6317081"/>
            <a:ext cx="199849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s-IS" dirty="0">
                <a:latin typeface="Verdana Pro Black" panose="020B0604020202020204" pitchFamily="34" charset="0"/>
              </a:rPr>
              <a:t>Engin lausn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D17815-446F-44DD-9CFC-A33C732B52E8}"/>
              </a:ext>
            </a:extLst>
          </p:cNvPr>
          <p:cNvCxnSpPr/>
          <p:nvPr/>
        </p:nvCxnSpPr>
        <p:spPr>
          <a:xfrm>
            <a:off x="212425" y="4125622"/>
            <a:ext cx="48698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0D3C1E-AC62-4EA3-A60D-D8DA817C2EDD}"/>
              </a:ext>
            </a:extLst>
          </p:cNvPr>
          <p:cNvCxnSpPr/>
          <p:nvPr/>
        </p:nvCxnSpPr>
        <p:spPr>
          <a:xfrm flipV="1">
            <a:off x="2594872" y="3020745"/>
            <a:ext cx="0" cy="3216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97A4B54-A889-4D02-B302-937D3601E309}"/>
              </a:ext>
            </a:extLst>
          </p:cNvPr>
          <p:cNvSpPr txBox="1"/>
          <p:nvPr/>
        </p:nvSpPr>
        <p:spPr>
          <a:xfrm rot="1883798">
            <a:off x="7707874" y="209833"/>
            <a:ext cx="1433149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s-IS" sz="2400" dirty="0">
                <a:solidFill>
                  <a:srgbClr val="00B050"/>
                </a:solidFill>
              </a:rPr>
              <a:t>Fyrir dæmi</a:t>
            </a:r>
          </a:p>
          <a:p>
            <a:pPr algn="ctr"/>
            <a:r>
              <a:rPr lang="is-IS" sz="2400" dirty="0">
                <a:solidFill>
                  <a:srgbClr val="00B050"/>
                </a:solidFill>
              </a:rPr>
              <a:t>3b, 4-7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57CBFF92-2C10-4124-BC59-2A01A6CD8E32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94309" y="4674988"/>
            <a:ext cx="1728244" cy="148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78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  <p:bldP spid="18" grpId="0"/>
      <p:bldP spid="20" grpId="0"/>
      <p:bldP spid="23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8" grpId="0"/>
      <p:bldP spid="39" grpId="0"/>
      <p:bldP spid="41" grpId="0"/>
      <p:bldP spid="42" grpId="0" animBg="1"/>
      <p:bldP spid="43" grpId="0"/>
      <p:bldP spid="44" grpId="0"/>
      <p:bldP spid="4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7B6A5FA-AEDC-493D-A38F-607DB1F387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523</Words>
  <Application>Microsoft Office PowerPoint</Application>
  <PresentationFormat>On-screen Show (4:3)</PresentationFormat>
  <Paragraphs>92</Paragraphs>
  <Slides>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Calibri</vt:lpstr>
      <vt:lpstr>Cambria Math</vt:lpstr>
      <vt:lpstr>Franklin Gothic Book</vt:lpstr>
      <vt:lpstr>Perpetua</vt:lpstr>
      <vt:lpstr>Verdana Pro Black</vt:lpstr>
      <vt:lpstr>Wingdings 2</vt:lpstr>
      <vt:lpstr>Equity</vt:lpstr>
      <vt:lpstr>Equation</vt:lpstr>
      <vt:lpstr>Kafli 2, Nokkur mikilvæg föll Algildisfallið. Æfing 2.5</vt:lpstr>
      <vt:lpstr>Algildi – Upprifjun (ekki til prófs)</vt:lpstr>
      <vt:lpstr>Algildi</vt:lpstr>
      <vt:lpstr>Nota gildatöflur með algildi</vt:lpstr>
      <vt:lpstr>Leysa jöfnu með einu algildi</vt:lpstr>
      <vt:lpstr>Leysa jöfnu með tveimur algildum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2013-08-22T21:22:20Z</dcterms:created>
  <dcterms:modified xsi:type="dcterms:W3CDTF">2020-09-30T21:26:49Z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