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6" r:id="rId2"/>
  </p:sldMasterIdLst>
  <p:notesMasterIdLst>
    <p:notesMasterId r:id="rId14"/>
  </p:notesMasterIdLst>
  <p:sldIdLst>
    <p:sldId id="313" r:id="rId3"/>
    <p:sldId id="325" r:id="rId4"/>
    <p:sldId id="311" r:id="rId5"/>
    <p:sldId id="316" r:id="rId6"/>
    <p:sldId id="315" r:id="rId7"/>
    <p:sldId id="317" r:id="rId8"/>
    <p:sldId id="318" r:id="rId9"/>
    <p:sldId id="319" r:id="rId10"/>
    <p:sldId id="326" r:id="rId11"/>
    <p:sldId id="322" r:id="rId12"/>
    <p:sldId id="323" r:id="rId1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2722E0-956A-4F8E-A743-54E6453694DF}" v="1687" dt="2020-10-06T21:26:39.4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 varScale="1">
        <p:scale>
          <a:sx n="66" d="100"/>
          <a:sy n="66" d="100"/>
        </p:scale>
        <p:origin x="72" y="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5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43653DA-8BF4-4869-96FE-9BCF43372D46}" type="datetime8">
              <a:rPr lang="en-US" smtClean="0"/>
              <a:pPr algn="ctr"/>
              <a:t>4/16/2021 10:26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4/16/2021 10:26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4/16/2021 10:26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4/16/2021 10:26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4/16/2021 10:26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4/16/2021 10:26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8">
              <a:rPr lang="en-US" smtClean="0"/>
              <a:pPr/>
              <a:t>4/16/2021 10:26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8">
              <a:rPr lang="en-US" smtClean="0"/>
              <a:pPr/>
              <a:t>4/16/2021 10:26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4/16/2021 10:26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4/16/2021 10:26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4/16/2021 10:26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8">
              <a:rPr lang="en-US" smtClean="0"/>
              <a:pPr/>
              <a:t>4/16/2021 10:26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4/16/2021 10:26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0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12" Type="http://schemas.openxmlformats.org/officeDocument/2006/relationships/image" Target="../media/image24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6.bin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7504" y="3789040"/>
            <a:ext cx="8928992" cy="200216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Kafli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2,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Nokkur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mikilvæg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föll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Lograr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Æfing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2.6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748036" y="6021288"/>
            <a:ext cx="5647928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Þorsteinn Kristjáns Jóhannsson</a:t>
            </a:r>
            <a:br>
              <a:rPr lang="en-US" dirty="0"/>
            </a:br>
            <a:r>
              <a:rPr lang="en-US" dirty="0"/>
              <a:t>STÆR3FM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D9DCE-7086-4F33-B31F-44B699DC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899" y="1844824"/>
            <a:ext cx="3854202" cy="835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B2799C-90AD-4FF6-A8D7-8642B96E92B1}"/>
              </a:ext>
            </a:extLst>
          </p:cNvPr>
          <p:cNvSpPr txBox="1"/>
          <p:nvPr/>
        </p:nvSpPr>
        <p:spPr>
          <a:xfrm rot="1883798">
            <a:off x="7166566" y="717133"/>
            <a:ext cx="179568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bók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Stærðfræði 3B</a:t>
            </a:r>
          </a:p>
        </p:txBody>
      </p:sp>
    </p:spTree>
    <p:extLst>
      <p:ext uri="{BB962C8B-B14F-4D97-AF65-F5344CB8AC3E}">
        <p14:creationId xmlns:p14="http://schemas.microsoft.com/office/powerpoint/2010/main" val="107341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Lograr – Lograr og </a:t>
            </a:r>
            <a:r>
              <a:rPr lang="is-IS" i="1" dirty="0"/>
              <a:t>e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229600" cy="5410200"/>
          </a:xfrm>
        </p:spPr>
        <p:txBody>
          <a:bodyPr>
            <a:normAutofit/>
          </a:bodyPr>
          <a:lstStyle/>
          <a:p>
            <a:r>
              <a:rPr lang="is-IS" dirty="0"/>
              <a:t>Hér er sýnt hvernig e og ln vinna í lausn jafna.</a:t>
            </a:r>
          </a:p>
          <a:p>
            <a:r>
              <a:rPr lang="is-IS" dirty="0"/>
              <a:t>Þetta myndi því vera regla 7.</a:t>
            </a:r>
          </a:p>
          <a:p>
            <a:endParaRPr lang="is-IS" dirty="0"/>
          </a:p>
          <a:p>
            <a:endParaRPr lang="is-IS" dirty="0"/>
          </a:p>
          <a:p>
            <a:r>
              <a:rPr lang="is-IS" dirty="0"/>
              <a:t>ln sett í gegnum jöfnuna til að stytta út </a:t>
            </a:r>
            <a:r>
              <a:rPr lang="is-IS" i="1" dirty="0"/>
              <a:t>e</a:t>
            </a:r>
            <a:r>
              <a:rPr lang="is-IS" dirty="0"/>
              <a:t>.</a:t>
            </a:r>
          </a:p>
          <a:p>
            <a:endParaRPr lang="is-IS" dirty="0"/>
          </a:p>
          <a:p>
            <a:endParaRPr lang="is-IS" dirty="0"/>
          </a:p>
          <a:p>
            <a:r>
              <a:rPr lang="is-IS" dirty="0"/>
              <a:t>Lausnin komin.</a:t>
            </a:r>
          </a:p>
          <a:p>
            <a:r>
              <a:rPr lang="is-IS" dirty="0"/>
              <a:t>Einnig er hægt að nota ln þegar verið er að leysa t.d. </a:t>
            </a:r>
          </a:p>
          <a:p>
            <a:pPr>
              <a:buNone/>
            </a:pPr>
            <a:endParaRPr lang="is-IS" dirty="0"/>
          </a:p>
        </p:txBody>
      </p:sp>
      <p:graphicFrame>
        <p:nvGraphicFramePr>
          <p:cNvPr id="1843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352323"/>
              </p:ext>
            </p:extLst>
          </p:nvPr>
        </p:nvGraphicFramePr>
        <p:xfrm>
          <a:off x="1142139" y="2360812"/>
          <a:ext cx="28432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228600" progId="Equation.3">
                  <p:embed/>
                </p:oleObj>
              </mc:Choice>
              <mc:Fallback>
                <p:oleObj name="Equation" r:id="rId2" imgW="1193760" imgH="228600" progId="Equation.3">
                  <p:embed/>
                  <p:pic>
                    <p:nvPicPr>
                      <p:cNvPr id="1843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139" y="2360812"/>
                        <a:ext cx="2843213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351994"/>
              </p:ext>
            </p:extLst>
          </p:nvPr>
        </p:nvGraphicFramePr>
        <p:xfrm>
          <a:off x="1142139" y="2879261"/>
          <a:ext cx="18129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760" imgH="203040" progId="Equation.3">
                  <p:embed/>
                </p:oleObj>
              </mc:Choice>
              <mc:Fallback>
                <p:oleObj name="Equation" r:id="rId4" imgW="761760" imgH="203040" progId="Equation.3">
                  <p:embed/>
                  <p:pic>
                    <p:nvPicPr>
                      <p:cNvPr id="1843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139" y="2879261"/>
                        <a:ext cx="18129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930913"/>
              </p:ext>
            </p:extLst>
          </p:nvPr>
        </p:nvGraphicFramePr>
        <p:xfrm>
          <a:off x="1065944" y="4324841"/>
          <a:ext cx="24161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15920" imgH="203040" progId="Equation.3">
                  <p:embed/>
                </p:oleObj>
              </mc:Choice>
              <mc:Fallback>
                <p:oleObj name="Equation" r:id="rId6" imgW="1015920" imgH="203040" progId="Equation.3">
                  <p:embed/>
                  <p:pic>
                    <p:nvPicPr>
                      <p:cNvPr id="1843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944" y="4324841"/>
                        <a:ext cx="24161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325196"/>
              </p:ext>
            </p:extLst>
          </p:nvPr>
        </p:nvGraphicFramePr>
        <p:xfrm>
          <a:off x="1065944" y="3867391"/>
          <a:ext cx="24463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28520" imgH="203040" progId="Equation.3">
                  <p:embed/>
                </p:oleObj>
              </mc:Choice>
              <mc:Fallback>
                <p:oleObj name="Equation" r:id="rId8" imgW="1028520" imgH="203040" progId="Equation.3">
                  <p:embed/>
                  <p:pic>
                    <p:nvPicPr>
                      <p:cNvPr id="1843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944" y="3867391"/>
                        <a:ext cx="24463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79C10F-BB05-4E63-A026-E56E1A3C4093}"/>
              </a:ext>
            </a:extLst>
          </p:cNvPr>
          <p:cNvSpPr txBox="1"/>
          <p:nvPr/>
        </p:nvSpPr>
        <p:spPr>
          <a:xfrm rot="1883798">
            <a:off x="7513025" y="424765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10</a:t>
            </a:r>
          </a:p>
        </p:txBody>
      </p:sp>
      <p:graphicFrame>
        <p:nvGraphicFramePr>
          <p:cNvPr id="11" name="Object 1">
            <a:extLst>
              <a:ext uri="{FF2B5EF4-FFF2-40B4-BE49-F238E27FC236}">
                <a16:creationId xmlns:a16="http://schemas.microsoft.com/office/drawing/2014/main" id="{2C4CD6FB-1172-42CA-86F7-2B7D46D711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916103"/>
              </p:ext>
            </p:extLst>
          </p:nvPr>
        </p:nvGraphicFramePr>
        <p:xfrm>
          <a:off x="4522597" y="2330649"/>
          <a:ext cx="34464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47560" imgH="241200" progId="Equation.3">
                  <p:embed/>
                </p:oleObj>
              </mc:Choice>
              <mc:Fallback>
                <p:oleObj name="Equation" r:id="rId10" imgW="1447560" imgH="241200" progId="Equation.3">
                  <p:embed/>
                  <p:pic>
                    <p:nvPicPr>
                      <p:cNvPr id="11" name="Object 1">
                        <a:extLst>
                          <a:ext uri="{FF2B5EF4-FFF2-40B4-BE49-F238E27FC236}">
                            <a16:creationId xmlns:a16="http://schemas.microsoft.com/office/drawing/2014/main" id="{2C4CD6FB-1172-42CA-86F7-2B7D46D711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597" y="2330649"/>
                        <a:ext cx="34464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3AA138B-A665-462B-8244-C709B8B17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671" y="5168900"/>
            <a:ext cx="968375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9E036B-AA1A-4205-A368-835D5DBFA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0" y="5688194"/>
            <a:ext cx="1422400" cy="99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Bónusglæra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/>
          <a:lstStyle/>
          <a:p>
            <a:r>
              <a:rPr lang="is-IS" dirty="0"/>
              <a:t>Stundum þarf að breyta tölum svo hægt sé að fella út logra</a:t>
            </a:r>
          </a:p>
          <a:p>
            <a:endParaRPr lang="is-IS" dirty="0"/>
          </a:p>
          <a:p>
            <a:r>
              <a:rPr lang="is-IS" dirty="0"/>
              <a:t>log(1000)=3 svo við setjum það í staðin fyrir 3</a:t>
            </a:r>
          </a:p>
          <a:p>
            <a:endParaRPr lang="is-IS" dirty="0"/>
          </a:p>
          <a:p>
            <a:r>
              <a:rPr lang="is-IS" dirty="0"/>
              <a:t>Reiknum vinstra megin.</a:t>
            </a:r>
          </a:p>
          <a:p>
            <a:endParaRPr lang="is-IS" dirty="0"/>
          </a:p>
          <a:p>
            <a:endParaRPr lang="is-IS" dirty="0"/>
          </a:p>
          <a:p>
            <a:r>
              <a:rPr lang="is-IS" dirty="0"/>
              <a:t>Fellum út lograna og reiknum</a:t>
            </a:r>
            <a:endParaRPr lang="en-US" dirty="0"/>
          </a:p>
        </p:txBody>
      </p:sp>
      <p:graphicFrame>
        <p:nvGraphicFramePr>
          <p:cNvPr id="201730" name="Object 2"/>
          <p:cNvGraphicFramePr>
            <a:graphicFrameLocks noChangeAspect="1"/>
          </p:cNvGraphicFramePr>
          <p:nvPr/>
        </p:nvGraphicFramePr>
        <p:xfrm>
          <a:off x="1187624" y="1877963"/>
          <a:ext cx="29019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8960" imgH="228600" progId="Equation.3">
                  <p:embed/>
                </p:oleObj>
              </mc:Choice>
              <mc:Fallback>
                <p:oleObj name="Equation" r:id="rId2" imgW="1218960" imgH="228600" progId="Equation.3">
                  <p:embed/>
                  <p:pic>
                    <p:nvPicPr>
                      <p:cNvPr id="2017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877963"/>
                        <a:ext cx="29019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1" name="Object 3"/>
          <p:cNvGraphicFramePr>
            <a:graphicFrameLocks noChangeAspect="1"/>
          </p:cNvGraphicFramePr>
          <p:nvPr/>
        </p:nvGraphicFramePr>
        <p:xfrm>
          <a:off x="1187624" y="2851051"/>
          <a:ext cx="4140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39880" imgH="228600" progId="Equation.3">
                  <p:embed/>
                </p:oleObj>
              </mc:Choice>
              <mc:Fallback>
                <p:oleObj name="Equation" r:id="rId4" imgW="1739880" imgH="228600" progId="Equation.3">
                  <p:embed/>
                  <p:pic>
                    <p:nvPicPr>
                      <p:cNvPr id="2017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851051"/>
                        <a:ext cx="41402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2" name="Object 4"/>
          <p:cNvGraphicFramePr>
            <a:graphicFrameLocks noChangeAspect="1"/>
          </p:cNvGraphicFramePr>
          <p:nvPr/>
        </p:nvGraphicFramePr>
        <p:xfrm>
          <a:off x="1259632" y="3730736"/>
          <a:ext cx="32940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84200" imgH="228600" progId="Equation.3">
                  <p:embed/>
                </p:oleObj>
              </mc:Choice>
              <mc:Fallback>
                <p:oleObj name="Equation" r:id="rId6" imgW="1384200" imgH="228600" progId="Equation.3">
                  <p:embed/>
                  <p:pic>
                    <p:nvPicPr>
                      <p:cNvPr id="2017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730736"/>
                        <a:ext cx="3294062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3" name="Object 5"/>
          <p:cNvGraphicFramePr>
            <a:graphicFrameLocks noChangeAspect="1"/>
          </p:cNvGraphicFramePr>
          <p:nvPr/>
        </p:nvGraphicFramePr>
        <p:xfrm>
          <a:off x="1259632" y="4254302"/>
          <a:ext cx="29019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18960" imgH="228600" progId="Equation.3">
                  <p:embed/>
                </p:oleObj>
              </mc:Choice>
              <mc:Fallback>
                <p:oleObj name="Equation" r:id="rId8" imgW="1218960" imgH="228600" progId="Equation.3">
                  <p:embed/>
                  <p:pic>
                    <p:nvPicPr>
                      <p:cNvPr id="2017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254302"/>
                        <a:ext cx="29019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4" name="Object 6"/>
          <p:cNvGraphicFramePr>
            <a:graphicFrameLocks noChangeAspect="1"/>
          </p:cNvGraphicFramePr>
          <p:nvPr/>
        </p:nvGraphicFramePr>
        <p:xfrm>
          <a:off x="1259632" y="5538688"/>
          <a:ext cx="14811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22080" imgH="203040" progId="Equation.3">
                  <p:embed/>
                </p:oleObj>
              </mc:Choice>
              <mc:Fallback>
                <p:oleObj name="Equation" r:id="rId10" imgW="622080" imgH="203040" progId="Equation.3">
                  <p:embed/>
                  <p:pic>
                    <p:nvPicPr>
                      <p:cNvPr id="2017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538688"/>
                        <a:ext cx="14811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5" name="Object 7"/>
          <p:cNvGraphicFramePr>
            <a:graphicFrameLocks noChangeAspect="1"/>
          </p:cNvGraphicFramePr>
          <p:nvPr/>
        </p:nvGraphicFramePr>
        <p:xfrm>
          <a:off x="1259632" y="6054427"/>
          <a:ext cx="22971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65160" imgH="228600" progId="Equation.3">
                  <p:embed/>
                </p:oleObj>
              </mc:Choice>
              <mc:Fallback>
                <p:oleObj name="Equation" r:id="rId12" imgW="965160" imgH="228600" progId="Equation.3">
                  <p:embed/>
                  <p:pic>
                    <p:nvPicPr>
                      <p:cNvPr id="2017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6054427"/>
                        <a:ext cx="2297113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Lograr – Grunnreglan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8229600" cy="5149552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Svokallaðir lograr eru notaðir til að finna óþekkt veldi</a:t>
                </a:r>
              </a:p>
              <a:p>
                <a:r>
                  <a:rPr lang="is-IS" dirty="0"/>
                  <a:t>Hér verða teknar fyrir 7 lograreglur</a:t>
                </a:r>
              </a:p>
              <a:p>
                <a:r>
                  <a:rPr lang="is-IS" dirty="0"/>
                  <a:t>Regla 1: Grunnreglan</a:t>
                </a:r>
              </a:p>
              <a:p>
                <a:r>
                  <a:rPr lang="is-IS" dirty="0"/>
                  <a:t>Þegar finna á x í dæmi eins og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s-I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is-I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is-IS" b="0" dirty="0"/>
              </a:p>
              <a:p>
                <a:r>
                  <a:rPr lang="is-IS" dirty="0"/>
                  <a:t>Ætti að vera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s-I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is-I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is-I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s-IS" dirty="0"/>
              </a:p>
              <a:p>
                <a:r>
                  <a:rPr lang="is-IS" dirty="0"/>
                  <a:t>Það er vegna þess að í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s-I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is-IS" dirty="0"/>
                  <a:t> er ósýnileg 10</a:t>
                </a:r>
              </a:p>
              <a:p>
                <a:r>
                  <a:rPr lang="is-IS" dirty="0"/>
                  <a:t>Ekki ósvipað því að í kvaðratrót er ósýnilegur 2 </a:t>
                </a:r>
                <a:r>
                  <a:rPr lang="is-IS" dirty="0">
                    <a:sym typeface="Wingdings" panose="05000000000000000000" pitchFamily="2" charset="2"/>
                  </a:rPr>
                  <a:t></a:t>
                </a:r>
                <a:r>
                  <a:rPr lang="is-IS" dirty="0"/>
                  <a:t>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is-I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is-IS" i="1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is-I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s-IS" dirty="0"/>
              </a:p>
              <a:p>
                <a:r>
                  <a:rPr lang="is-IS" dirty="0"/>
                  <a:t>Þannig að hér er verið að spyrja „Hvaða tala verður til þegar 10 er í öðru veldi?“</a:t>
                </a:r>
              </a:p>
              <a:p>
                <a:r>
                  <a:rPr lang="is-IS" dirty="0"/>
                  <a:t>Svarið hér er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is-IS" dirty="0"/>
                  <a:t> því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s-I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is-IS" dirty="0"/>
              </a:p>
              <a:p>
                <a:r>
                  <a:rPr lang="is-IS" dirty="0"/>
                  <a:t>Þetta þýðir að ef spurningin 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s-I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is-I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s-IS" dirty="0"/>
                  <a:t> þá er svarið 9</a:t>
                </a:r>
              </a:p>
              <a:p>
                <a:endParaRPr lang="is-IS" dirty="0"/>
              </a:p>
              <a:p>
                <a:endParaRPr lang="is-I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8229600" cy="5149552"/>
              </a:xfrm>
              <a:blipFill>
                <a:blip r:embed="rId2"/>
                <a:stretch>
                  <a:fillRect l="-741" t="-1066" b="-308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484C98C-7CF3-4EBB-B828-0739A99639B5}"/>
              </a:ext>
            </a:extLst>
          </p:cNvPr>
          <p:cNvSpPr txBox="1"/>
          <p:nvPr/>
        </p:nvSpPr>
        <p:spPr>
          <a:xfrm rot="1883798">
            <a:off x="7513025" y="424765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9138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Lograr – Grunnreglan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229600" cy="5149552"/>
          </a:xfrm>
        </p:spPr>
        <p:txBody>
          <a:bodyPr>
            <a:normAutofit/>
          </a:bodyPr>
          <a:lstStyle/>
          <a:p>
            <a:r>
              <a:rPr lang="is-IS" dirty="0"/>
              <a:t>Hér er grunnreglan skv. lögum.</a:t>
            </a:r>
          </a:p>
          <a:p>
            <a:r>
              <a:rPr lang="is-IS" dirty="0"/>
              <a:t>Regla 1: Grunnreglan</a:t>
            </a:r>
          </a:p>
          <a:p>
            <a:endParaRPr lang="is-IS" dirty="0"/>
          </a:p>
          <a:p>
            <a:r>
              <a:rPr lang="is-IS" dirty="0"/>
              <a:t>Einnig skrifað</a:t>
            </a:r>
          </a:p>
          <a:p>
            <a:endParaRPr lang="is-IS" dirty="0"/>
          </a:p>
          <a:p>
            <a:r>
              <a:rPr lang="is-IS" dirty="0"/>
              <a:t>Dæmi:</a:t>
            </a:r>
          </a:p>
          <a:p>
            <a:endParaRPr lang="is-IS" dirty="0"/>
          </a:p>
          <a:p>
            <a:r>
              <a:rPr lang="is-IS" dirty="0"/>
              <a:t>Þetta þýðir að x= 0,69897</a:t>
            </a:r>
          </a:p>
          <a:p>
            <a:r>
              <a:rPr lang="is-IS" dirty="0"/>
              <a:t>Sem segir okkur að 10 í veldinu 0,69897 verður 5</a:t>
            </a:r>
          </a:p>
          <a:p>
            <a:endParaRPr lang="is-IS" dirty="0"/>
          </a:p>
          <a:p>
            <a:endParaRPr lang="is-IS" dirty="0"/>
          </a:p>
        </p:txBody>
      </p:sp>
      <p:graphicFrame>
        <p:nvGraphicFramePr>
          <p:cNvPr id="17715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469773"/>
              </p:ext>
            </p:extLst>
          </p:nvPr>
        </p:nvGraphicFramePr>
        <p:xfrm>
          <a:off x="1187624" y="2348880"/>
          <a:ext cx="34464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560" imgH="241200" progId="Equation.3">
                  <p:embed/>
                </p:oleObj>
              </mc:Choice>
              <mc:Fallback>
                <p:oleObj name="Equation" r:id="rId2" imgW="1447560" imgH="241200" progId="Equation.3">
                  <p:embed/>
                  <p:pic>
                    <p:nvPicPr>
                      <p:cNvPr id="17715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348880"/>
                        <a:ext cx="34464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452153"/>
              </p:ext>
            </p:extLst>
          </p:nvPr>
        </p:nvGraphicFramePr>
        <p:xfrm>
          <a:off x="1130648" y="3284612"/>
          <a:ext cx="32051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228600" progId="Equation.3">
                  <p:embed/>
                </p:oleObj>
              </mc:Choice>
              <mc:Fallback>
                <p:oleObj name="Equation" r:id="rId4" imgW="1346040" imgH="228600" progId="Equation.3">
                  <p:embed/>
                  <p:pic>
                    <p:nvPicPr>
                      <p:cNvPr id="1771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648" y="3284612"/>
                        <a:ext cx="3205162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876633"/>
              </p:ext>
            </p:extLst>
          </p:nvPr>
        </p:nvGraphicFramePr>
        <p:xfrm>
          <a:off x="1202656" y="4220543"/>
          <a:ext cx="31130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07880" imgH="228600" progId="Equation.3">
                  <p:embed/>
                </p:oleObj>
              </mc:Choice>
              <mc:Fallback>
                <p:oleObj name="Equation" r:id="rId6" imgW="1307880" imgH="228600" progId="Equation.3">
                  <p:embed/>
                  <p:pic>
                    <p:nvPicPr>
                      <p:cNvPr id="1771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656" y="4220543"/>
                        <a:ext cx="311308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B16294F-09FA-44B3-B259-EB1BC8142787}"/>
              </a:ext>
            </a:extLst>
          </p:cNvPr>
          <p:cNvSpPr txBox="1"/>
          <p:nvPr/>
        </p:nvSpPr>
        <p:spPr>
          <a:xfrm rot="1883798">
            <a:off x="7513031" y="424765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  <a:br>
              <a:rPr lang="is-IS" sz="2400" dirty="0">
                <a:solidFill>
                  <a:srgbClr val="00B050"/>
                </a:solidFill>
              </a:rPr>
            </a:br>
            <a:r>
              <a:rPr lang="is-IS" sz="2400" dirty="0">
                <a:solidFill>
                  <a:srgbClr val="00B050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E2C069-F01E-4694-9164-730DF3ABAB24}"/>
                  </a:ext>
                </a:extLst>
              </p:cNvPr>
              <p:cNvSpPr txBox="1"/>
              <p:nvPr/>
            </p:nvSpPr>
            <p:spPr>
              <a:xfrm>
                <a:off x="5152267" y="3994392"/>
                <a:ext cx="1872179" cy="946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s-IS" dirty="0"/>
                  <a:t>Má líka reikna svona</a:t>
                </a:r>
                <a:br>
                  <a:rPr lang="is-I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is-I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⁡(5)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is-I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⁡(10)</m:t>
                          </m:r>
                        </m:den>
                      </m:f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E2C069-F01E-4694-9164-730DF3ABA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267" y="3994392"/>
                <a:ext cx="1872179" cy="946093"/>
              </a:xfrm>
              <a:prstGeom prst="rect">
                <a:avLst/>
              </a:prstGeom>
              <a:blipFill>
                <a:blip r:embed="rId9"/>
                <a:stretch>
                  <a:fillRect l="-2280" t="-3226" r="-228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Lograr – Breytt grunnregla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229600" cy="5410200"/>
          </a:xfrm>
        </p:spPr>
        <p:txBody>
          <a:bodyPr>
            <a:normAutofit/>
          </a:bodyPr>
          <a:lstStyle/>
          <a:p>
            <a:r>
              <a:rPr lang="is-IS" dirty="0"/>
              <a:t>Grunnreglan breytist aðeins þegar við notum ekki 10 sem grunneiningu</a:t>
            </a:r>
          </a:p>
          <a:p>
            <a:r>
              <a:rPr lang="is-IS" dirty="0"/>
              <a:t>Regla 2: Breytt grunnregla</a:t>
            </a:r>
            <a:endParaRPr lang="is-IS" dirty="0">
              <a:solidFill>
                <a:srgbClr val="FF0000"/>
              </a:solidFill>
            </a:endParaRPr>
          </a:p>
          <a:p>
            <a:endParaRPr lang="is-IS" dirty="0"/>
          </a:p>
          <a:p>
            <a:r>
              <a:rPr lang="is-IS" dirty="0"/>
              <a:t>Dæmi 1:</a:t>
            </a:r>
          </a:p>
          <a:p>
            <a:endParaRPr lang="is-IS" dirty="0"/>
          </a:p>
          <a:p>
            <a:r>
              <a:rPr lang="is-IS" dirty="0"/>
              <a:t>Dæmi 2:</a:t>
            </a:r>
          </a:p>
          <a:p>
            <a:endParaRPr lang="is-IS" dirty="0"/>
          </a:p>
          <a:p>
            <a:r>
              <a:rPr lang="is-IS" dirty="0"/>
              <a:t>Hér er verið að athuga hvaða veldi þarf að vera á 6 til að fá 36</a:t>
            </a:r>
          </a:p>
          <a:p>
            <a:r>
              <a:rPr lang="is-IS" dirty="0"/>
              <a:t>Svarið er 2 því 6</a:t>
            </a:r>
            <a:r>
              <a:rPr lang="is-IS" baseline="30000" dirty="0"/>
              <a:t>2</a:t>
            </a:r>
            <a:r>
              <a:rPr lang="is-IS" dirty="0"/>
              <a:t> er = 36</a:t>
            </a:r>
          </a:p>
          <a:p>
            <a:endParaRPr lang="is-IS" dirty="0"/>
          </a:p>
          <a:p>
            <a:endParaRPr lang="is-IS" dirty="0"/>
          </a:p>
          <a:p>
            <a:endParaRPr lang="is-IS" dirty="0"/>
          </a:p>
        </p:txBody>
      </p:sp>
      <p:graphicFrame>
        <p:nvGraphicFramePr>
          <p:cNvPr id="177153" name="Object 1"/>
          <p:cNvGraphicFramePr>
            <a:graphicFrameLocks noChangeAspect="1"/>
          </p:cNvGraphicFramePr>
          <p:nvPr/>
        </p:nvGraphicFramePr>
        <p:xfrm>
          <a:off x="1259632" y="3645024"/>
          <a:ext cx="371951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2040" imgH="241200" progId="Equation.3">
                  <p:embed/>
                </p:oleObj>
              </mc:Choice>
              <mc:Fallback>
                <p:oleObj name="Equation" r:id="rId2" imgW="1562040" imgH="241200" progId="Equation.3">
                  <p:embed/>
                  <p:pic>
                    <p:nvPicPr>
                      <p:cNvPr id="17715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645024"/>
                        <a:ext cx="371951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4" name="Object 2"/>
          <p:cNvGraphicFramePr>
            <a:graphicFrameLocks noChangeAspect="1"/>
          </p:cNvGraphicFramePr>
          <p:nvPr/>
        </p:nvGraphicFramePr>
        <p:xfrm>
          <a:off x="1259632" y="4581128"/>
          <a:ext cx="18446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360" imgH="228600" progId="Equation.3">
                  <p:embed/>
                </p:oleObj>
              </mc:Choice>
              <mc:Fallback>
                <p:oleObj name="Equation" r:id="rId4" imgW="774360" imgH="228600" progId="Equation.3">
                  <p:embed/>
                  <p:pic>
                    <p:nvPicPr>
                      <p:cNvPr id="1771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581128"/>
                        <a:ext cx="18446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0" name="Object 6"/>
          <p:cNvGraphicFramePr>
            <a:graphicFrameLocks noChangeAspect="1"/>
          </p:cNvGraphicFramePr>
          <p:nvPr/>
        </p:nvGraphicFramePr>
        <p:xfrm>
          <a:off x="1259632" y="2781300"/>
          <a:ext cx="31750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33440" imgH="241200" progId="Equation.3">
                  <p:embed/>
                </p:oleObj>
              </mc:Choice>
              <mc:Fallback>
                <p:oleObj name="Equation" r:id="rId6" imgW="1333440" imgH="241200" progId="Equation.3">
                  <p:embed/>
                  <p:pic>
                    <p:nvPicPr>
                      <p:cNvPr id="1802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781300"/>
                        <a:ext cx="317500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FE4F6D-776B-46C1-ABCD-887C4CF9B46F}"/>
              </a:ext>
            </a:extLst>
          </p:cNvPr>
          <p:cNvSpPr txBox="1"/>
          <p:nvPr/>
        </p:nvSpPr>
        <p:spPr>
          <a:xfrm rot="1883798">
            <a:off x="7638062" y="424765"/>
            <a:ext cx="1183081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Almennt</a:t>
            </a:r>
            <a:br>
              <a:rPr lang="is-IS" sz="2400" dirty="0">
                <a:solidFill>
                  <a:srgbClr val="00B050"/>
                </a:solidFill>
              </a:rPr>
            </a:br>
            <a:r>
              <a:rPr lang="is-IS" sz="2400" dirty="0">
                <a:solidFill>
                  <a:srgbClr val="00B050"/>
                </a:solidFill>
              </a:rPr>
              <a:t>um logra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Lograr – Samlagning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229600" cy="5410200"/>
          </a:xfrm>
        </p:spPr>
        <p:txBody>
          <a:bodyPr>
            <a:normAutofit/>
          </a:bodyPr>
          <a:lstStyle/>
          <a:p>
            <a:r>
              <a:rPr lang="is-IS" dirty="0"/>
              <a:t>Þegar lograr eru lagir saman þá margfaldast gildin sem eru inni í svigunum</a:t>
            </a:r>
          </a:p>
          <a:p>
            <a:r>
              <a:rPr lang="is-IS" dirty="0"/>
              <a:t>Regla 3: Samlagning</a:t>
            </a:r>
          </a:p>
          <a:p>
            <a:endParaRPr lang="is-IS" dirty="0"/>
          </a:p>
          <a:p>
            <a:r>
              <a:rPr lang="is-IS" dirty="0"/>
              <a:t>Dæmi:</a:t>
            </a:r>
          </a:p>
          <a:p>
            <a:endParaRPr lang="is-IS" dirty="0"/>
          </a:p>
          <a:p>
            <a:r>
              <a:rPr lang="is-IS" dirty="0"/>
              <a:t>En hvað er log(100)?</a:t>
            </a:r>
          </a:p>
          <a:p>
            <a:r>
              <a:rPr lang="is-IS" dirty="0"/>
              <a:t>Hér er verið að skoða hvaða veldi 10 þarf að vera til að fá 100 (munið að þarna er ósýnilegt 10 með logranum)</a:t>
            </a:r>
          </a:p>
          <a:p>
            <a:r>
              <a:rPr lang="is-IS" dirty="0"/>
              <a:t>Svarið er 2 því 10</a:t>
            </a:r>
            <a:r>
              <a:rPr lang="is-IS" baseline="30000" dirty="0"/>
              <a:t>2</a:t>
            </a:r>
            <a:r>
              <a:rPr lang="is-IS" dirty="0"/>
              <a:t> er = 100</a:t>
            </a:r>
          </a:p>
        </p:txBody>
      </p:sp>
      <p:graphicFrame>
        <p:nvGraphicFramePr>
          <p:cNvPr id="177153" name="Object 1"/>
          <p:cNvGraphicFramePr>
            <a:graphicFrameLocks noChangeAspect="1"/>
          </p:cNvGraphicFramePr>
          <p:nvPr/>
        </p:nvGraphicFramePr>
        <p:xfrm>
          <a:off x="1259632" y="2802384"/>
          <a:ext cx="38973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000" imgH="203040" progId="Equation.3">
                  <p:embed/>
                </p:oleObj>
              </mc:Choice>
              <mc:Fallback>
                <p:oleObj name="Equation" r:id="rId2" imgW="1638000" imgH="203040" progId="Equation.3">
                  <p:embed/>
                  <p:pic>
                    <p:nvPicPr>
                      <p:cNvPr id="17715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802384"/>
                        <a:ext cx="38973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5" name="Object 5"/>
          <p:cNvGraphicFramePr>
            <a:graphicFrameLocks noChangeAspect="1"/>
          </p:cNvGraphicFramePr>
          <p:nvPr/>
        </p:nvGraphicFramePr>
        <p:xfrm>
          <a:off x="1262435" y="3789040"/>
          <a:ext cx="39576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560" imgH="203040" progId="Equation.3">
                  <p:embed/>
                </p:oleObj>
              </mc:Choice>
              <mc:Fallback>
                <p:oleObj name="Equation" r:id="rId4" imgW="1663560" imgH="203040" progId="Equation.3">
                  <p:embed/>
                  <p:pic>
                    <p:nvPicPr>
                      <p:cNvPr id="179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435" y="3789040"/>
                        <a:ext cx="39576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A04728F-BAC1-4B61-B5CF-F05134D2CFAA}"/>
              </a:ext>
            </a:extLst>
          </p:cNvPr>
          <p:cNvSpPr txBox="1"/>
          <p:nvPr/>
        </p:nvSpPr>
        <p:spPr>
          <a:xfrm rot="1883798">
            <a:off x="7513025" y="424765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2-9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Lograr – Frádráttur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229600" cy="5410200"/>
          </a:xfrm>
        </p:spPr>
        <p:txBody>
          <a:bodyPr>
            <a:normAutofit/>
          </a:bodyPr>
          <a:lstStyle/>
          <a:p>
            <a:r>
              <a:rPr lang="is-IS" dirty="0"/>
              <a:t>Þegar lograr eru í frádrætti þá deilast gildin sem eru inni í svigunum</a:t>
            </a:r>
          </a:p>
          <a:p>
            <a:r>
              <a:rPr lang="is-IS" dirty="0"/>
              <a:t>Regla 4: Frádráttur</a:t>
            </a:r>
          </a:p>
          <a:p>
            <a:endParaRPr lang="is-IS" dirty="0"/>
          </a:p>
          <a:p>
            <a:r>
              <a:rPr lang="is-IS" dirty="0"/>
              <a:t>Dæmi:</a:t>
            </a:r>
          </a:p>
          <a:p>
            <a:endParaRPr lang="is-IS" dirty="0"/>
          </a:p>
          <a:p>
            <a:r>
              <a:rPr lang="is-IS" dirty="0"/>
              <a:t>En hvað er log(10)?</a:t>
            </a:r>
          </a:p>
          <a:p>
            <a:r>
              <a:rPr lang="is-IS" dirty="0"/>
              <a:t>Hér er verið að skoða hvaða veldi 10 þarf að vera til að fá 10</a:t>
            </a:r>
          </a:p>
          <a:p>
            <a:r>
              <a:rPr lang="is-IS" dirty="0"/>
              <a:t>Svarið er 1 því 10</a:t>
            </a:r>
            <a:r>
              <a:rPr lang="is-IS" baseline="30000" dirty="0"/>
              <a:t>1</a:t>
            </a:r>
            <a:r>
              <a:rPr lang="is-IS" dirty="0"/>
              <a:t> er = 10</a:t>
            </a:r>
          </a:p>
        </p:txBody>
      </p:sp>
      <p:graphicFrame>
        <p:nvGraphicFramePr>
          <p:cNvPr id="177153" name="Object 1"/>
          <p:cNvGraphicFramePr>
            <a:graphicFrameLocks noChangeAspect="1"/>
          </p:cNvGraphicFramePr>
          <p:nvPr/>
        </p:nvGraphicFramePr>
        <p:xfrm>
          <a:off x="1244600" y="2801938"/>
          <a:ext cx="39274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0960" imgH="203040" progId="Equation.3">
                  <p:embed/>
                </p:oleObj>
              </mc:Choice>
              <mc:Fallback>
                <p:oleObj name="Equation" r:id="rId2" imgW="1650960" imgH="203040" progId="Equation.3">
                  <p:embed/>
                  <p:pic>
                    <p:nvPicPr>
                      <p:cNvPr id="17715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2801938"/>
                        <a:ext cx="39274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5" name="Object 5"/>
          <p:cNvGraphicFramePr>
            <a:graphicFrameLocks noChangeAspect="1"/>
          </p:cNvGraphicFramePr>
          <p:nvPr/>
        </p:nvGraphicFramePr>
        <p:xfrm>
          <a:off x="1201738" y="3789363"/>
          <a:ext cx="40782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14320" imgH="203040" progId="Equation.3">
                  <p:embed/>
                </p:oleObj>
              </mc:Choice>
              <mc:Fallback>
                <p:oleObj name="Equation" r:id="rId4" imgW="1714320" imgH="203040" progId="Equation.3">
                  <p:embed/>
                  <p:pic>
                    <p:nvPicPr>
                      <p:cNvPr id="179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3789363"/>
                        <a:ext cx="40782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B3BCCD-2D86-40D1-A151-C7E40181711B}"/>
              </a:ext>
            </a:extLst>
          </p:cNvPr>
          <p:cNvSpPr txBox="1"/>
          <p:nvPr/>
        </p:nvSpPr>
        <p:spPr>
          <a:xfrm rot="1883798">
            <a:off x="7513025" y="424765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2-9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Lograr – Margföldun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229600" cy="5410200"/>
          </a:xfrm>
        </p:spPr>
        <p:txBody>
          <a:bodyPr>
            <a:normAutofit/>
          </a:bodyPr>
          <a:lstStyle/>
          <a:p>
            <a:r>
              <a:rPr lang="is-IS" dirty="0"/>
              <a:t>Þegar tölu er margfaldað í logra, þá fer hún inn sem veldi í sviganum</a:t>
            </a:r>
          </a:p>
          <a:p>
            <a:r>
              <a:rPr lang="is-IS" dirty="0"/>
              <a:t>Regla 5: Margföldun</a:t>
            </a:r>
          </a:p>
          <a:p>
            <a:endParaRPr lang="is-IS" dirty="0"/>
          </a:p>
          <a:p>
            <a:r>
              <a:rPr lang="is-IS" dirty="0"/>
              <a:t>Dæmi:</a:t>
            </a:r>
          </a:p>
          <a:p>
            <a:endParaRPr lang="is-IS" dirty="0"/>
          </a:p>
          <a:p>
            <a:r>
              <a:rPr lang="is-IS" dirty="0"/>
              <a:t>En hvað er log(1000)?</a:t>
            </a:r>
          </a:p>
          <a:p>
            <a:r>
              <a:rPr lang="is-IS" dirty="0"/>
              <a:t>Hér er verið að skoða hvaða veldi 10 þarf að vera til að fá 1000</a:t>
            </a:r>
          </a:p>
          <a:p>
            <a:r>
              <a:rPr lang="is-IS" dirty="0"/>
              <a:t>Svarið er 3 því 10</a:t>
            </a:r>
            <a:r>
              <a:rPr lang="is-IS" baseline="30000" dirty="0"/>
              <a:t>3</a:t>
            </a:r>
            <a:r>
              <a:rPr lang="is-IS" dirty="0"/>
              <a:t> er = 1000</a:t>
            </a:r>
          </a:p>
        </p:txBody>
      </p:sp>
      <p:graphicFrame>
        <p:nvGraphicFramePr>
          <p:cNvPr id="177153" name="Object 1"/>
          <p:cNvGraphicFramePr>
            <a:graphicFrameLocks noChangeAspect="1"/>
          </p:cNvGraphicFramePr>
          <p:nvPr/>
        </p:nvGraphicFramePr>
        <p:xfrm>
          <a:off x="1244600" y="2781300"/>
          <a:ext cx="28400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228600" progId="Equation.3">
                  <p:embed/>
                </p:oleObj>
              </mc:Choice>
              <mc:Fallback>
                <p:oleObj name="Equation" r:id="rId2" imgW="1193760" imgH="228600" progId="Equation.3">
                  <p:embed/>
                  <p:pic>
                    <p:nvPicPr>
                      <p:cNvPr id="17715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2781300"/>
                        <a:ext cx="284003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5" name="Object 5"/>
          <p:cNvGraphicFramePr>
            <a:graphicFrameLocks noChangeAspect="1"/>
          </p:cNvGraphicFramePr>
          <p:nvPr/>
        </p:nvGraphicFramePr>
        <p:xfrm>
          <a:off x="1238547" y="3717032"/>
          <a:ext cx="47736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06280" imgH="228600" progId="Equation.3">
                  <p:embed/>
                </p:oleObj>
              </mc:Choice>
              <mc:Fallback>
                <p:oleObj name="Equation" r:id="rId4" imgW="2006280" imgH="228600" progId="Equation.3">
                  <p:embed/>
                  <p:pic>
                    <p:nvPicPr>
                      <p:cNvPr id="179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547" y="3717032"/>
                        <a:ext cx="4773613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4AD8A24-A9CD-401E-B725-7291A4DF657D}"/>
              </a:ext>
            </a:extLst>
          </p:cNvPr>
          <p:cNvSpPr txBox="1"/>
          <p:nvPr/>
        </p:nvSpPr>
        <p:spPr>
          <a:xfrm rot="1883798">
            <a:off x="7513025" y="424765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2-9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Lograr – Lograjöfnur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229600" cy="5410200"/>
          </a:xfrm>
        </p:spPr>
        <p:txBody>
          <a:bodyPr>
            <a:normAutofit/>
          </a:bodyPr>
          <a:lstStyle/>
          <a:p>
            <a:r>
              <a:rPr lang="is-IS" dirty="0"/>
              <a:t>Þegar </a:t>
            </a:r>
            <a:r>
              <a:rPr lang="is-IS" b="1" dirty="0"/>
              <a:t>eingöngu</a:t>
            </a:r>
            <a:r>
              <a:rPr lang="is-IS" dirty="0"/>
              <a:t> lograr eru beggja megin jafnaðarmerkis, þá má fella lograna út</a:t>
            </a:r>
          </a:p>
          <a:p>
            <a:r>
              <a:rPr lang="is-IS" dirty="0"/>
              <a:t>Regla 6: Lograjöfnur</a:t>
            </a:r>
          </a:p>
          <a:p>
            <a:endParaRPr lang="is-IS" dirty="0">
              <a:solidFill>
                <a:srgbClr val="FF0000"/>
              </a:solidFill>
            </a:endParaRPr>
          </a:p>
          <a:p>
            <a:endParaRPr lang="is-IS" dirty="0"/>
          </a:p>
          <a:p>
            <a:r>
              <a:rPr lang="is-IS" dirty="0"/>
              <a:t>Dæmi:</a:t>
            </a:r>
          </a:p>
          <a:p>
            <a:endParaRPr lang="is-IS" dirty="0"/>
          </a:p>
          <a:p>
            <a:pPr>
              <a:buNone/>
            </a:pPr>
            <a:endParaRPr lang="is-IS" dirty="0"/>
          </a:p>
        </p:txBody>
      </p:sp>
      <p:graphicFrame>
        <p:nvGraphicFramePr>
          <p:cNvPr id="177153" name="Object 1"/>
          <p:cNvGraphicFramePr>
            <a:graphicFrameLocks noChangeAspect="1"/>
          </p:cNvGraphicFramePr>
          <p:nvPr/>
        </p:nvGraphicFramePr>
        <p:xfrm>
          <a:off x="1259632" y="2780928"/>
          <a:ext cx="22955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203040" progId="Equation.3">
                  <p:embed/>
                </p:oleObj>
              </mc:Choice>
              <mc:Fallback>
                <p:oleObj name="Equation" r:id="rId2" imgW="965160" imgH="203040" progId="Equation.3">
                  <p:embed/>
                  <p:pic>
                    <p:nvPicPr>
                      <p:cNvPr id="17715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780928"/>
                        <a:ext cx="22955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5" name="Object 5"/>
          <p:cNvGraphicFramePr>
            <a:graphicFrameLocks noChangeAspect="1"/>
          </p:cNvGraphicFramePr>
          <p:nvPr/>
        </p:nvGraphicFramePr>
        <p:xfrm>
          <a:off x="1259632" y="4221088"/>
          <a:ext cx="22367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39600" imgH="203040" progId="Equation.3">
                  <p:embed/>
                </p:oleObj>
              </mc:Choice>
              <mc:Fallback>
                <p:oleObj name="Equation" r:id="rId4" imgW="939600" imgH="203040" progId="Equation.3">
                  <p:embed/>
                  <p:pic>
                    <p:nvPicPr>
                      <p:cNvPr id="179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221088"/>
                        <a:ext cx="22367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0" name="Object 4"/>
          <p:cNvGraphicFramePr>
            <a:graphicFrameLocks noChangeAspect="1"/>
          </p:cNvGraphicFramePr>
          <p:nvPr/>
        </p:nvGraphicFramePr>
        <p:xfrm>
          <a:off x="1979712" y="4725913"/>
          <a:ext cx="8159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2720" imgH="177480" progId="Equation.3">
                  <p:embed/>
                </p:oleObj>
              </mc:Choice>
              <mc:Fallback>
                <p:oleObj name="Equation" r:id="rId6" imgW="342720" imgH="177480" progId="Equation.3">
                  <p:embed/>
                  <p:pic>
                    <p:nvPicPr>
                      <p:cNvPr id="1833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725913"/>
                        <a:ext cx="81597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>
            <a:off x="1259632" y="4335636"/>
            <a:ext cx="576064" cy="2880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483768" y="4335636"/>
            <a:ext cx="576064" cy="2880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187624" y="2924944"/>
            <a:ext cx="576064" cy="2880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411760" y="2924944"/>
            <a:ext cx="576064" cy="2880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83302" name="Object 6"/>
          <p:cNvGraphicFramePr>
            <a:graphicFrameLocks noChangeAspect="1"/>
          </p:cNvGraphicFramePr>
          <p:nvPr/>
        </p:nvGraphicFramePr>
        <p:xfrm>
          <a:off x="1949450" y="3371850"/>
          <a:ext cx="876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8280" imgH="164880" progId="Equation.3">
                  <p:embed/>
                </p:oleObj>
              </mc:Choice>
              <mc:Fallback>
                <p:oleObj name="Equation" r:id="rId8" imgW="368280" imgH="164880" progId="Equation.3">
                  <p:embed/>
                  <p:pic>
                    <p:nvPicPr>
                      <p:cNvPr id="1833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3371850"/>
                        <a:ext cx="8763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F60B88-7E89-4379-9B5A-1CF0A2FC1755}"/>
              </a:ext>
            </a:extLst>
          </p:cNvPr>
          <p:cNvSpPr txBox="1"/>
          <p:nvPr/>
        </p:nvSpPr>
        <p:spPr>
          <a:xfrm rot="1883798">
            <a:off x="7513025" y="424765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2-9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Lograr – Lograr og </a:t>
            </a:r>
            <a:r>
              <a:rPr lang="is-IS" i="1" dirty="0"/>
              <a:t>e</a:t>
            </a:r>
            <a:endParaRPr lang="is-I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8229600" cy="5410200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Ef logri 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s-I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is-IS" dirty="0"/>
                  <a:t> þá kallast hann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s-IS" i="1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is-IS" dirty="0"/>
                  <a:t>(ell-enn ekki i-enn)</a:t>
                </a:r>
              </a:p>
              <a:p>
                <a:r>
                  <a:rPr lang="is-IS" dirty="0"/>
                  <a:t>ln og e eru aðgerðir sem stytta hvor aðra út.</a:t>
                </a:r>
              </a:p>
              <a:p>
                <a:r>
                  <a:rPr lang="is-IS" dirty="0"/>
                  <a:t>T.d. ef jafna 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is-I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is-IS" dirty="0"/>
                  <a:t> þá má setja ln í gegnum jöfnuna.</a:t>
                </a:r>
              </a:p>
              <a:p>
                <a:r>
                  <a:rPr lang="is-IS" dirty="0"/>
                  <a:t>Svo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s-I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s-I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⁡(3)</m:t>
                    </m:r>
                  </m:oMath>
                </a14:m>
                <a:r>
                  <a:rPr lang="is-IS" dirty="0"/>
                  <a:t> verður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s-I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⁡(3)</m:t>
                    </m:r>
                  </m:oMath>
                </a14:m>
                <a:endParaRPr lang="is-IS" dirty="0"/>
              </a:p>
              <a:p>
                <a:r>
                  <a:rPr lang="is-IS" dirty="0"/>
                  <a:t>Sama gerist ef jafnan 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s-I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is-I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is-IS" dirty="0"/>
                  <a:t> þá má setja e í gegn.</a:t>
                </a:r>
              </a:p>
              <a:p>
                <a:r>
                  <a:rPr lang="is-IS" dirty="0"/>
                  <a:t>Svo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s-I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s-I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is-I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s-I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sup>
                    </m:sSup>
                    <m:r>
                      <a:rPr lang="is-I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s-I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s-IS" dirty="0"/>
                  <a:t> verður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is-IS" dirty="0"/>
              </a:p>
              <a:p>
                <a:r>
                  <a:rPr lang="is-IS" dirty="0"/>
                  <a:t>Á næstu glæru kemur dæmi þar sem þessar leiðir eru notaðar á stærri jöfnur.</a:t>
                </a:r>
              </a:p>
              <a:p>
                <a:endParaRPr lang="is-IS" dirty="0"/>
              </a:p>
              <a:p>
                <a:pPr>
                  <a:buNone/>
                </a:pPr>
                <a:endParaRPr lang="is-I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8229600" cy="5410200"/>
              </a:xfrm>
              <a:blipFill>
                <a:blip r:embed="rId2"/>
                <a:stretch>
                  <a:fillRect l="-741" t="-902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179C10F-BB05-4E63-A026-E56E1A3C4093}"/>
              </a:ext>
            </a:extLst>
          </p:cNvPr>
          <p:cNvSpPr txBox="1"/>
          <p:nvPr/>
        </p:nvSpPr>
        <p:spPr>
          <a:xfrm rot="1883798">
            <a:off x="7513025" y="424765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30ECD1-5FD8-4549-BFBC-AA10164B5EB8}"/>
              </a:ext>
            </a:extLst>
          </p:cNvPr>
          <p:cNvCxnSpPr>
            <a:cxnSpLocks/>
          </p:cNvCxnSpPr>
          <p:nvPr/>
        </p:nvCxnSpPr>
        <p:spPr>
          <a:xfrm flipH="1">
            <a:off x="1763688" y="3068960"/>
            <a:ext cx="504056" cy="1440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72F19A-28AA-44C3-8E56-BCCAFCAE5E76}"/>
              </a:ext>
            </a:extLst>
          </p:cNvPr>
          <p:cNvCxnSpPr>
            <a:cxnSpLocks/>
          </p:cNvCxnSpPr>
          <p:nvPr/>
        </p:nvCxnSpPr>
        <p:spPr>
          <a:xfrm flipH="1">
            <a:off x="1747404" y="3991586"/>
            <a:ext cx="432048" cy="1613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90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629</Words>
  <Application>Microsoft Office PowerPoint</Application>
  <PresentationFormat>On-screen Show (4:3)</PresentationFormat>
  <Paragraphs>114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Cambria Math</vt:lpstr>
      <vt:lpstr>Franklin Gothic Book</vt:lpstr>
      <vt:lpstr>Perpetua</vt:lpstr>
      <vt:lpstr>Wingdings 2</vt:lpstr>
      <vt:lpstr>Equity</vt:lpstr>
      <vt:lpstr>Equation</vt:lpstr>
      <vt:lpstr>Kafli 2, Nokkur mikilvæg föll Lograr. Æfing 2.6</vt:lpstr>
      <vt:lpstr>Lograr – Grunnreglan </vt:lpstr>
      <vt:lpstr>Lograr – Grunnreglan </vt:lpstr>
      <vt:lpstr>Lograr – Breytt grunnregla</vt:lpstr>
      <vt:lpstr>Lograr – Samlagning</vt:lpstr>
      <vt:lpstr>Lograr – Frádráttur</vt:lpstr>
      <vt:lpstr>Lograr – Margföldun</vt:lpstr>
      <vt:lpstr>Lograr – Lograjöfnur</vt:lpstr>
      <vt:lpstr>Lograr – Lograr og e</vt:lpstr>
      <vt:lpstr>Lograr – Lograr og e</vt:lpstr>
      <vt:lpstr>Bónusglæra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2013-08-22T21:22:20Z</dcterms:created>
  <dcterms:modified xsi:type="dcterms:W3CDTF">2021-04-16T21:02:25Z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